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312" r:id="rId4"/>
    <p:sldId id="332" r:id="rId5"/>
    <p:sldId id="281" r:id="rId6"/>
    <p:sldId id="260" r:id="rId7"/>
    <p:sldId id="333" r:id="rId8"/>
    <p:sldId id="329" r:id="rId9"/>
    <p:sldId id="334" r:id="rId10"/>
    <p:sldId id="335" r:id="rId11"/>
    <p:sldId id="295" r:id="rId12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CCFF99"/>
    <a:srgbClr val="CCECFF"/>
    <a:srgbClr val="FFFF99"/>
    <a:srgbClr val="FFFF66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5737" autoAdjust="0"/>
  </p:normalViewPr>
  <p:slideViewPr>
    <p:cSldViewPr>
      <p:cViewPr varScale="1">
        <p:scale>
          <a:sx n="110" d="100"/>
          <a:sy n="110" d="100"/>
        </p:scale>
        <p:origin x="1542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3695A1-374B-4986-86DA-4652031A545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163404-ACF0-4441-87A7-28A068592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3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FC275701-15C9-413C-943D-AEB0617932D1}" type="slidenum">
              <a:rPr lang="ru-RU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E2F7-4D6C-461A-AAF2-DF5E61B169A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DE75-4E51-40AF-A857-2D2C467D1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F88E-04EB-46B8-AA9C-3600E3CDBAE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32A3E-13D1-49F0-9ED9-500B7B2D0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846B-371A-4848-9B48-66D024C0FCB5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B17F-421E-4AC6-905A-C4CD93DC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3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7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4" y="1411560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5" y="1411560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4" y="1854758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2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8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A69B-DED9-4288-B1A1-10F8A814B2ED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0D548-7408-44D9-829C-DC0AF48EC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7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8" y="623887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0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3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4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4" y="4131782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D623848-F965-4367-8CDF-DE90EA5861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2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4993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87261-6B23-4DA0-84CF-30109D97BEE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8D756-F31E-4D43-84BF-6F2C07336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53" y="1411556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3" y="1411556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53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51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1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6" y="6238878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4993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2" y="235585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0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ABBC200-690C-42D1-85DC-75226F55C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6CD7-A253-426B-8130-F7A0872F01C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2E13A-4C11-42FD-AFF0-FB2D76A79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217A-E656-403E-8827-2987360314E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C2DC-1CD8-428F-A04F-AB9EDAC0F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EAFD-3132-4A77-A19B-7C930DB2363C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9971-10CE-4348-84F0-44B621E8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7913-F235-40F6-B537-B5E7B8F723A5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4EEF-0D42-4E7E-AFC3-9FBFA909D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6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F2871-AFE9-4195-86A2-310598DD00A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1E98-71C6-4004-8FE5-550882E5A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05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47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F612A-9120-4D73-9FDF-5B527F1BDEF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F6BE-9245-49AB-BE44-A5BA4ED34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AD0D4E-CA2C-49E1-801B-E18446BFA4EE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 defTabSz="107209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A07B3-0844-4F59-A2AC-7893E7717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01" r:id="rId13"/>
    <p:sldLayoutId id="2147483727" r:id="rId14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8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&#1052;&#1086;&#1080;%20&#1076;&#1086;&#1082;&#1091;&#1084;&#1077;&#1085;&#1090;&#1099;\&#1052;&#1086;&#1103;\1\Gerb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2132856"/>
            <a:ext cx="9906000" cy="259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8100" tIns="49050" rIns="98100" bIns="49050">
            <a:spAutoFit/>
          </a:bodyPr>
          <a:lstStyle/>
          <a:p>
            <a:pPr algn="ctr" defTabSz="1058863"/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1058863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дежурно-диспетчерской службы</a:t>
            </a:r>
          </a:p>
          <a:p>
            <a:pPr algn="ctr" defTabSz="1058863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 Кемеровской области – Кузбасса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40" descr="C:\Мои документы\Моя\1\Gerb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188640"/>
            <a:ext cx="1202815" cy="17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88913"/>
            <a:ext cx="1487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85813"/>
          </a:xfrm>
        </p:spPr>
        <p:txBody>
          <a:bodyPr/>
          <a:lstStyle/>
          <a:p>
            <a:pPr defTabSz="1241425" eaLnBrk="1" hangingPunct="1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ОКРУГА И ЕДДС </a:t>
            </a:r>
          </a:p>
        </p:txBody>
      </p:sp>
      <p:pic>
        <p:nvPicPr>
          <p:cNvPr id="16" name="Picture 186" descr="C:\Documents and Settings\Admin\Рабочий стол\дадаше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28" y="1168914"/>
            <a:ext cx="1869399" cy="16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4" y="4882845"/>
            <a:ext cx="1869399" cy="1691630"/>
          </a:xfrm>
          <a:prstGeom prst="rect">
            <a:avLst/>
          </a:prstGeom>
        </p:spPr>
      </p:pic>
      <p:pic>
        <p:nvPicPr>
          <p:cNvPr id="9" name="Picture 1" descr="C:\Users\EDDS\Desktop\DSCN3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27" y="2997968"/>
            <a:ext cx="1869399" cy="16916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20451" y="3233153"/>
            <a:ext cx="6585928" cy="115211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по делам ГО 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ЧС </a:t>
            </a:r>
          </a:p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округа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Гридчин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 Сергеевич</a:t>
            </a:r>
          </a:p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(384-51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4-30-01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0451" y="1402260"/>
            <a:ext cx="6585928" cy="121444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Юргинского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КЧС и ОПБ</a:t>
            </a:r>
          </a:p>
          <a:p>
            <a:pPr algn="ctr" defTabSz="912813"/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Дадпшов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Дадаш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Каипович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(384-51)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4-18-98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0451" y="5149176"/>
            <a:ext cx="6585928" cy="115896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Начальник отдела ЕДДС Юргинского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 defTabSz="1241425">
              <a:defRPr/>
            </a:pP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Литвиненко Алексей Николаевич</a:t>
            </a:r>
          </a:p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тел: 8 (384-51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4-43-63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9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1" y="980728"/>
            <a:ext cx="9906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113588" y="2647159"/>
            <a:ext cx="2792412" cy="252028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Социально значимые объекты/в том числе с круглосуточным пребыванием людей: 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Общеобразовательные школы – 13;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Дошкольных образовательных – 13;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Фельдшерско-акушерских пунктов – 28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Больницы - 3 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 5 ж/д станций, 80 км железных дорог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 дома престарелых - 3 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Объектов с круглосуточным пребыванием людей - 6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Оздоровительных лагеря - 2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Котельных – 24, </a:t>
            </a:r>
          </a:p>
          <a:p>
            <a:pPr algn="l" fontAlgn="auto">
              <a:spcBef>
                <a:spcPts val="0"/>
              </a:spcBef>
              <a:spcAft>
                <a:spcPts val="100"/>
              </a:spcAft>
              <a:defRPr/>
            </a:pPr>
            <a:r>
              <a:rPr lang="ru-RU" sz="1000" b="0" dirty="0">
                <a:solidFill>
                  <a:schemeClr val="tx1"/>
                </a:solidFill>
              </a:rPr>
              <a:t>68,9 км линий теплоснабжения</a:t>
            </a:r>
          </a:p>
          <a:p>
            <a:pPr marL="171450" indent="-171450" algn="l" fontAlgn="auto">
              <a:spcBef>
                <a:spcPts val="0"/>
              </a:spcBef>
              <a:spcAft>
                <a:spcPts val="100"/>
              </a:spcAft>
              <a:buFontTx/>
              <a:buChar char="-"/>
              <a:defRPr/>
            </a:pPr>
            <a:endParaRPr lang="ru-RU" sz="1000" b="0" dirty="0">
              <a:solidFill>
                <a:schemeClr val="tx1"/>
              </a:solidFill>
            </a:endParaRPr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7250"/>
          </a:xfrm>
        </p:spPr>
        <p:txBody>
          <a:bodyPr/>
          <a:lstStyle/>
          <a:p>
            <a:pPr defTabSz="1241425" eaLnBrk="1" hangingPunct="1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ОКРУГА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-7372" y="2133601"/>
            <a:ext cx="7120959" cy="187146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just" defTabSz="1279525">
              <a:spcBef>
                <a:spcPct val="20000"/>
              </a:spcBef>
              <a:defRPr/>
            </a:pPr>
            <a:r>
              <a:rPr lang="ru-RU" altLang="ru-RU" sz="1000" b="1" i="1" dirty="0">
                <a:solidFill>
                  <a:schemeClr val="tx1"/>
                </a:solidFill>
                <a:latin typeface="Times New Roman" pitchFamily="18" charset="0"/>
              </a:rPr>
              <a:t>Адрес 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администрации: 652050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itchFamily="18" charset="0"/>
              </a:rPr>
              <a:t>, г. Юрга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itchFamily="18" charset="0"/>
              </a:rPr>
              <a:t>ул. Машиностроителей, 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37 </a:t>
            </a:r>
            <a:r>
              <a:rPr lang="ru-RU" altLang="ru-RU" sz="1000" i="1" dirty="0" smtClean="0">
                <a:solidFill>
                  <a:schemeClr val="tx1"/>
                </a:solidFill>
                <a:latin typeface="Times New Roman" pitchFamily="18" charset="0"/>
              </a:rPr>
              <a:t>Координаты</a:t>
            </a:r>
            <a:r>
              <a:rPr lang="ru-RU" altLang="ru-RU" sz="1000" i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ru-RU" altLang="zh-CN" sz="1000" i="1" dirty="0">
                <a:solidFill>
                  <a:schemeClr val="tx1"/>
                </a:solidFill>
                <a:latin typeface="Times New Roman" pitchFamily="18" charset="0"/>
              </a:rPr>
              <a:t>56.949°СШ 67.723°ВД</a:t>
            </a:r>
          </a:p>
          <a:p>
            <a:pPr algn="just" defTabSz="1279525">
              <a:spcBef>
                <a:spcPct val="20000"/>
              </a:spcBef>
              <a:defRPr/>
            </a:pP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Место 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itchFamily="18" charset="0"/>
              </a:rPr>
              <a:t>расположения – на 1-ом здании Администрации 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района, площадь 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22 м</a:t>
            </a:r>
            <a:r>
              <a:rPr lang="ru-RU" altLang="ru-RU" sz="1000" b="1" i="1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ru-RU" altLang="ru-RU" sz="1000" b="1" i="1" baseline="30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defTabSz="1279525">
              <a:spcBef>
                <a:spcPct val="20000"/>
              </a:spcBef>
              <a:defRPr/>
            </a:pPr>
            <a:r>
              <a:rPr lang="ru-RU" altLang="ru-RU" sz="1000" b="1" i="1" dirty="0">
                <a:solidFill>
                  <a:schemeClr val="tx1"/>
                </a:solidFill>
                <a:latin typeface="Times New Roman" pitchFamily="18" charset="0"/>
              </a:rPr>
              <a:t>Электронный адрес 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ЕДДС: edds@yurgregion.ru </a:t>
            </a:r>
            <a:endParaRPr lang="ru-RU" altLang="ru-RU" sz="10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defTabSz="1279525">
              <a:spcBef>
                <a:spcPct val="20000"/>
              </a:spcBef>
              <a:defRPr/>
            </a:pP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Телефон: 8(384-51</a:t>
            </a:r>
            <a:r>
              <a:rPr lang="ru-RU" altLang="ru-RU" sz="1000" b="1" i="1" dirty="0">
                <a:solidFill>
                  <a:schemeClr val="tx1"/>
                </a:solidFill>
                <a:latin typeface="Times New Roman" pitchFamily="18" charset="0"/>
              </a:rPr>
              <a:t>) 4-04-40, </a:t>
            </a:r>
            <a:r>
              <a:rPr lang="ru-RU" altLang="ru-RU" sz="1000" b="1" i="1" dirty="0" smtClean="0">
                <a:solidFill>
                  <a:schemeClr val="tx1"/>
                </a:solidFill>
                <a:latin typeface="Times New Roman" pitchFamily="18" charset="0"/>
              </a:rPr>
              <a:t>6-17-37 </a:t>
            </a:r>
            <a:r>
              <a:rPr lang="ru-RU" altLang="ru-RU" sz="1000" i="1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  <a:p>
            <a:pPr algn="just" defTabSz="1279525">
              <a:spcBef>
                <a:spcPct val="20000"/>
              </a:spcBef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Юргинский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входит в состав Кемеровской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– Кузбасса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Сибирского федерального округа Российской Федерации.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расположен в северной части Кемеровской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– Кузбасса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расстоянии от областного центра 106 км. С севера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граничит  с Томской областью, с запада с Новосибирской областью, с юга с </a:t>
            </a:r>
            <a:r>
              <a:rPr lang="ru-RU" sz="1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Топкинским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муниципальным округом,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востока с </a:t>
            </a:r>
            <a:r>
              <a:rPr lang="ru-RU" sz="1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Яшкинским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муниципальным округом. 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протяжённость его границ составляет около 353 км.</a:t>
            </a:r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1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113587" y="2133601"/>
            <a:ext cx="2785041" cy="50331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ru-RU" b="1" dirty="0"/>
              <a:t>Потенциально опасные </a:t>
            </a:r>
            <a:r>
              <a:rPr lang="ru-RU" b="1" dirty="0" smtClean="0"/>
              <a:t>объекты:</a:t>
            </a:r>
            <a:endParaRPr lang="ru-RU" dirty="0"/>
          </a:p>
          <a:p>
            <a:pPr fontAlgn="auto">
              <a:spcBef>
                <a:spcPts val="0"/>
              </a:spcBef>
              <a:defRPr/>
            </a:pPr>
            <a:r>
              <a:rPr lang="ru-RU" dirty="0" smtClean="0"/>
              <a:t>взрывопожароопасных </a:t>
            </a:r>
            <a:r>
              <a:rPr lang="ru-RU" dirty="0"/>
              <a:t>– </a:t>
            </a:r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24829"/>
              </p:ext>
            </p:extLst>
          </p:nvPr>
        </p:nvGraphicFramePr>
        <p:xfrm>
          <a:off x="-7371" y="879385"/>
          <a:ext cx="9928923" cy="1243972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93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208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(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км.кв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(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(тыс.чел)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 образования (сельсоветы)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 (ПГТ)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(села, деревни)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кв. км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насел. %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39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Юргинский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19683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19683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8,01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99">
                <a:tc gridSpan="9">
                  <a:txBody>
                    <a:bodyPr/>
                    <a:lstStyle>
                      <a:lvl1pPr indent="355600"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499"/>
          <p:cNvGrpSpPr>
            <a:grpSpLocks/>
          </p:cNvGrpSpPr>
          <p:nvPr/>
        </p:nvGrpSpPr>
        <p:grpSpPr bwMode="auto">
          <a:xfrm>
            <a:off x="1928664" y="4009691"/>
            <a:ext cx="716571" cy="575680"/>
            <a:chOff x="3212" y="2012"/>
            <a:chExt cx="796" cy="622"/>
          </a:xfrm>
        </p:grpSpPr>
        <p:pic>
          <p:nvPicPr>
            <p:cNvPr id="12" name="Picture 500" descr="СП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017"/>
              <a:ext cx="796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501"/>
            <p:cNvSpPr txBox="1">
              <a:spLocks noChangeArrowheads="1"/>
            </p:cNvSpPr>
            <p:nvPr/>
          </p:nvSpPr>
          <p:spPr bwMode="auto">
            <a:xfrm>
              <a:off x="3212" y="2012"/>
              <a:ext cx="75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r>
                <a:rPr lang="ru-RU" altLang="ru-RU" sz="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10ПСО </a:t>
              </a:r>
              <a:r>
                <a:rPr lang="ru-RU" altLang="ru-RU" sz="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ФПС ГПС ГУ МЧС России по КО-Кузбассу</a:t>
              </a:r>
              <a:r>
                <a:rPr lang="ru-RU" alt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</p:txBody>
        </p:sp>
      </p:grpSp>
      <p:grpSp>
        <p:nvGrpSpPr>
          <p:cNvPr id="14" name="Group 508"/>
          <p:cNvGrpSpPr>
            <a:grpSpLocks/>
          </p:cNvGrpSpPr>
          <p:nvPr/>
        </p:nvGrpSpPr>
        <p:grpSpPr bwMode="auto">
          <a:xfrm>
            <a:off x="2246163" y="4342483"/>
            <a:ext cx="720725" cy="485775"/>
            <a:chOff x="5301" y="663"/>
            <a:chExt cx="423" cy="441"/>
          </a:xfrm>
        </p:grpSpPr>
        <p:sp>
          <p:nvSpPr>
            <p:cNvPr id="15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ЕДДС </a:t>
              </a:r>
              <a:r>
                <a:rPr lang="ru-RU" altLang="ru-RU" sz="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Юргинского </a:t>
              </a:r>
              <a:endParaRPr lang="ru-RU" alt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52463"/>
              <a:r>
                <a:rPr lang="ru-RU" altLang="ru-RU" sz="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</a:t>
              </a:r>
              <a:endParaRPr lang="ru-RU" altLang="ru-RU" sz="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692696"/>
            <a:ext cx="9921552" cy="4320480"/>
          </a:xfrm>
          <a:prstGeom prst="rect">
            <a:avLst/>
          </a:prstGeom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85813"/>
          </a:xfrm>
        </p:spPr>
        <p:txBody>
          <a:bodyPr/>
          <a:lstStyle/>
          <a:p>
            <a:pPr defTabSz="1241425" eaLnBrk="1" hangingPunct="1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ОКРУГА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456" y="5013176"/>
            <a:ext cx="5366671" cy="172819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округа размещена 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spcAft>
                <a:spcPts val="60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1-ом этаже здания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Администрации Юргинского муниципального округа.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spcAft>
                <a:spcPts val="6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 муниципального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входит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штат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Юргинского муниципального округа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зала 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ЕДДС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кв. м.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39" y="4061962"/>
            <a:ext cx="3399101" cy="26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ЕДДС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ОКРУГА</a:t>
            </a:r>
          </a:p>
        </p:txBody>
      </p:sp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75452"/>
              </p:ext>
            </p:extLst>
          </p:nvPr>
        </p:nvGraphicFramePr>
        <p:xfrm>
          <a:off x="415925" y="2444750"/>
          <a:ext cx="9074150" cy="1615440"/>
        </p:xfrm>
        <a:graphic>
          <a:graphicData uri="http://schemas.openxmlformats.org/drawingml/2006/table">
            <a:tbl>
              <a:tblPr/>
              <a:tblGrid>
                <a:gridCol w="181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отдела ЕДДС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дежурной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смены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отдела ЕДДС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зарплата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округе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1255,29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5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-27384"/>
            <a:ext cx="9906000" cy="7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ctr" defTabSz="1071563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715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715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715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71563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715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715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715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71563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41425" eaLnBrk="1" hangingPunct="1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ЮРГИНСКОГО МУНИЦИПАЛЬНОГО ОКРУГА</a:t>
            </a:r>
          </a:p>
        </p:txBody>
      </p:sp>
      <p:graphicFrame>
        <p:nvGraphicFramePr>
          <p:cNvPr id="10" name="Group 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70865"/>
              </p:ext>
            </p:extLst>
          </p:nvPr>
        </p:nvGraphicFramePr>
        <p:xfrm>
          <a:off x="273050" y="787400"/>
          <a:ext cx="4679950" cy="608013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УКВ радиостанция стационарная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8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50 %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Group 3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45382"/>
              </p:ext>
            </p:extLst>
          </p:nvPr>
        </p:nvGraphicFramePr>
        <p:xfrm>
          <a:off x="5097463" y="787071"/>
          <a:ext cx="4473575" cy="1263651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начальника ЕДДС 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оперативного дежурного ЕДДС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оператора 112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0345"/>
              </p:ext>
            </p:extLst>
          </p:nvPr>
        </p:nvGraphicFramePr>
        <p:xfrm>
          <a:off x="5097463" y="2265657"/>
          <a:ext cx="4464050" cy="688975"/>
        </p:xfrm>
        <a:graphic>
          <a:graphicData uri="http://schemas.openxmlformats.org/drawingml/2006/table">
            <a:tbl>
              <a:tblPr/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ВКС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en-US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35223"/>
              </p:ext>
            </p:extLst>
          </p:nvPr>
        </p:nvGraphicFramePr>
        <p:xfrm>
          <a:off x="273050" y="1620838"/>
          <a:ext cx="4679950" cy="44583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8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0 %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roup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902"/>
              </p:ext>
            </p:extLst>
          </p:nvPr>
        </p:nvGraphicFramePr>
        <p:xfrm>
          <a:off x="273050" y="2275852"/>
          <a:ext cx="4679950" cy="1073153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91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определения номера звонящего абонента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1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12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Регистрация (записи) входящих и исходящих звонков 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1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12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«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  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42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Устройство определения номера звонящего 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12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4" marR="9524" marT="95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85103"/>
              </p:ext>
            </p:extLst>
          </p:nvPr>
        </p:nvGraphicFramePr>
        <p:xfrm>
          <a:off x="5097463" y="3102546"/>
          <a:ext cx="4464050" cy="533400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Метеостанция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Имеется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0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0 %</a:t>
                      </a:r>
                    </a:p>
                  </a:txBody>
                  <a:tcPr marL="9523" marR="9523" marT="950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24355"/>
              </p:ext>
            </p:extLst>
          </p:nvPr>
        </p:nvGraphicFramePr>
        <p:xfrm>
          <a:off x="273050" y="3540084"/>
          <a:ext cx="4677381" cy="504825"/>
        </p:xfrm>
        <a:graphic>
          <a:graphicData uri="http://schemas.openxmlformats.org/drawingml/2006/table">
            <a:tbl>
              <a:tblPr/>
              <a:tblGrid>
                <a:gridCol w="5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Приемник ГЛОНАСС или ГЛОНАСС/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GPS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Имеется</a:t>
                      </a:r>
                    </a:p>
                  </a:txBody>
                  <a:tcPr marL="9523" marR="9523" marT="95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1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0 %</a:t>
                      </a:r>
                    </a:p>
                  </a:txBody>
                  <a:tcPr marL="9523" marR="9523" marT="95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62919"/>
              </p:ext>
            </p:extLst>
          </p:nvPr>
        </p:nvGraphicFramePr>
        <p:xfrm>
          <a:off x="270481" y="4653136"/>
          <a:ext cx="9359900" cy="1865390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6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Абонент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Каналы связи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Прямой канал связи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МГТС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ВЦСС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Транкинговая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связь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Спутниковая 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Сотовая </a:t>
                      </a:r>
                      <a:b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Радиосвязь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Интернет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Интранет ЛВС МЧС России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ЦУКС ГУ МЧС России по Кемеровской области – Кузбассу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algn="r" defTabSz="1072097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125" indent="-314325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EBC10-8849-4E0D-90D5-E1DBC5F329B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2018 -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12713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417513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106488" y="1557338"/>
            <a:ext cx="7878762" cy="1570173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 defTabSz="914400"/>
            <a:r>
              <a:rPr lang="ru-RU" alt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Юргинского муниципального </a:t>
            </a:r>
            <a:r>
              <a:rPr lang="ru-RU" alt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округа произошла </a:t>
            </a:r>
            <a:r>
              <a:rPr lang="ru-RU" alt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чрезвычайная ситуация: </a:t>
            </a:r>
          </a:p>
          <a:p>
            <a:pPr indent="523875" algn="just" defTabSz="914400"/>
            <a:r>
              <a:rPr lang="ru-RU" alt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ru-RU" sz="19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23875" algn="just" defTabSz="914400"/>
            <a:r>
              <a:rPr lang="ru-RU" alt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9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969790"/>
              </p:ext>
            </p:extLst>
          </p:nvPr>
        </p:nvGraphicFramePr>
        <p:xfrm>
          <a:off x="1136650" y="4076700"/>
          <a:ext cx="7751763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Лист" r:id="rId3" imgW="7124700" imgH="2067064" progId="Excel.Sheet.8">
                  <p:embed/>
                </p:oleObj>
              </mc:Choice>
              <mc:Fallback>
                <p:oleObj name="Лист" r:id="rId3" imgW="7124700" imgH="20670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076700"/>
                        <a:ext cx="7751763" cy="207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низ 8"/>
          <p:cNvSpPr/>
          <p:nvPr/>
        </p:nvSpPr>
        <p:spPr bwMode="auto">
          <a:xfrm flipV="1">
            <a:off x="2504728" y="5229200"/>
            <a:ext cx="275327" cy="497353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00672" y="5445224"/>
            <a:ext cx="432048" cy="281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algn="r" defTabSz="1072097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125" indent="-314325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EBC10-8849-4E0D-90D5-E1DBC5F329B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4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12051"/>
              </p:ext>
            </p:extLst>
          </p:nvPr>
        </p:nvGraphicFramePr>
        <p:xfrm>
          <a:off x="268288" y="836613"/>
          <a:ext cx="9437687" cy="1009830"/>
        </p:xfrm>
        <a:graphic>
          <a:graphicData uri="http://schemas.openxmlformats.org/drawingml/2006/table">
            <a:tbl>
              <a:tblPr/>
              <a:tblGrid>
                <a:gridCol w="17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130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84"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73"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43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химически-опасных объектов - 0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496" y="204226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Юргинское линейное производственное управление магистральных газопроводов</a:t>
            </a:r>
          </a:p>
          <a:p>
            <a:pPr algn="ctr"/>
            <a:r>
              <a:rPr lang="ru-RU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ЮЛПУ МГ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9024" y="2060848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подстанция «Юрга-500» Кузбасского предприятия магистральных электрических </a:t>
            </a:r>
            <a:r>
              <a:rPr lang="ru-RU" sz="1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endParaRPr lang="ru-RU" sz="1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58416" y="6070332"/>
            <a:ext cx="4350568" cy="514365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sz="1400" b="1" i="1" dirty="0">
                <a:solidFill>
                  <a:srgbClr val="171616"/>
                </a:solidFill>
                <a:latin typeface="Times New Roman" pitchFamily="18" charset="0"/>
              </a:rPr>
              <a:t>652000, Кемеровская область, Юргинский район</a:t>
            </a:r>
            <a:r>
              <a:rPr lang="ru-RU" sz="1400" b="1" i="1" dirty="0" smtClean="0">
                <a:solidFill>
                  <a:srgbClr val="171616"/>
                </a:solidFill>
                <a:latin typeface="Times New Roman" pitchFamily="18" charset="0"/>
              </a:rPr>
              <a:t>,</a:t>
            </a:r>
            <a:br>
              <a:rPr lang="ru-RU" sz="1400" b="1" i="1" dirty="0" smtClean="0">
                <a:solidFill>
                  <a:srgbClr val="171616"/>
                </a:solidFill>
                <a:latin typeface="Times New Roman" pitchFamily="18" charset="0"/>
              </a:rPr>
            </a:br>
            <a:r>
              <a:rPr lang="ru-RU" sz="1400" b="1" i="1" dirty="0" smtClean="0">
                <a:solidFill>
                  <a:srgbClr val="171616"/>
                </a:solidFill>
                <a:latin typeface="Times New Roman" pitchFamily="18" charset="0"/>
              </a:rPr>
              <a:t> </a:t>
            </a:r>
            <a:r>
              <a:rPr lang="ru-RU" sz="1400" b="1" i="1" dirty="0">
                <a:solidFill>
                  <a:srgbClr val="171616"/>
                </a:solidFill>
                <a:latin typeface="Times New Roman" pitchFamily="18" charset="0"/>
              </a:rPr>
              <a:t>с. Проскоково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5066928" y="6079831"/>
            <a:ext cx="4350568" cy="514365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  <a:extLst/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sz="1400" b="1" i="1" dirty="0">
                <a:solidFill>
                  <a:srgbClr val="171616"/>
                </a:solidFill>
                <a:latin typeface="Times New Roman" pitchFamily="18" charset="0"/>
              </a:rPr>
              <a:t>652000,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</a:rPr>
              <a:t>Кемеровская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</a:rPr>
              <a:t>область, Юргинский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</a:rPr>
              <a:t>округ подстанция </a:t>
            </a: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</a:rPr>
              <a:t>«Юрга-500» </a:t>
            </a:r>
          </a:p>
        </p:txBody>
      </p:sp>
      <p:pic>
        <p:nvPicPr>
          <p:cNvPr id="13" name="Picture 5" descr="C:\Documents and Settings\Admin\Рабочий стол\ПС-500\Виды ПС\0822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28" y="2817272"/>
            <a:ext cx="4350568" cy="32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EDDS\Downloads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6" y="2817272"/>
            <a:ext cx="4350568" cy="32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107210" tIns="53603" rIns="107210" bIns="53603" rtlCol="0" anchor="ctr"/>
          <a:lstStyle>
            <a:defPPr>
              <a:defRPr lang="ru-RU"/>
            </a:defPPr>
            <a:lvl1pPr algn="r" defTabSz="1072097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4988" indent="-7778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563" indent="-157163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8138" indent="-236538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125" indent="-314325" algn="l" defTabSz="1071563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EBC10-8849-4E0D-90D5-E1DBC5F329B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90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 ОПЕРАТИВНОЙ ДЕЖУРНОЙ СМЕНЫ</a:t>
            </a:r>
          </a:p>
          <a:p>
            <a:pPr algn="ctr" defTabSz="1241425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ЮРГИНСКОГО </a:t>
            </a:r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6" y="1087404"/>
            <a:ext cx="4975420" cy="272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1090049"/>
            <a:ext cx="4664968" cy="2719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3861048"/>
            <a:ext cx="4664968" cy="2785782"/>
          </a:xfrm>
          <a:prstGeom prst="rect">
            <a:avLst/>
          </a:prstGeom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60512" y="3285128"/>
            <a:ext cx="4176464" cy="57592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marL="0" marR="0" lvl="0" indent="0" algn="ctr" defTabSz="1072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Рабочее место  оперативного дежурного ЕДДС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5277512" y="3315325"/>
            <a:ext cx="4572032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marL="0" marR="0" lvl="0" indent="0" algn="ctr" defTabSz="1072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Рабочее место специалиста системы 112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7" y="3865984"/>
            <a:ext cx="4973560" cy="2780846"/>
          </a:xfrm>
          <a:prstGeom prst="rect">
            <a:avLst/>
          </a:prstGeom>
        </p:spPr>
      </p:pic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560512" y="6339661"/>
            <a:ext cx="4176464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marL="0" marR="0" lvl="0" indent="0" algn="ctr" defTabSz="1072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ЗАЛ </a:t>
            </a: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ВКС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ЕДДС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Юргинского МО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5457056" y="6309320"/>
            <a:ext cx="4176464" cy="329699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/>
          <a:p>
            <a:pPr marL="0" marR="0" lvl="0" indent="0" algn="ctr" defTabSz="10720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ЗАЛ </a:t>
            </a: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ВКС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ru-RU" alt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ЕДДС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Юргинского МО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0EBC10-8849-4E0D-90D5-E1DBC5F329BC}" type="slidenum">
              <a:rPr lang="ru-RU" altLang="ru-RU" smtClean="0">
                <a:solidFill>
                  <a:srgbClr val="FFFF00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22947</TotalTime>
  <Words>818</Words>
  <Application>Microsoft Office PowerPoint</Application>
  <PresentationFormat>Лист A4 (210x297 мм)</PresentationFormat>
  <Paragraphs>242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宋体</vt:lpstr>
      <vt:lpstr>宋体</vt:lpstr>
      <vt:lpstr>Arial</vt:lpstr>
      <vt:lpstr>Calibri</vt:lpstr>
      <vt:lpstr>Segoe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Лист</vt:lpstr>
      <vt:lpstr>Презентация PowerPoint</vt:lpstr>
      <vt:lpstr>РУКОВОДСТВО МУНИЦИПАЛЬНОГО ОКРУГА И ЕДДС </vt:lpstr>
      <vt:lpstr>КРАТКАЯ  ХАРАКТЕРИСТИКА  ЮРГИНСКОГО МУНИЦИПАЛЬНОГО ОКРУГА</vt:lpstr>
      <vt:lpstr>РАЗМЕЩЕНИЕ ЕДДС  ЮРГИНСКОГО МУНИЦИПАЛЬНОГО ОКРУГА</vt:lpstr>
      <vt:lpstr>ЧИСЛЕННОСТЬ ЕДДС ЮРГИНСКОГО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638</cp:revision>
  <dcterms:modified xsi:type="dcterms:W3CDTF">2023-02-20T07:48:26Z</dcterms:modified>
</cp:coreProperties>
</file>