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26" r:id="rId5"/>
  </p:sldMasterIdLst>
  <p:notesMasterIdLst>
    <p:notesMasterId r:id="rId13"/>
  </p:notesMasterIdLst>
  <p:sldIdLst>
    <p:sldId id="256" r:id="rId6"/>
    <p:sldId id="258" r:id="rId7"/>
    <p:sldId id="259" r:id="rId8"/>
    <p:sldId id="260" r:id="rId9"/>
    <p:sldId id="274" r:id="rId10"/>
    <p:sldId id="287" r:id="rId11"/>
    <p:sldId id="290" r:id="rId12"/>
  </p:sldIdLst>
  <p:sldSz cx="12801600" cy="9601200" type="A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8" autoAdjust="0"/>
  </p:normalViewPr>
  <p:slideViewPr>
    <p:cSldViewPr>
      <p:cViewPr varScale="1">
        <p:scale>
          <a:sx n="78" d="100"/>
          <a:sy n="78" d="100"/>
        </p:scale>
        <p:origin x="1686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6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6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7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7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EA1188F-3321-423F-BE9E-BF8734BFA0F0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708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573" name="CustomShape 2"/>
          <p:cNvSpPr/>
          <p:nvPr/>
        </p:nvSpPr>
        <p:spPr>
          <a:xfrm>
            <a:off x="3849840" y="9429840"/>
            <a:ext cx="294444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18BAE05-7B36-4FDE-BFF7-818EF1B2080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8626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708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575" name="CustomShape 2"/>
          <p:cNvSpPr/>
          <p:nvPr/>
        </p:nvSpPr>
        <p:spPr>
          <a:xfrm>
            <a:off x="3849840" y="9429840"/>
            <a:ext cx="294444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EA67FA0-1985-4885-A51C-EBA21540A4C1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84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352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43084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400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5352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43084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40080" y="383040"/>
            <a:ext cx="11521080" cy="7430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352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43084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400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5352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43084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40080" y="383040"/>
            <a:ext cx="11521080" cy="7430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352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43084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400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5352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43084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40080" y="383040"/>
            <a:ext cx="11521080" cy="7430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352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43084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400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5352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843084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640080" y="383040"/>
            <a:ext cx="11521080" cy="7430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40080" y="383040"/>
            <a:ext cx="11521080" cy="7430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5352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843084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6400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45352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843084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88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2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0" y="3792600"/>
            <a:ext cx="12799800" cy="418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/>
          <a:lstStyle/>
          <a:p>
            <a:pPr algn="ctr">
              <a:lnSpc>
                <a:spcPct val="110000"/>
              </a:lnSpc>
            </a:pPr>
            <a:r>
              <a:rPr lang="ru-RU" sz="44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ПАСПОРТ</a:t>
            </a:r>
            <a:endParaRPr lang="ru-RU" sz="4400" b="0" strike="noStrike" spc="-1" dirty="0">
              <a:latin typeface="Arial"/>
            </a:endParaRPr>
          </a:p>
          <a:p>
            <a:pPr algn="ctr" defTabSz="1275432"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Единой дежурно-диспетчерской службы</a:t>
            </a:r>
          </a:p>
          <a:p>
            <a:pPr algn="ctr" defTabSz="1275432"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Тяжинского муниципального округа</a:t>
            </a:r>
          </a:p>
          <a:p>
            <a:pPr algn="ctr">
              <a:lnSpc>
                <a:spcPct val="110000"/>
              </a:lnSpc>
            </a:pPr>
            <a:r>
              <a:rPr lang="ru-RU" sz="44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Кемеровской области – Кузбасса </a:t>
            </a:r>
            <a:endParaRPr lang="ru-RU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10000"/>
              </a:lnSpc>
            </a:pPr>
            <a:endParaRPr lang="ru-RU" sz="4400" b="0" strike="noStrike" spc="-1" dirty="0">
              <a:latin typeface="Arial"/>
            </a:endParaRPr>
          </a:p>
        </p:txBody>
      </p:sp>
      <p:pic>
        <p:nvPicPr>
          <p:cNvPr id="274" name="Рисунок 5"/>
          <p:cNvPicPr/>
          <p:nvPr/>
        </p:nvPicPr>
        <p:blipFill>
          <a:blip r:embed="rId2" cstate="print"/>
          <a:stretch/>
        </p:blipFill>
        <p:spPr>
          <a:xfrm>
            <a:off x="704880" y="479520"/>
            <a:ext cx="1806480" cy="210816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766" y="442882"/>
            <a:ext cx="1316521" cy="209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0" y="0"/>
            <a:ext cx="1279980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РУКОВОДСТВО МУНИЦИПАЛЬНОГО ОБРАЗОВАНИЯ</a:t>
            </a:r>
            <a:r>
              <a:rPr/>
              <a:t/>
            </a:r>
            <a:br>
              <a:rPr/>
            </a:br>
            <a:r>
              <a:rPr lang="ru-RU" sz="28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«ТЯЖИНСКИЙ МУНИЦИПАЛЬНЫЙ ОКРУГ</a:t>
            </a: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»  </a:t>
            </a:r>
            <a:endParaRPr lang="ru-RU" sz="2800" b="1" strike="noStrike" spc="-1" dirty="0" smtClean="0">
              <a:solidFill>
                <a:srgbClr val="FFFF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И МКУ </a:t>
            </a: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«ЕДДС </a:t>
            </a:r>
            <a:r>
              <a:rPr lang="ru-RU" sz="28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ТМО</a:t>
            </a: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»</a:t>
            </a:r>
            <a:r>
              <a:rPr lang="ru-RU" sz="31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 </a:t>
            </a:r>
            <a:endParaRPr lang="ru-RU" sz="3100" b="0" strike="noStrike" spc="-1" dirty="0"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9813960" y="9090000"/>
            <a:ext cx="2985840" cy="50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r">
              <a:lnSpc>
                <a:spcPct val="100000"/>
              </a:lnSpc>
            </a:pPr>
            <a:fld id="{97E92088-2BBB-461F-B8D7-67C30B45A12A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</a:t>
            </a:fld>
            <a:endParaRPr lang="ru-RU" sz="1900" b="0" strike="noStrike" spc="-1" dirty="0"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2440080" y="1704960"/>
            <a:ext cx="9904320" cy="2131920"/>
          </a:xfrm>
          <a:prstGeom prst="rect">
            <a:avLst/>
          </a:prstGeom>
          <a:solidFill>
            <a:srgbClr val="CCECFF"/>
          </a:solidFill>
          <a:ln w="255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4080" rIns="127800" bIns="64080" anchor="ctr"/>
          <a:lstStyle/>
          <a:p>
            <a:pPr algn="ctr">
              <a:lnSpc>
                <a:spcPct val="100000"/>
              </a:lnSpc>
            </a:pPr>
            <a:r>
              <a:rPr lang="ru-RU" sz="2200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Г</a:t>
            </a:r>
            <a:r>
              <a:rPr lang="ru-RU" sz="220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лава Тяжинского муниципального округа –</a:t>
            </a:r>
            <a:endParaRPr lang="ru-RU" sz="220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200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</a:t>
            </a:r>
            <a:r>
              <a:rPr lang="ru-RU" sz="220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редседатель КЧС и ОПБ</a:t>
            </a:r>
            <a:endParaRPr lang="ru-RU" sz="220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700" b="1" i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Серебров </a:t>
            </a:r>
            <a:r>
              <a:rPr lang="ru-RU" sz="2700" b="1" i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Виктор Ефремович</a:t>
            </a:r>
          </a:p>
          <a:p>
            <a:pPr algn="ctr">
              <a:lnSpc>
                <a:spcPct val="100000"/>
              </a:lnSpc>
            </a:pPr>
            <a:r>
              <a:rPr lang="ru-RU" sz="220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тел: 8(384-49) 28-2-53</a:t>
            </a:r>
            <a:endParaRPr lang="ru-RU" sz="22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" name="CustomShape 4"/>
          <p:cNvSpPr/>
          <p:nvPr/>
        </p:nvSpPr>
        <p:spPr>
          <a:xfrm>
            <a:off x="2411280" y="4440240"/>
            <a:ext cx="9904320" cy="2054160"/>
          </a:xfrm>
          <a:prstGeom prst="rect">
            <a:avLst/>
          </a:prstGeom>
          <a:solidFill>
            <a:srgbClr val="CCECFF"/>
          </a:solidFill>
          <a:ln w="255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4080" rIns="127800" bIns="64080" anchor="ctr"/>
          <a:lstStyle/>
          <a:p>
            <a:pPr algn="ctr" defTabSz="1241425">
              <a:defRPr/>
            </a:pPr>
            <a:r>
              <a:rPr lang="ru-RU" sz="2200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Начальник МКУ управление по делам ГО и ЧС </a:t>
            </a:r>
          </a:p>
          <a:p>
            <a:pPr algn="ctr" defTabSz="1241425">
              <a:defRPr/>
            </a:pPr>
            <a:r>
              <a:rPr lang="ru-RU" sz="2200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Тяжинского муниципального округа </a:t>
            </a:r>
          </a:p>
          <a:p>
            <a:pPr algn="ctr" defTabSz="1241425">
              <a:defRPr/>
            </a:pPr>
            <a:r>
              <a:rPr lang="ru-RU" sz="2700" b="1" i="1" strike="noStrike" spc="-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Клещик</a:t>
            </a:r>
            <a:r>
              <a:rPr lang="ru-RU" sz="2700" b="1" i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Александр Николаевич</a:t>
            </a:r>
          </a:p>
          <a:p>
            <a:pPr algn="ctr">
              <a:lnSpc>
                <a:spcPct val="100000"/>
              </a:lnSpc>
            </a:pPr>
            <a:r>
              <a:rPr lang="ru-RU" sz="220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тел: </a:t>
            </a:r>
            <a:r>
              <a:rPr lang="ru-RU" sz="2200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8(</a:t>
            </a:r>
            <a:r>
              <a:rPr lang="ru-RU" sz="220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384-49) 28-9-94</a:t>
            </a:r>
            <a:endParaRPr lang="ru-RU" sz="2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8" name="CustomShape 5"/>
          <p:cNvSpPr/>
          <p:nvPr/>
        </p:nvSpPr>
        <p:spPr>
          <a:xfrm>
            <a:off x="2438280" y="7088040"/>
            <a:ext cx="9889920" cy="2131920"/>
          </a:xfrm>
          <a:prstGeom prst="rect">
            <a:avLst/>
          </a:prstGeom>
          <a:solidFill>
            <a:srgbClr val="CCECFF"/>
          </a:solidFill>
          <a:ln w="255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4080" rIns="127800" bIns="6408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Начальник ЕДДС Тяжинского муниципального округа</a:t>
            </a:r>
            <a:r>
              <a:rPr lang="ru-RU" sz="22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endParaRPr lang="ru-RU" sz="2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700" b="1" i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Старцев Юрий Евгеньевич</a:t>
            </a:r>
          </a:p>
          <a:p>
            <a:pPr algn="ctr">
              <a:lnSpc>
                <a:spcPct val="100000"/>
              </a:lnSpc>
            </a:pPr>
            <a:r>
              <a:rPr lang="ru-RU" sz="220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тел: 8(384-49) 26-0-02</a:t>
            </a:r>
            <a:endParaRPr lang="ru-RU" sz="2200" strike="noStrike" spc="-1" dirty="0">
              <a:latin typeface="Arial"/>
            </a:endParaRPr>
          </a:p>
        </p:txBody>
      </p:sp>
      <p:pic>
        <p:nvPicPr>
          <p:cNvPr id="1026" name="Picture 2" descr="C:\Users\Николай\Desktop\Серебров В.Е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22" y="1728767"/>
            <a:ext cx="1785932" cy="2143140"/>
          </a:xfrm>
          <a:prstGeom prst="rect">
            <a:avLst/>
          </a:prstGeom>
          <a:noFill/>
        </p:spPr>
      </p:pic>
      <p:pic>
        <p:nvPicPr>
          <p:cNvPr id="2050" name="Picture 2" descr="C:\Users\Николай\Desktop\IMG_20220818_085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21" y="7086616"/>
            <a:ext cx="1785951" cy="2143140"/>
          </a:xfrm>
          <a:prstGeom prst="rect">
            <a:avLst/>
          </a:prstGeom>
          <a:noFill/>
        </p:spPr>
      </p:pic>
      <p:pic>
        <p:nvPicPr>
          <p:cNvPr id="2051" name="Picture 3" descr="C:\Users\Николай\Desktop\IMG-20220818-WA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22" y="4443410"/>
            <a:ext cx="178595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067" descr="1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2728898"/>
            <a:ext cx="10401328" cy="687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" name="CustomShape 2"/>
          <p:cNvSpPr/>
          <p:nvPr/>
        </p:nvSpPr>
        <p:spPr>
          <a:xfrm>
            <a:off x="0" y="0"/>
            <a:ext cx="12799800" cy="126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КРАТКАЯ  ХАРАКТЕРИСТИКА </a:t>
            </a:r>
            <a:r>
              <a:t/>
            </a:r>
            <a:br/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 </a:t>
            </a:r>
            <a:r>
              <a:rPr lang="ru-RU" sz="28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ТЯЖИНСКОГО МУНИЦИПАЛЬНОГО ОКРУГА</a:t>
            </a:r>
            <a:r>
              <a:rPr lang="ru-RU" sz="44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 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9813960" y="9090000"/>
            <a:ext cx="2985840" cy="50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r">
              <a:lnSpc>
                <a:spcPct val="100000"/>
              </a:lnSpc>
            </a:pPr>
            <a:fld id="{012C8724-5901-45AC-95D9-8E5C73004211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</a:t>
            </a:fld>
            <a:endParaRPr lang="ru-RU" sz="1900" b="0" strike="noStrike" spc="-1">
              <a:latin typeface="Arial"/>
            </a:endParaRPr>
          </a:p>
        </p:txBody>
      </p:sp>
      <p:graphicFrame>
        <p:nvGraphicFramePr>
          <p:cNvPr id="294" name="Table 4"/>
          <p:cNvGraphicFramePr/>
          <p:nvPr>
            <p:extLst>
              <p:ext uri="{D42A27DB-BD31-4B8C-83A1-F6EECF244321}">
                <p14:modId xmlns:p14="http://schemas.microsoft.com/office/powerpoint/2010/main" val="3202546860"/>
              </p:ext>
            </p:extLst>
          </p:nvPr>
        </p:nvGraphicFramePr>
        <p:xfrm>
          <a:off x="0" y="1200240"/>
          <a:ext cx="12801240" cy="2910492"/>
        </p:xfrm>
        <a:graphic>
          <a:graphicData uri="http://schemas.openxmlformats.org/drawingml/2006/table">
            <a:tbl>
              <a:tblPr/>
              <a:tblGrid>
                <a:gridCol w="1609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3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5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5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36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7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lang="ru-RU" sz="1400" b="1" strike="noStrike" spc="-1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Муниципальное образование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8200" marR="882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FFFF00"/>
                          </a:solidFill>
                          <a:latin typeface="Times New Roman"/>
                        </a:rPr>
                        <a:t>Территория </a:t>
                      </a:r>
                      <a:r>
                        <a:rPr lang="ru-RU" sz="1400" b="1" strike="noStrike" spc="-1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(тыс.</a:t>
                      </a:r>
                      <a:r>
                        <a:rPr lang="ru-RU" sz="1400" b="1" strike="noStrike" spc="-1" baseline="0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 к</a:t>
                      </a:r>
                      <a:r>
                        <a:rPr lang="ru-RU" sz="1400" b="1" strike="noStrike" spc="-1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м2)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8200" marR="882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FFFF00"/>
                          </a:solidFill>
                          <a:latin typeface="Times New Roman"/>
                        </a:rPr>
                        <a:t>Население (</a:t>
                      </a:r>
                      <a:r>
                        <a:rPr lang="ru-RU" sz="1400" b="1" strike="noStrike" spc="-1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тыс.чел</a:t>
                      </a:r>
                      <a:r>
                        <a:rPr lang="ru-RU" sz="1400" b="1" strike="noStrike" spc="-1" dirty="0">
                          <a:solidFill>
                            <a:srgbClr val="FFFF00"/>
                          </a:solidFill>
                          <a:latin typeface="Times New Roman"/>
                        </a:rPr>
                        <a:t>)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8200" marR="882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FFFF00"/>
                          </a:solidFill>
                          <a:latin typeface="Times New Roman"/>
                        </a:rPr>
                        <a:t>В т.ч.сельское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FFFF00"/>
                          </a:solidFill>
                          <a:latin typeface="Times New Roman"/>
                        </a:rPr>
                        <a:t>(тыс.чел)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8200" marR="882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FFFF00"/>
                          </a:solidFill>
                          <a:latin typeface="Times New Roman"/>
                        </a:rPr>
                        <a:t>Муниципальные  образования (сельсоветы)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8200" marR="882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FFFF00"/>
                          </a:solidFill>
                          <a:latin typeface="Times New Roman"/>
                        </a:rPr>
                        <a:t>Города  (ПГТ)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8200" marR="882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FFFF00"/>
                          </a:solidFill>
                          <a:latin typeface="Times New Roman"/>
                        </a:rPr>
                        <a:t>Населенные пункты 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FFFF00"/>
                          </a:solidFill>
                          <a:latin typeface="Times New Roman"/>
                        </a:rPr>
                        <a:t>(села, деревни)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8200" marR="882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FFFF00"/>
                          </a:solidFill>
                          <a:latin typeface="Times New Roman"/>
                        </a:rPr>
                        <a:t>Плотность населения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FFFF00"/>
                          </a:solidFill>
                          <a:latin typeface="Times New Roman"/>
                        </a:rPr>
                        <a:t>на 1 кв. км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8200" marR="882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700" b="1" strike="noStrike" spc="-1" dirty="0">
                          <a:solidFill>
                            <a:srgbClr val="FFFF00"/>
                          </a:solidFill>
                          <a:latin typeface="Times New Roman"/>
                        </a:rPr>
                        <a:t>Городское насел. %</a:t>
                      </a:r>
                      <a:endParaRPr lang="ru-RU" sz="1700" b="0" strike="noStrike" spc="-1" dirty="0">
                        <a:latin typeface="Arial"/>
                      </a:endParaRPr>
                    </a:p>
                  </a:txBody>
                  <a:tcPr marL="88200" marR="882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81"/>
                        </a:spcBef>
                        <a:spcAft>
                          <a:spcPts val="1100"/>
                        </a:spcAft>
                      </a:pP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Тяжинский муниципальный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округ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81"/>
                        </a:spcBef>
                        <a:spcAft>
                          <a:spcPts val="1100"/>
                        </a:spcAft>
                      </a:pP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3,531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81"/>
                        </a:spcBef>
                        <a:spcAft>
                          <a:spcPts val="1100"/>
                        </a:spcAft>
                      </a:pP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22,500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81"/>
                        </a:spcBef>
                        <a:spcAft>
                          <a:spcPts val="1100"/>
                        </a:spcAft>
                      </a:pP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10,500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81"/>
                        </a:spcBef>
                        <a:spcAft>
                          <a:spcPts val="1100"/>
                        </a:spcAft>
                      </a:pP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10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81"/>
                        </a:spcBef>
                        <a:spcAft>
                          <a:spcPts val="1100"/>
                        </a:spcAft>
                      </a:pP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81"/>
                        </a:spcBef>
                        <a:spcAft>
                          <a:spcPts val="1100"/>
                        </a:spcAft>
                      </a:pP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38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81"/>
                        </a:spcBef>
                        <a:spcAft>
                          <a:spcPts val="1100"/>
                        </a:spcAft>
                      </a:pP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6,2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81"/>
                        </a:spcBef>
                        <a:spcAft>
                          <a:spcPts val="1100"/>
                        </a:spcAft>
                      </a:pP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55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5320">
                <a:tc gridSpan="9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FFFF00"/>
                          </a:solidFill>
                          <a:latin typeface="Times New Roman"/>
                        </a:rPr>
                        <a:t>Адрес ЕДДС: </a:t>
                      </a:r>
                      <a:r>
                        <a:rPr lang="ru-RU" sz="1400" b="0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652240, пгт. Тяжинский, ул. Советская, д.1 «А», 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координаты  </a:t>
                      </a:r>
                      <a:r>
                        <a:rPr lang="ru-RU" sz="1400" b="0" strike="noStrike" spc="-1" dirty="0" smtClean="0">
                          <a:solidFill>
                            <a:srgbClr val="E7F3FF"/>
                          </a:solidFill>
                          <a:latin typeface="Calibri"/>
                        </a:rPr>
                        <a:t>5</a:t>
                      </a:r>
                      <a:r>
                        <a:rPr lang="en-US" sz="1400" b="0" strike="noStrike" spc="-1" dirty="0" smtClean="0">
                          <a:solidFill>
                            <a:srgbClr val="E7F3FF"/>
                          </a:solidFill>
                          <a:latin typeface="Calibri"/>
                        </a:rPr>
                        <a:t>6</a:t>
                      </a:r>
                      <a:r>
                        <a:rPr lang="ru-RU" sz="1400" b="0" strike="noStrike" spc="-1" dirty="0" smtClean="0">
                          <a:solidFill>
                            <a:srgbClr val="E7F3FF"/>
                          </a:solidFill>
                          <a:latin typeface="Calibri"/>
                        </a:rPr>
                        <a:t>° </a:t>
                      </a:r>
                      <a:r>
                        <a:rPr lang="en-US" sz="1400" b="0" strike="noStrike" spc="-1" dirty="0" smtClean="0">
                          <a:solidFill>
                            <a:srgbClr val="E7F3FF"/>
                          </a:solidFill>
                          <a:latin typeface="Calibri"/>
                        </a:rPr>
                        <a:t>07</a:t>
                      </a:r>
                      <a:r>
                        <a:rPr lang="ru-RU" sz="1400" b="0" strike="noStrike" spc="-1" dirty="0" smtClean="0">
                          <a:solidFill>
                            <a:srgbClr val="E7F3FF"/>
                          </a:solidFill>
                          <a:latin typeface="Calibri"/>
                        </a:rPr>
                        <a:t>’ </a:t>
                      </a:r>
                      <a:r>
                        <a:rPr lang="en-US" sz="1400" b="0" strike="noStrike" spc="-1" dirty="0" smtClean="0">
                          <a:solidFill>
                            <a:srgbClr val="E7F3FF"/>
                          </a:solidFill>
                          <a:latin typeface="Calibri"/>
                        </a:rPr>
                        <a:t>12</a:t>
                      </a:r>
                      <a:r>
                        <a:rPr lang="ru-RU" sz="1400" b="0" strike="noStrike" spc="-1" dirty="0" smtClean="0">
                          <a:solidFill>
                            <a:srgbClr val="E7F3FF"/>
                          </a:solidFill>
                          <a:latin typeface="Calibri"/>
                        </a:rPr>
                        <a:t>"; </a:t>
                      </a:r>
                      <a:r>
                        <a:rPr lang="ru-RU" sz="1400" b="0" strike="noStrike" spc="-1" dirty="0">
                          <a:solidFill>
                            <a:srgbClr val="E7F3FF"/>
                          </a:solidFill>
                          <a:latin typeface="Calibri"/>
                        </a:rPr>
                        <a:t>88° </a:t>
                      </a:r>
                      <a:r>
                        <a:rPr lang="en-US" sz="1400" b="0" strike="noStrike" spc="-1" dirty="0" smtClean="0">
                          <a:solidFill>
                            <a:srgbClr val="E7F3FF"/>
                          </a:solidFill>
                          <a:latin typeface="Calibri"/>
                        </a:rPr>
                        <a:t>31</a:t>
                      </a:r>
                      <a:r>
                        <a:rPr lang="ru-RU" sz="1400" b="0" strike="noStrike" spc="-1" dirty="0" smtClean="0">
                          <a:solidFill>
                            <a:srgbClr val="E7F3FF"/>
                          </a:solidFill>
                          <a:latin typeface="Calibri"/>
                        </a:rPr>
                        <a:t>’ </a:t>
                      </a:r>
                      <a:r>
                        <a:rPr lang="en-US" sz="1400" b="0" strike="noStrike" spc="-1" dirty="0" smtClean="0">
                          <a:solidFill>
                            <a:srgbClr val="E7F3FF"/>
                          </a:solidFill>
                          <a:latin typeface="Calibri"/>
                        </a:rPr>
                        <a:t>0</a:t>
                      </a:r>
                      <a:r>
                        <a:rPr lang="ru-RU" sz="1400" b="0" strike="noStrike" spc="-1" dirty="0" smtClean="0">
                          <a:solidFill>
                            <a:srgbClr val="E7F3FF"/>
                          </a:solidFill>
                          <a:latin typeface="Calibri"/>
                        </a:rPr>
                        <a:t>7</a:t>
                      </a:r>
                      <a:r>
                        <a:rPr lang="ru-RU" sz="1400" b="0" strike="noStrike" spc="-1" dirty="0">
                          <a:solidFill>
                            <a:srgbClr val="E7F3FF"/>
                          </a:solidFill>
                          <a:latin typeface="Calibri"/>
                        </a:rPr>
                        <a:t>" 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FFFF00"/>
                          </a:solidFill>
                          <a:latin typeface="Times New Roman"/>
                        </a:rPr>
                        <a:t>Адрес электронной почты:  </a:t>
                      </a:r>
                      <a:r>
                        <a:rPr lang="en-US" sz="1400" b="1" strike="noStrike" spc="-1" dirty="0" err="1" smtClean="0">
                          <a:solidFill>
                            <a:srgbClr val="E7F3FF"/>
                          </a:solidFill>
                          <a:latin typeface="Times New Roman"/>
                        </a:rPr>
                        <a:t>eddstyazhin</a:t>
                      </a:r>
                      <a:r>
                        <a:rPr lang="ru-RU" sz="1400" b="0" strike="noStrike" spc="-1" dirty="0" smtClean="0">
                          <a:solidFill>
                            <a:srgbClr val="E7F3FF"/>
                          </a:solidFill>
                          <a:latin typeface="Times New Roman"/>
                        </a:rPr>
                        <a:t>@</a:t>
                      </a:r>
                      <a:r>
                        <a:rPr lang="ru-RU" sz="1400" b="0" strike="noStrike" spc="-1" dirty="0" err="1" smtClean="0">
                          <a:solidFill>
                            <a:srgbClr val="E7F3FF"/>
                          </a:solidFill>
                          <a:latin typeface="Times New Roman"/>
                        </a:rPr>
                        <a:t>mail.ru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FFFF00"/>
                          </a:solidFill>
                          <a:latin typeface="Times New Roman"/>
                        </a:rPr>
                        <a:t>Телефон: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тел.: </a:t>
                      </a:r>
                      <a:r>
                        <a:rPr lang="ru-RU" sz="1400" b="0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8</a:t>
                      </a:r>
                      <a:r>
                        <a:rPr lang="en-US" sz="1400" b="0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-923-034-96-54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FFFF00"/>
                          </a:solidFill>
                          <a:latin typeface="Times New Roman"/>
                        </a:rPr>
                        <a:t>Факс: </a:t>
                      </a:r>
                      <a:r>
                        <a:rPr lang="ru-RU" sz="1400" b="0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8 (384</a:t>
                      </a:r>
                      <a:r>
                        <a:rPr lang="en-US" sz="1400" b="0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-49</a:t>
                      </a:r>
                      <a:r>
                        <a:rPr lang="ru-RU" sz="1400" b="0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) </a:t>
                      </a:r>
                      <a:r>
                        <a:rPr lang="en-US" sz="1400" b="0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26-0-02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5" name="CustomShape 5"/>
          <p:cNvSpPr/>
          <p:nvPr/>
        </p:nvSpPr>
        <p:spPr>
          <a:xfrm>
            <a:off x="9753480" y="4090856"/>
            <a:ext cx="3046320" cy="903783"/>
          </a:xfrm>
          <a:prstGeom prst="rect">
            <a:avLst/>
          </a:prstGeom>
          <a:solidFill>
            <a:srgbClr val="CCECFF"/>
          </a:solidFill>
          <a:ln w="1908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7280" tIns="53280" rIns="107280" bIns="53280" anchor="ctr"/>
          <a:lstStyle/>
          <a:p>
            <a:pPr>
              <a:lnSpc>
                <a:spcPct val="100000"/>
              </a:lnSpc>
              <a:spcAft>
                <a:spcPts val="99"/>
              </a:spcAft>
            </a:pPr>
            <a:r>
              <a:rPr lang="ru-RU" sz="1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Потенциально опасные объекты:                           </a:t>
            </a:r>
            <a:r>
              <a:rPr lang="ru-RU" sz="14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химически опасных – </a:t>
            </a:r>
            <a:r>
              <a:rPr lang="en-US" sz="1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0</a:t>
            </a:r>
            <a:r>
              <a:rPr lang="ru-RU" sz="1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lang="ru-RU" sz="1400" b="1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9"/>
              </a:spcAft>
            </a:pPr>
            <a:r>
              <a:rPr lang="ru-RU" sz="14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взрывопожароопасных – </a:t>
            </a:r>
            <a:r>
              <a:rPr lang="en-US" sz="1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4.</a:t>
            </a:r>
            <a:endParaRPr lang="ru-RU" sz="1400" b="1" strike="noStrike" spc="-1" dirty="0">
              <a:latin typeface="Arial"/>
            </a:endParaRPr>
          </a:p>
        </p:txBody>
      </p:sp>
      <p:sp>
        <p:nvSpPr>
          <p:cNvPr id="296" name="CustomShape 6"/>
          <p:cNvSpPr/>
          <p:nvPr/>
        </p:nvSpPr>
        <p:spPr>
          <a:xfrm>
            <a:off x="9753480" y="4949280"/>
            <a:ext cx="3046320" cy="4650120"/>
          </a:xfrm>
          <a:prstGeom prst="rect">
            <a:avLst/>
          </a:prstGeom>
          <a:solidFill>
            <a:srgbClr val="CCECFF"/>
          </a:solidFill>
          <a:ln w="1908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7280" tIns="53280" rIns="107280" bIns="53280" anchor="ctr"/>
          <a:lstStyle/>
          <a:p>
            <a:pPr>
              <a:lnSpc>
                <a:spcPct val="100000"/>
              </a:lnSpc>
              <a:spcAft>
                <a:spcPts val="99"/>
              </a:spcAft>
            </a:pPr>
            <a:r>
              <a:rPr lang="ru-RU" sz="1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Социально значимые объекты/в том числе с круглосуточным пребыванием людей: 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9"/>
              </a:spcAft>
            </a:pPr>
            <a:r>
              <a:rPr lang="ru-RU" sz="14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общеобразовательные школы – </a:t>
            </a:r>
            <a:r>
              <a:rPr lang="en-US" sz="1400" b="1" i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ru-RU" sz="1400" b="1" i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5;</a:t>
            </a:r>
            <a:endParaRPr lang="ru-RU" sz="1400" b="1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9"/>
              </a:spcAft>
            </a:pPr>
            <a:r>
              <a:rPr lang="ru-RU" sz="14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высшие учебные </a:t>
            </a:r>
            <a:r>
              <a:rPr lang="ru-RU" sz="1400" b="0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заведения/техникум – </a:t>
            </a:r>
            <a:r>
              <a:rPr lang="en-US" sz="1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0</a:t>
            </a:r>
            <a:r>
              <a:rPr lang="ru-RU" sz="1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/1</a:t>
            </a:r>
            <a:r>
              <a:rPr lang="ru-RU" sz="1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lang="ru-RU" sz="1400" b="1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9"/>
              </a:spcAft>
            </a:pPr>
            <a:r>
              <a:rPr lang="ru-RU" sz="14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детские сады – </a:t>
            </a:r>
            <a:r>
              <a:rPr lang="ru-RU" sz="1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21; </a:t>
            </a:r>
            <a:r>
              <a:rPr lang="ru-RU" sz="1400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ДДО – </a:t>
            </a:r>
            <a:r>
              <a:rPr lang="ru-RU" sz="1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3</a:t>
            </a:r>
            <a:r>
              <a:rPr lang="ru-RU" sz="1400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40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9"/>
              </a:spcAft>
            </a:pPr>
            <a:r>
              <a:rPr lang="ru-RU" sz="14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учреждения </a:t>
            </a:r>
            <a:r>
              <a:rPr lang="ru-RU" sz="1400" b="0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здравоохранения муниципальное </a:t>
            </a:r>
            <a:r>
              <a:rPr lang="ru-RU" sz="14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– </a:t>
            </a:r>
            <a:r>
              <a:rPr lang="ru-RU" sz="1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lang="ru-RU" sz="1400" b="0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(на 117 и 90 коек);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9"/>
              </a:spcAft>
            </a:pPr>
            <a:r>
              <a:rPr lang="ru-RU" sz="14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прочих – </a:t>
            </a:r>
            <a:r>
              <a:rPr lang="ru-RU" sz="1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3 </a:t>
            </a:r>
            <a:r>
              <a:rPr lang="ru-RU" sz="1400" b="0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ж.д</a:t>
            </a:r>
            <a:r>
              <a:rPr lang="ru-RU" sz="14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r>
              <a:rPr lang="ru-RU" sz="1400" b="0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станция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9"/>
              </a:spcAft>
            </a:pPr>
            <a:r>
              <a:rPr lang="ru-RU" sz="14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музеи – </a:t>
            </a:r>
            <a:r>
              <a:rPr lang="ru-RU" sz="1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lang="ru-RU" sz="14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9"/>
              </a:spcAft>
            </a:pPr>
            <a:r>
              <a:rPr lang="ru-RU" sz="14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кинотеатры – </a:t>
            </a:r>
            <a:r>
              <a:rPr lang="ru-RU" sz="1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ru-RU" sz="1400" b="0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; СДК – </a:t>
            </a:r>
            <a:r>
              <a:rPr lang="ru-RU" sz="1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</a:t>
            </a:r>
            <a:r>
              <a:rPr lang="ru-RU" sz="1400" b="0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9"/>
              </a:spcAft>
            </a:pPr>
            <a:r>
              <a:rPr lang="ru-RU" sz="14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0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библиотеки районные </a:t>
            </a:r>
            <a:r>
              <a:rPr lang="ru-RU" sz="14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– </a:t>
            </a:r>
            <a:r>
              <a:rPr lang="ru-RU" sz="1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ru-RU" sz="1400" b="0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9"/>
              </a:spcAft>
            </a:pPr>
            <a:r>
              <a:rPr lang="ru-RU" sz="14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объекты религиозного культа (храмы) – </a:t>
            </a:r>
            <a:r>
              <a:rPr lang="ru-RU" sz="1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 </a:t>
            </a:r>
            <a:r>
              <a:rPr lang="ru-RU" sz="1400" b="0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(православные </a:t>
            </a:r>
            <a:r>
              <a:rPr lang="ru-RU" sz="14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христианские)</a:t>
            </a:r>
            <a:endParaRPr lang="ru-RU" sz="1400" b="0" strike="noStrike" spc="-1" dirty="0">
              <a:latin typeface="Arial"/>
            </a:endParaRPr>
          </a:p>
        </p:txBody>
      </p:sp>
      <p:graphicFrame>
        <p:nvGraphicFramePr>
          <p:cNvPr id="297" name="Table 7"/>
          <p:cNvGraphicFramePr/>
          <p:nvPr>
            <p:extLst>
              <p:ext uri="{D42A27DB-BD31-4B8C-83A1-F6EECF244321}">
                <p14:modId xmlns:p14="http://schemas.microsoft.com/office/powerpoint/2010/main" val="2361757086"/>
              </p:ext>
            </p:extLst>
          </p:nvPr>
        </p:nvGraphicFramePr>
        <p:xfrm>
          <a:off x="0" y="8412480"/>
          <a:ext cx="9753480" cy="1188720"/>
        </p:xfrm>
        <a:graphic>
          <a:graphicData uri="http://schemas.openxmlformats.org/drawingml/2006/table">
            <a:tbl>
              <a:tblPr/>
              <a:tblGrid>
                <a:gridCol w="9753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21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Тяжинский муниципальный </a:t>
                      </a:r>
                      <a:r>
                        <a:rPr lang="ru-RU" sz="1800" b="0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округ входит в состав Кемеровской </a:t>
                      </a:r>
                      <a:r>
                        <a:rPr lang="ru-RU" sz="1800" b="0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области – Кузбасса. Расположен в северо-восточной части Кемеровской области – Кузбасса. Граничит с Красноярским краем, Мариинским, Чебулинским и </a:t>
                      </a:r>
                      <a:r>
                        <a:rPr lang="ru-RU" sz="1800" b="0" strike="noStrike" spc="-1" dirty="0" err="1" smtClean="0">
                          <a:solidFill>
                            <a:srgbClr val="FFFFFF"/>
                          </a:solidFill>
                          <a:latin typeface="Times New Roman"/>
                        </a:rPr>
                        <a:t>Тисульским</a:t>
                      </a:r>
                      <a:r>
                        <a:rPr lang="ru-RU" sz="1800" b="0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 муниципальными округами. Площадь 3531 км2. Протяженность с севера на юг - 78 км, с востока на запад 70 км. 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105840" marR="105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8" name="CustomShape 8"/>
          <p:cNvSpPr/>
          <p:nvPr/>
        </p:nvSpPr>
        <p:spPr>
          <a:xfrm>
            <a:off x="75960" y="4729320"/>
            <a:ext cx="834840" cy="280800"/>
          </a:xfrm>
          <a:custGeom>
            <a:avLst/>
            <a:gdLst/>
            <a:ahLst/>
            <a:cxnLst/>
            <a:rect l="l" t="t" r="r" b="b"/>
            <a:pathLst>
              <a:path w="20000" h="20000">
                <a:moveTo>
                  <a:pt x="38" y="0"/>
                </a:moveTo>
                <a:cubicBezTo>
                  <a:pt x="288" y="0"/>
                  <a:pt x="519" y="0"/>
                  <a:pt x="769" y="0"/>
                </a:cubicBezTo>
                <a:lnTo>
                  <a:pt x="15692" y="0"/>
                </a:lnTo>
                <a:lnTo>
                  <a:pt x="20000" y="20000"/>
                </a:lnTo>
                <a:lnTo>
                  <a:pt x="0" y="20000"/>
                </a:lnTo>
                <a:lnTo>
                  <a:pt x="38" y="0"/>
                </a:ln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50000">
                <a:srgbClr val="FFFFFF"/>
              </a:gs>
              <a:gs pos="100000">
                <a:srgbClr val="FF9999"/>
              </a:gs>
            </a:gsLst>
            <a:lin ang="16200000"/>
          </a:gradFill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Line 9"/>
          <p:cNvSpPr/>
          <p:nvPr/>
        </p:nvSpPr>
        <p:spPr>
          <a:xfrm>
            <a:off x="75960" y="4793400"/>
            <a:ext cx="696240" cy="252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Line 10"/>
          <p:cNvSpPr/>
          <p:nvPr/>
        </p:nvSpPr>
        <p:spPr>
          <a:xfrm>
            <a:off x="75960" y="4949280"/>
            <a:ext cx="788400" cy="252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Line 11"/>
          <p:cNvSpPr/>
          <p:nvPr/>
        </p:nvSpPr>
        <p:spPr>
          <a:xfrm>
            <a:off x="75960" y="4728960"/>
            <a:ext cx="650160" cy="216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12"/>
          <p:cNvSpPr/>
          <p:nvPr/>
        </p:nvSpPr>
        <p:spPr>
          <a:xfrm>
            <a:off x="154440" y="4729320"/>
            <a:ext cx="687240" cy="26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440" tIns="72360" rIns="145440" bIns="72360"/>
          <a:lstStyle/>
          <a:p>
            <a:pPr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ГУ МЧС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303" name="CustomShape 13"/>
          <p:cNvSpPr/>
          <p:nvPr/>
        </p:nvSpPr>
        <p:spPr>
          <a:xfrm>
            <a:off x="0" y="5274720"/>
            <a:ext cx="162000" cy="138600"/>
          </a:xfrm>
          <a:prstGeom prst="ellipse">
            <a:avLst/>
          </a:prstGeom>
          <a:solidFill>
            <a:srgbClr val="FF66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Line 14"/>
          <p:cNvSpPr/>
          <p:nvPr/>
        </p:nvSpPr>
        <p:spPr>
          <a:xfrm flipH="1">
            <a:off x="73440" y="5020560"/>
            <a:ext cx="834480" cy="252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15"/>
          <p:cNvSpPr/>
          <p:nvPr/>
        </p:nvSpPr>
        <p:spPr>
          <a:xfrm>
            <a:off x="75960" y="4764600"/>
            <a:ext cx="2160" cy="56772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16"/>
          <p:cNvSpPr/>
          <p:nvPr/>
        </p:nvSpPr>
        <p:spPr>
          <a:xfrm>
            <a:off x="4614850" y="5014914"/>
            <a:ext cx="249372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/>
          <a:lstStyle/>
          <a:p>
            <a:pPr>
              <a:lnSpc>
                <a:spcPct val="100000"/>
              </a:lnSpc>
              <a:spcAft>
                <a:spcPts val="1213"/>
              </a:spcAft>
            </a:pPr>
            <a:r>
              <a:rPr lang="ru-RU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Тяжинский </a:t>
            </a:r>
            <a:r>
              <a:rPr lang="ru-RU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</a:t>
            </a:r>
            <a:endParaRPr lang="ru-RU" b="1" strike="noStrike" spc="-1" dirty="0">
              <a:latin typeface="Arial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3400404" y="5872170"/>
            <a:ext cx="505554" cy="582392"/>
            <a:chOff x="5770080" y="7032600"/>
            <a:chExt cx="291240" cy="296640"/>
          </a:xfrm>
        </p:grpSpPr>
        <p:sp>
          <p:nvSpPr>
            <p:cNvPr id="308" name="Line 18"/>
            <p:cNvSpPr/>
            <p:nvPr/>
          </p:nvSpPr>
          <p:spPr>
            <a:xfrm>
              <a:off x="5770080" y="7043760"/>
              <a:ext cx="290880" cy="30960"/>
            </a:xfrm>
            <a:prstGeom prst="line">
              <a:avLst/>
            </a:prstGeom>
            <a:ln w="38160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" name="Line 17"/>
            <p:cNvSpPr/>
            <p:nvPr/>
          </p:nvSpPr>
          <p:spPr>
            <a:xfrm>
              <a:off x="5770080" y="7032600"/>
              <a:ext cx="360" cy="296640"/>
            </a:xfrm>
            <a:prstGeom prst="line">
              <a:avLst/>
            </a:prstGeom>
            <a:ln w="38160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" name="Line 19"/>
            <p:cNvSpPr/>
            <p:nvPr/>
          </p:nvSpPr>
          <p:spPr>
            <a:xfrm flipV="1">
              <a:off x="5770080" y="7138800"/>
              <a:ext cx="290880" cy="31680"/>
            </a:xfrm>
            <a:prstGeom prst="line">
              <a:avLst/>
            </a:prstGeom>
            <a:ln w="38160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Line 20"/>
            <p:cNvSpPr/>
            <p:nvPr/>
          </p:nvSpPr>
          <p:spPr>
            <a:xfrm>
              <a:off x="6060960" y="7074720"/>
              <a:ext cx="360" cy="64080"/>
            </a:xfrm>
            <a:prstGeom prst="line">
              <a:avLst/>
            </a:prstGeom>
            <a:ln w="38160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6" name="CustomShape 26"/>
          <p:cNvSpPr/>
          <p:nvPr/>
        </p:nvSpPr>
        <p:spPr>
          <a:xfrm>
            <a:off x="3400404" y="5872170"/>
            <a:ext cx="642942" cy="56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0640" tIns="40680" rIns="80640" bIns="40680"/>
          <a:lstStyle/>
          <a:p>
            <a:pPr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ПСЧ-1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22" name="CustomShape 32"/>
          <p:cNvSpPr/>
          <p:nvPr/>
        </p:nvSpPr>
        <p:spPr>
          <a:xfrm>
            <a:off x="2757462" y="6372236"/>
            <a:ext cx="2496960" cy="39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/>
          <a:lstStyle/>
          <a:p>
            <a:pPr>
              <a:lnSpc>
                <a:spcPct val="100000"/>
              </a:lnSpc>
              <a:spcAft>
                <a:spcPts val="1213"/>
              </a:spcAft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пгт. Тяжинский</a:t>
            </a:r>
            <a:endParaRPr lang="ru-RU" sz="1600" b="1" strike="noStrike" spc="-1" dirty="0">
              <a:latin typeface="Arial"/>
            </a:endParaRPr>
          </a:p>
        </p:txBody>
      </p:sp>
      <p:sp>
        <p:nvSpPr>
          <p:cNvPr id="36" name="CustomShape 13"/>
          <p:cNvSpPr/>
          <p:nvPr/>
        </p:nvSpPr>
        <p:spPr>
          <a:xfrm>
            <a:off x="3400404" y="6300798"/>
            <a:ext cx="162000" cy="138600"/>
          </a:xfrm>
          <a:prstGeom prst="ellipse">
            <a:avLst/>
          </a:prstGeom>
          <a:solidFill>
            <a:srgbClr val="FF66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6"/>
          <p:cNvSpPr/>
          <p:nvPr/>
        </p:nvSpPr>
        <p:spPr>
          <a:xfrm>
            <a:off x="7329494" y="6229360"/>
            <a:ext cx="642942" cy="56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0640" tIns="40680" rIns="80640" bIns="40680"/>
          <a:lstStyle/>
          <a:p>
            <a:pPr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ПСЧ-2</a:t>
            </a:r>
            <a:endParaRPr lang="ru-RU" sz="1200" b="0" strike="noStrike" spc="-1" dirty="0">
              <a:latin typeface="Arial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7400932" y="6229360"/>
            <a:ext cx="505554" cy="582392"/>
            <a:chOff x="5770080" y="7032600"/>
            <a:chExt cx="291240" cy="296640"/>
          </a:xfrm>
        </p:grpSpPr>
        <p:sp>
          <p:nvSpPr>
            <p:cNvPr id="48" name="Line 18"/>
            <p:cNvSpPr/>
            <p:nvPr/>
          </p:nvSpPr>
          <p:spPr>
            <a:xfrm>
              <a:off x="5770080" y="7043760"/>
              <a:ext cx="290880" cy="30960"/>
            </a:xfrm>
            <a:prstGeom prst="line">
              <a:avLst/>
            </a:prstGeom>
            <a:ln w="38160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Line 17"/>
            <p:cNvSpPr/>
            <p:nvPr/>
          </p:nvSpPr>
          <p:spPr>
            <a:xfrm>
              <a:off x="5770080" y="7032600"/>
              <a:ext cx="360" cy="296640"/>
            </a:xfrm>
            <a:prstGeom prst="line">
              <a:avLst/>
            </a:prstGeom>
            <a:ln w="38160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Line 19"/>
            <p:cNvSpPr/>
            <p:nvPr/>
          </p:nvSpPr>
          <p:spPr>
            <a:xfrm flipV="1">
              <a:off x="5770080" y="7138800"/>
              <a:ext cx="290880" cy="31680"/>
            </a:xfrm>
            <a:prstGeom prst="line">
              <a:avLst/>
            </a:prstGeom>
            <a:ln w="38160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Line 20"/>
            <p:cNvSpPr/>
            <p:nvPr/>
          </p:nvSpPr>
          <p:spPr>
            <a:xfrm>
              <a:off x="6060960" y="7074720"/>
              <a:ext cx="360" cy="64080"/>
            </a:xfrm>
            <a:prstGeom prst="line">
              <a:avLst/>
            </a:prstGeom>
            <a:ln w="38160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2" name="CustomShape 2"/>
          <p:cNvSpPr/>
          <p:nvPr/>
        </p:nvSpPr>
        <p:spPr>
          <a:xfrm>
            <a:off x="9818079" y="9118832"/>
            <a:ext cx="2985840" cy="50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r">
              <a:lnSpc>
                <a:spcPct val="100000"/>
              </a:lnSpc>
            </a:pPr>
            <a:fld id="{97E92088-2BBB-461F-B8D7-67C30B45A12A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</a:t>
            </a:fld>
            <a:endParaRPr lang="ru-RU" sz="19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1080" y="0"/>
            <a:ext cx="1279980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РАЗМЕЩЕНИЕ ЕДДС </a:t>
            </a:r>
            <a:r>
              <a:rPr dirty="0"/>
              <a:t/>
            </a:r>
            <a:br>
              <a:rPr dirty="0"/>
            </a:b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 </a:t>
            </a:r>
            <a:r>
              <a:rPr lang="ru-RU" sz="28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ТЯЖИНСКОГО МУНИЦИПАЛЬНОГО ОКРУГА</a:t>
            </a:r>
            <a:r>
              <a:rPr lang="ru-RU" sz="48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 </a:t>
            </a:r>
            <a:endParaRPr lang="ru-RU" sz="4800" b="0" strike="noStrike" spc="-1" dirty="0"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9813960" y="9090000"/>
            <a:ext cx="2985840" cy="50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r">
              <a:lnSpc>
                <a:spcPct val="100000"/>
              </a:lnSpc>
            </a:pPr>
            <a:fld id="{351B7A4B-26B0-4B6E-A2C9-4E3164D76A80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</a:t>
            </a:fld>
            <a:endParaRPr lang="ru-RU" sz="1900" b="0" strike="noStrike" spc="-1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185694" y="6086484"/>
            <a:ext cx="5325840" cy="3188400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7280" tIns="53280" rIns="107280" bIns="5328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ЕДДС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Тяжинского муниципального </a:t>
            </a:r>
            <a:r>
              <a:rPr lang="ru-RU" sz="20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округа</a:t>
            </a: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</a:rPr>
              <a:t>размещена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i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в </a:t>
            </a:r>
            <a:r>
              <a:rPr lang="ru-RU" sz="2000" b="1" i="1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отдельном здании </a:t>
            </a:r>
            <a:r>
              <a:rPr lang="ru-RU" sz="2000" b="1" i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3 кабинета.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Общая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площадь – </a:t>
            </a:r>
            <a:r>
              <a:rPr lang="ru-RU" sz="2000" b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50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кв. м.</a:t>
            </a:r>
            <a:endParaRPr lang="ru-RU" sz="2000" b="0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Площадь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зала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ОДС –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25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кв. м.</a:t>
            </a:r>
            <a:endParaRPr lang="ru-RU" sz="20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26" name="CustomShape 4"/>
          <p:cNvSpPr/>
          <p:nvPr/>
        </p:nvSpPr>
        <p:spPr>
          <a:xfrm>
            <a:off x="6472238" y="1371576"/>
            <a:ext cx="5759280" cy="2663640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7280" tIns="53280" rIns="107280" bIns="5328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Адрес: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Российская </a:t>
            </a:r>
            <a:r>
              <a:rPr lang="ru-RU" sz="180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Федерация </a:t>
            </a:r>
            <a:r>
              <a:rPr lang="ru-RU" sz="180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652240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Кемеровская область – Кузбасс,</a:t>
            </a: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пгт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 Тяжинский, ул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Советская, д. 1 «а».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эл. почта:  eddstyazhin@mail.ru</a:t>
            </a: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тел. 8-923-034-96-54</a:t>
            </a: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Факс: 8 (384-49) 26-0-02</a:t>
            </a:r>
            <a:endParaRPr lang="ru-RU" sz="18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9" name="Picture 1" descr="C:\Users\Николай\Desktop\IMG_20200330_170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94" y="1228700"/>
            <a:ext cx="5357850" cy="4643470"/>
          </a:xfrm>
          <a:prstGeom prst="rect">
            <a:avLst/>
          </a:prstGeom>
          <a:noFill/>
        </p:spPr>
      </p:pic>
      <p:pic>
        <p:nvPicPr>
          <p:cNvPr id="8" name="Picture 2" descr="C:\Users\ЕДДС\Desktop\Схема ЕДДС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58" y="4086221"/>
            <a:ext cx="6500794" cy="52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0" y="0"/>
            <a:ext cx="12799800" cy="871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ctr">
              <a:lnSpc>
                <a:spcPct val="100000"/>
              </a:lnSpc>
            </a:pPr>
            <a:r>
              <a:rPr lang="ru-RU" sz="31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ПОТЕНЦИАЛЬНО ОПАСНЫЕ ОБЪЕКТЫ</a:t>
            </a:r>
            <a:endParaRPr lang="ru-RU" sz="3100" b="0" strike="noStrike" spc="-1" dirty="0"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9813960" y="9090000"/>
            <a:ext cx="2985840" cy="50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r">
              <a:lnSpc>
                <a:spcPct val="100000"/>
              </a:lnSpc>
            </a:pPr>
            <a:fld id="{2BFA8F00-427C-42D0-B53A-0D398EFCDBE3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</a:t>
            </a:fld>
            <a:endParaRPr lang="ru-RU" sz="1900" b="0" strike="noStrike" spc="-1">
              <a:latin typeface="Arial"/>
            </a:endParaRPr>
          </a:p>
        </p:txBody>
      </p:sp>
      <p:sp>
        <p:nvSpPr>
          <p:cNvPr id="472" name="CustomShape 4"/>
          <p:cNvSpPr/>
          <p:nvPr/>
        </p:nvSpPr>
        <p:spPr>
          <a:xfrm>
            <a:off x="7686684" y="5943608"/>
            <a:ext cx="358920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/>
          <a:lstStyle/>
          <a:p>
            <a:pPr algn="ctr">
              <a:lnSpc>
                <a:spcPct val="100000"/>
              </a:lnSpc>
            </a:pPr>
            <a:r>
              <a:rPr lang="ru-RU" sz="15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ООО «Тяжинское пиво»</a:t>
            </a:r>
            <a:endParaRPr lang="ru-RU" sz="1500" b="0" strike="noStrike" spc="-1" dirty="0">
              <a:latin typeface="Arial"/>
            </a:endParaRPr>
          </a:p>
        </p:txBody>
      </p:sp>
      <p:sp>
        <p:nvSpPr>
          <p:cNvPr id="473" name="CustomShape 5"/>
          <p:cNvSpPr/>
          <p:nvPr/>
        </p:nvSpPr>
        <p:spPr>
          <a:xfrm>
            <a:off x="1471578" y="5943608"/>
            <a:ext cx="313200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/>
          <a:lstStyle/>
          <a:p>
            <a:pPr algn="ctr">
              <a:lnSpc>
                <a:spcPct val="100000"/>
              </a:lnSpc>
            </a:pPr>
            <a:r>
              <a:rPr lang="ru-RU" sz="1500" b="1" spc="-1" dirty="0" smtClean="0">
                <a:solidFill>
                  <a:srgbClr val="FFFF00"/>
                </a:solidFill>
                <a:latin typeface="Times New Roman"/>
              </a:rPr>
              <a:t>ГП АТП Тяжинского района</a:t>
            </a:r>
            <a:endParaRPr lang="ru-RU" sz="1500" b="0" strike="noStrike" spc="-1" dirty="0">
              <a:latin typeface="Arial"/>
            </a:endParaRPr>
          </a:p>
        </p:txBody>
      </p:sp>
      <p:sp>
        <p:nvSpPr>
          <p:cNvPr id="474" name="CustomShape 6"/>
          <p:cNvSpPr/>
          <p:nvPr/>
        </p:nvSpPr>
        <p:spPr>
          <a:xfrm>
            <a:off x="7329494" y="2300270"/>
            <a:ext cx="358920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/>
          <a:lstStyle/>
          <a:p>
            <a:pPr algn="ctr">
              <a:lnSpc>
                <a:spcPct val="100000"/>
              </a:lnSpc>
            </a:pPr>
            <a:r>
              <a:rPr lang="ru-RU" sz="15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ЗАО «Итатский НПЗ»</a:t>
            </a:r>
            <a:endParaRPr lang="ru-RU" sz="1500" b="0" strike="noStrike" spc="-1" dirty="0">
              <a:latin typeface="Arial"/>
            </a:endParaRPr>
          </a:p>
        </p:txBody>
      </p:sp>
      <p:sp>
        <p:nvSpPr>
          <p:cNvPr id="475" name="CustomShape 7"/>
          <p:cNvSpPr/>
          <p:nvPr/>
        </p:nvSpPr>
        <p:spPr>
          <a:xfrm>
            <a:off x="757198" y="2300270"/>
            <a:ext cx="485928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/>
          <a:lstStyle/>
          <a:p>
            <a:pPr algn="ctr">
              <a:lnSpc>
                <a:spcPct val="100000"/>
              </a:lnSpc>
            </a:pPr>
            <a:r>
              <a:rPr lang="ru-RU" sz="15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ООО «Кузбассконсерв</a:t>
            </a:r>
            <a:r>
              <a:rPr lang="ru-RU" sz="1500" b="1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молоко»</a:t>
            </a:r>
            <a:endParaRPr lang="ru-RU" sz="1500" b="0" strike="noStrike" spc="-1" dirty="0">
              <a:latin typeface="Arial"/>
            </a:endParaRPr>
          </a:p>
        </p:txBody>
      </p:sp>
      <p:graphicFrame>
        <p:nvGraphicFramePr>
          <p:cNvPr id="13" name="Table 4"/>
          <p:cNvGraphicFramePr/>
          <p:nvPr>
            <p:extLst>
              <p:ext uri="{D42A27DB-BD31-4B8C-83A1-F6EECF244321}">
                <p14:modId xmlns:p14="http://schemas.microsoft.com/office/powerpoint/2010/main" val="2885963337"/>
              </p:ext>
            </p:extLst>
          </p:nvPr>
        </p:nvGraphicFramePr>
        <p:xfrm>
          <a:off x="360" y="728634"/>
          <a:ext cx="12801240" cy="1571636"/>
        </p:xfrm>
        <a:graphic>
          <a:graphicData uri="http://schemas.openxmlformats.org/drawingml/2006/table">
            <a:tbl>
              <a:tblPr/>
              <a:tblGrid>
                <a:gridCol w="2576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5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9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2678">
                <a:tc gridSpan="5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 dirty="0">
                          <a:solidFill>
                            <a:srgbClr val="171616"/>
                          </a:solidFill>
                          <a:latin typeface="Times New Roman"/>
                        </a:rPr>
                        <a:t>Количество объектов 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4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>
                          <a:solidFill>
                            <a:srgbClr val="171616"/>
                          </a:solidFill>
                          <a:latin typeface="Times New Roman"/>
                        </a:rPr>
                        <a:t>Общее количество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>
                          <a:solidFill>
                            <a:srgbClr val="171616"/>
                          </a:solidFill>
                          <a:latin typeface="Times New Roman"/>
                        </a:rPr>
                        <a:t>Потенциально-опасные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 dirty="0">
                          <a:solidFill>
                            <a:srgbClr val="171616"/>
                          </a:solidFill>
                          <a:latin typeface="Times New Roman"/>
                        </a:rPr>
                        <a:t>Социально-значимые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 dirty="0" smtClean="0">
                          <a:solidFill>
                            <a:srgbClr val="171616"/>
                          </a:solidFill>
                          <a:latin typeface="Times New Roman"/>
                        </a:rPr>
                        <a:t>Котельные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 dirty="0" smtClean="0">
                          <a:solidFill>
                            <a:srgbClr val="171616"/>
                          </a:solidFill>
                          <a:latin typeface="Times New Roman"/>
                        </a:rPr>
                        <a:t>Ж/Д станции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12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 dirty="0" smtClean="0">
                          <a:solidFill>
                            <a:srgbClr val="171616"/>
                          </a:solidFill>
                          <a:latin typeface="Times New Roman"/>
                        </a:rPr>
                        <a:t>86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2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 dirty="0" smtClean="0">
                          <a:solidFill>
                            <a:srgbClr val="171616"/>
                          </a:solidFill>
                          <a:latin typeface="Times New Roman"/>
                        </a:rPr>
                        <a:t>4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2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 dirty="0" smtClean="0">
                          <a:solidFill>
                            <a:srgbClr val="171616"/>
                          </a:solidFill>
                          <a:latin typeface="Times New Roman"/>
                        </a:rPr>
                        <a:t>41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2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 dirty="0" smtClean="0">
                          <a:solidFill>
                            <a:srgbClr val="171616"/>
                          </a:solidFill>
                          <a:latin typeface="Times New Roman"/>
                        </a:rPr>
                        <a:t>38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2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 dirty="0" smtClean="0">
                          <a:solidFill>
                            <a:srgbClr val="171616"/>
                          </a:solidFill>
                          <a:latin typeface="Times New Roman"/>
                        </a:rPr>
                        <a:t>3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2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489">
                <a:tc gridSpan="5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 dirty="0">
                          <a:solidFill>
                            <a:srgbClr val="171616"/>
                          </a:solidFill>
                          <a:latin typeface="Times New Roman"/>
                        </a:rPr>
                        <a:t>Из них химически-опасных - </a:t>
                      </a:r>
                      <a:r>
                        <a:rPr lang="ru-RU" sz="1200" b="1" strike="noStrike" spc="-1" dirty="0" smtClean="0">
                          <a:solidFill>
                            <a:srgbClr val="171616"/>
                          </a:solidFill>
                          <a:latin typeface="Times New Roman"/>
                        </a:rPr>
                        <a:t>0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2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F:\itatskiy-npz.jpg"/>
          <p:cNvPicPr>
            <a:picLocks noChangeAspect="1" noChangeArrowheads="1"/>
          </p:cNvPicPr>
          <p:nvPr/>
        </p:nvPicPr>
        <p:blipFill>
          <a:blip r:embed="rId2"/>
          <a:srcRect l="1660" r="35351"/>
          <a:stretch>
            <a:fillRect/>
          </a:stretch>
        </p:blipFill>
        <p:spPr bwMode="auto">
          <a:xfrm>
            <a:off x="6400800" y="2586022"/>
            <a:ext cx="6400800" cy="3429024"/>
          </a:xfrm>
          <a:prstGeom prst="rect">
            <a:avLst/>
          </a:prstGeom>
          <a:noFill/>
        </p:spPr>
      </p:pic>
      <p:pic>
        <p:nvPicPr>
          <p:cNvPr id="1027" name="Picture 3" descr="F:\photo-520.jpg"/>
          <p:cNvPicPr>
            <a:picLocks noChangeAspect="1" noChangeArrowheads="1"/>
          </p:cNvPicPr>
          <p:nvPr/>
        </p:nvPicPr>
        <p:blipFill>
          <a:blip r:embed="rId3"/>
          <a:srcRect l="14375" t="10133" b="16362"/>
          <a:stretch>
            <a:fillRect/>
          </a:stretch>
        </p:blipFill>
        <p:spPr bwMode="auto">
          <a:xfrm>
            <a:off x="0" y="2586022"/>
            <a:ext cx="6329362" cy="3429024"/>
          </a:xfrm>
          <a:prstGeom prst="rect">
            <a:avLst/>
          </a:prstGeom>
          <a:noFill/>
        </p:spPr>
      </p:pic>
      <p:pic>
        <p:nvPicPr>
          <p:cNvPr id="1028" name="Picture 4" descr="F:\konkurs_profmasterstva_v_tyazhine.jpg"/>
          <p:cNvPicPr>
            <a:picLocks noChangeAspect="1" noChangeArrowheads="1"/>
          </p:cNvPicPr>
          <p:nvPr/>
        </p:nvPicPr>
        <p:blipFill>
          <a:blip r:embed="rId4" cstate="print"/>
          <a:srcRect l="11052" t="25607"/>
          <a:stretch>
            <a:fillRect/>
          </a:stretch>
        </p:blipFill>
        <p:spPr bwMode="auto">
          <a:xfrm>
            <a:off x="0" y="6229360"/>
            <a:ext cx="6329362" cy="3371840"/>
          </a:xfrm>
          <a:prstGeom prst="rect">
            <a:avLst/>
          </a:prstGeom>
          <a:noFill/>
        </p:spPr>
      </p:pic>
      <p:pic>
        <p:nvPicPr>
          <p:cNvPr id="1029" name="Picture 5" descr="F:\000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1" y="6229360"/>
            <a:ext cx="6400800" cy="3371841"/>
          </a:xfrm>
          <a:prstGeom prst="rect">
            <a:avLst/>
          </a:prstGeom>
          <a:noFill/>
        </p:spPr>
      </p:pic>
      <p:sp>
        <p:nvSpPr>
          <p:cNvPr id="14" name="CustomShape 2"/>
          <p:cNvSpPr/>
          <p:nvPr/>
        </p:nvSpPr>
        <p:spPr>
          <a:xfrm>
            <a:off x="9966360" y="9242400"/>
            <a:ext cx="2985840" cy="50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r">
              <a:lnSpc>
                <a:spcPct val="100000"/>
              </a:lnSpc>
            </a:pPr>
            <a:fld id="{97E92088-2BBB-461F-B8D7-67C30B45A12A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</a:t>
            </a:fld>
            <a:endParaRPr lang="ru-RU" sz="19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0" y="66600"/>
            <a:ext cx="12799800" cy="17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СВЕДЕНИЯ О ЧРЕЗВЫЧАЙНЫХ СИТУАЦИЯХ, 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ПРОИЗОШЕДШИХ НА ТЕРРИТОРИИ </a:t>
            </a:r>
            <a:endParaRPr lang="ru-RU" sz="2800" b="1" strike="noStrike" spc="-1" dirty="0" smtClean="0">
              <a:solidFill>
                <a:srgbClr val="FFFF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ТЯЖИНСКОГО МУНИЦИПАЛЬНОГО </a:t>
            </a: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ОКРУГА </a:t>
            </a:r>
            <a:endParaRPr lang="ru-RU" sz="2800" b="1" strike="noStrike" spc="-1" dirty="0" smtClean="0">
              <a:solidFill>
                <a:srgbClr val="FFFF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В </a:t>
            </a: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ПЕРИОД </a:t>
            </a:r>
            <a:r>
              <a:rPr lang="ru-RU" sz="28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 2018 – 2022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96" name="CustomShape 2"/>
          <p:cNvSpPr/>
          <p:nvPr/>
        </p:nvSpPr>
        <p:spPr>
          <a:xfrm>
            <a:off x="0" y="-287280"/>
            <a:ext cx="287280" cy="57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CustomShape 3"/>
          <p:cNvSpPr/>
          <p:nvPr/>
        </p:nvSpPr>
        <p:spPr>
          <a:xfrm>
            <a:off x="0" y="138240"/>
            <a:ext cx="54432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CustomShape 4"/>
          <p:cNvSpPr/>
          <p:nvPr/>
        </p:nvSpPr>
        <p:spPr>
          <a:xfrm>
            <a:off x="0" y="565200"/>
            <a:ext cx="28728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9" name="CustomShape 5"/>
          <p:cNvSpPr/>
          <p:nvPr/>
        </p:nvSpPr>
        <p:spPr>
          <a:xfrm>
            <a:off x="9813960" y="9090000"/>
            <a:ext cx="2985840" cy="50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r">
              <a:lnSpc>
                <a:spcPct val="100000"/>
              </a:lnSpc>
            </a:pPr>
            <a:fld id="{AB021D0A-29EB-4841-9291-C2F6E755D354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</a:t>
            </a:fld>
            <a:endParaRPr lang="ru-RU" sz="1900" b="0" strike="noStrike" spc="-1">
              <a:latin typeface="Arial"/>
            </a:endParaRPr>
          </a:p>
        </p:txBody>
      </p:sp>
      <p:sp>
        <p:nvSpPr>
          <p:cNvPr id="500" name="CustomShape 6"/>
          <p:cNvSpPr/>
          <p:nvPr/>
        </p:nvSpPr>
        <p:spPr>
          <a:xfrm>
            <a:off x="1400140" y="2097725"/>
            <a:ext cx="10180440" cy="2303552"/>
          </a:xfrm>
          <a:prstGeom prst="rect">
            <a:avLst/>
          </a:prstGeom>
          <a:solidFill>
            <a:srgbClr val="CCECFF"/>
          </a:solidFill>
          <a:ln w="1908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640" tIns="71640" rIns="143640" bIns="71640"/>
          <a:lstStyle/>
          <a:p>
            <a:pPr algn="just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 период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2018-2022 года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на территории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Тяжинского муниципального </a:t>
            </a:r>
            <a:r>
              <a:rPr lang="ru-RU" sz="28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 чрезвычайных ситуаций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не произошло: 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800" b="0" i="1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техногенные ЧС – </a:t>
            </a:r>
            <a:r>
              <a:rPr lang="ru-RU" sz="2800" i="1" strike="noStrike" spc="-1" dirty="0" smtClean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0</a:t>
            </a:r>
            <a:r>
              <a:rPr lang="ru-RU" sz="2800" b="0" i="1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; 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800" b="0" i="1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природные ЧС –  </a:t>
            </a:r>
            <a:r>
              <a:rPr lang="ru-RU" sz="2800" i="1" strike="noStrike" spc="-1" dirty="0" smtClean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0</a:t>
            </a:r>
            <a:r>
              <a:rPr lang="ru-RU" sz="2800" b="0" i="1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; 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800" b="0" i="1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биолого-социальные ЧС – </a:t>
            </a:r>
            <a:r>
              <a:rPr lang="ru-RU" sz="2800" i="1" strike="noStrike" spc="-1" dirty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0</a:t>
            </a:r>
            <a:r>
              <a:rPr lang="ru-RU" sz="2800" b="0" i="1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280301"/>
              </p:ext>
            </p:extLst>
          </p:nvPr>
        </p:nvGraphicFramePr>
        <p:xfrm>
          <a:off x="1400175" y="4586288"/>
          <a:ext cx="10226675" cy="407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Лист" r:id="rId3" imgW="8858402" imgH="2800246" progId="Excel.Sheet.8">
                  <p:embed/>
                </p:oleObj>
              </mc:Choice>
              <mc:Fallback>
                <p:oleObj name="Лист" r:id="rId3" imgW="8858402" imgH="280024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4586288"/>
                        <a:ext cx="10226675" cy="407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06662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56452"/>
            <a:ext cx="6283851" cy="420668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44" y="5405468"/>
            <a:ext cx="6431958" cy="415766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96895"/>
            <a:ext cx="6283851" cy="41864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44" y="1082106"/>
            <a:ext cx="6430655" cy="4201221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801600" cy="1267402"/>
          </a:xfrm>
          <a:prstGeom prst="rect">
            <a:avLst/>
          </a:prstGeom>
        </p:spPr>
        <p:txBody>
          <a:bodyPr vert="horz" lIns="138548" tIns="69272" rIns="138548" bIns="69272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04879">
              <a:spcBef>
                <a:spcPts val="0"/>
              </a:spcBef>
              <a:defRPr/>
            </a:pPr>
            <a:r>
              <a:rPr lang="ru-RU" sz="2972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РАБОЧИЕ МЕСТА ПЕРСОНАЛА ДЕЖУРНОЙ СМЕНЫ</a:t>
            </a:r>
          </a:p>
          <a:p>
            <a:pPr defTabSz="1604879">
              <a:spcBef>
                <a:spcPts val="0"/>
              </a:spcBef>
              <a:defRPr/>
            </a:pPr>
            <a:r>
              <a:rPr lang="ru-RU" sz="2972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297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ТЯЖИНСКОГО </a:t>
            </a:r>
            <a:r>
              <a:rPr lang="ru-RU" sz="2972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9814560" y="8760070"/>
            <a:ext cx="2987040" cy="471854"/>
          </a:xfrm>
          <a:prstGeom prst="rect">
            <a:avLst/>
          </a:prstGeom>
        </p:spPr>
        <p:txBody>
          <a:bodyPr vert="horz" lIns="138548" tIns="69272" rIns="138548" bIns="69272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85471">
              <a:defRPr/>
            </a:pPr>
            <a:fld id="{B19B0651-EE4F-4900-A07F-96A6BFA9D0F0}" type="slidenum">
              <a:rPr lang="ru-RU" sz="1809">
                <a:solidFill>
                  <a:srgbClr val="FFFF00"/>
                </a:solidFill>
                <a:latin typeface="Calibri"/>
              </a:rPr>
              <a:pPr defTabSz="1385471">
                <a:defRPr/>
              </a:pPr>
              <a:t>7</a:t>
            </a:fld>
            <a:endParaRPr lang="ru-RU" sz="1809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9735435" y="9099010"/>
            <a:ext cx="3068769" cy="516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12792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6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Оперативный дежурный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-157189" y="9065697"/>
            <a:ext cx="3068769" cy="535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12792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6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СО «Система-112» МКУ «ЕДДС ТМР»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1145" y="4993159"/>
            <a:ext cx="3274508" cy="302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12792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6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Совместная работа ЕДДС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9727570" y="4965664"/>
            <a:ext cx="3068769" cy="302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12792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6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Оператор «112»</a:t>
            </a:r>
          </a:p>
        </p:txBody>
      </p:sp>
    </p:spTree>
    <p:extLst>
      <p:ext uri="{BB962C8B-B14F-4D97-AF65-F5344CB8AC3E}">
        <p14:creationId xmlns:p14="http://schemas.microsoft.com/office/powerpoint/2010/main" val="20195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24904</TotalTime>
  <Words>548</Words>
  <Application>Microsoft Office PowerPoint</Application>
  <PresentationFormat>A3 (297x420 мм)</PresentationFormat>
  <Paragraphs>119</Paragraphs>
  <Slides>7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Старший офицер-оператор отдела - Александров А.А.</dc:creator>
  <dc:description/>
  <cp:lastModifiedBy>Илья Журкин</cp:lastModifiedBy>
  <cp:revision>598</cp:revision>
  <dcterms:modified xsi:type="dcterms:W3CDTF">2023-02-20T07:47:00Z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A3 (297x420 мм)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27</vt:i4>
  </property>
</Properties>
</file>