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2"/>
  </p:notesMasterIdLst>
  <p:sldIdLst>
    <p:sldId id="256" r:id="rId4"/>
    <p:sldId id="280" r:id="rId5"/>
    <p:sldId id="281" r:id="rId6"/>
    <p:sldId id="260" r:id="rId7"/>
    <p:sldId id="295" r:id="rId8"/>
    <p:sldId id="296" r:id="rId9"/>
    <p:sldId id="320" r:id="rId10"/>
    <p:sldId id="326" r:id="rId11"/>
  </p:sldIdLst>
  <p:sldSz cx="9906000" cy="6858000" type="A4"/>
  <p:notesSz cx="6797675" cy="9928225"/>
  <p:defaultTextStyle>
    <a:defPPr>
      <a:defRPr lang="ru-RU"/>
    </a:defPPr>
    <a:lvl1pPr marL="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  <a:srgbClr val="FFFF6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848" autoAdjust="0"/>
  </p:normalViewPr>
  <p:slideViewPr>
    <p:cSldViewPr>
      <p:cViewPr varScale="1">
        <p:scale>
          <a:sx n="109" d="100"/>
          <a:sy n="109" d="100"/>
        </p:scale>
        <p:origin x="1596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Количество ЧС на территории </a:t>
            </a:r>
          </a:p>
          <a:p>
            <a:pPr>
              <a:defRPr b="1"/>
            </a:pPr>
            <a:r>
              <a:rPr lang="ru-RU" b="1" dirty="0"/>
              <a:t>Беловского муниципального </a:t>
            </a:r>
            <a:r>
              <a:rPr lang="ru-RU" b="1" dirty="0" smtClean="0"/>
              <a:t>округа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7-4CFC-8CEC-83757E82A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39936"/>
        <c:axId val="48366720"/>
      </c:barChart>
      <c:catAx>
        <c:axId val="4763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66720"/>
        <c:crosses val="autoZero"/>
        <c:auto val="1"/>
        <c:lblAlgn val="ctr"/>
        <c:lblOffset val="100"/>
        <c:noMultiLvlLbl val="0"/>
      </c:catAx>
      <c:valAx>
        <c:axId val="48366720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39936"/>
        <c:crosses val="autoZero"/>
        <c:crossBetween val="between"/>
        <c:majorUnit val="1"/>
        <c:min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0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8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5EAF46-E43B-41A6-AED8-C98200BED526}" type="slidenum">
              <a:rPr lang="ru-RU" smtClean="0"/>
              <a:pPr defTabSz="10726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1387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2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680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4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0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0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0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wrap="square" lIns="127325" tIns="63663" rIns="127325" bIns="6366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68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0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4617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691" y="6245281"/>
            <a:ext cx="3136622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632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fld id="{DA93C3AF-1DFA-4AA1-AB43-4D0C476C7921}" type="slidenum"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0728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2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7"/>
            <a:ext cx="908050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743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6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368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90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364" indent="-23277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9"/>
            <a:ext cx="90805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1412878"/>
            <a:ext cx="9080500" cy="12449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40881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8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34767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40903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681" indent="-203778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98" indent="-204716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8480" indent="-199082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74328"/>
            <a:ext cx="1488161" cy="1600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276872"/>
            <a:ext cx="9906000" cy="2342711"/>
          </a:xfrm>
          <a:prstGeom prst="rect">
            <a:avLst/>
          </a:prstGeom>
        </p:spPr>
        <p:txBody>
          <a:bodyPr wrap="square"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</a:t>
            </a: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Таштагольского муниципального района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Кузбасса</a:t>
            </a: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2" y="188640"/>
            <a:ext cx="1149718" cy="16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 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672" y="3000372"/>
            <a:ext cx="7596648" cy="171906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79525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ГО и ЧС</a:t>
            </a:r>
          </a:p>
          <a:p>
            <a:pPr algn="ctr" defTabSz="1279525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Таштагольского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 defTabSz="1241878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Детков Денис Владимирович</a:t>
            </a: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(38473) 3-34-20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672" y="1071546"/>
            <a:ext cx="7596647" cy="170938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Администрации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Таштагольского муниципального района – </a:t>
            </a: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КЧС и ОПБ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Орлов Андрей Геннадьевич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(38473) 3-30-10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672" y="4938884"/>
            <a:ext cx="7596648" cy="167955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79525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МКУ «Единая дежурно-диспетчерская служба» </a:t>
            </a:r>
          </a:p>
          <a:p>
            <a:pPr algn="ctr" defTabSz="1279525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Таштагольского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 defTabSz="1241878"/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Овчарук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Ивановна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(38473) 3-32-37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2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929198"/>
            <a:ext cx="1856656" cy="16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5156"/>
            <a:ext cx="1856656" cy="1714283"/>
          </a:xfrm>
          <a:prstGeom prst="rect">
            <a:avLst/>
          </a:prstGeom>
        </p:spPr>
      </p:pic>
      <p:pic>
        <p:nvPicPr>
          <p:cNvPr id="10" name="Рисунок 9" descr="C:\Users\Victoria\Desktop\orlo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" y="1102030"/>
            <a:ext cx="1859740" cy="1693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9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8"/>
          <p:cNvGrpSpPr>
            <a:grpSpLocks/>
          </p:cNvGrpSpPr>
          <p:nvPr/>
        </p:nvGrpSpPr>
        <p:grpSpPr bwMode="auto">
          <a:xfrm>
            <a:off x="-1" y="2561347"/>
            <a:ext cx="7449257" cy="3747973"/>
            <a:chOff x="2" y="863612"/>
            <a:chExt cx="11124961" cy="8596305"/>
          </a:xfrm>
        </p:grpSpPr>
        <p:pic>
          <p:nvPicPr>
            <p:cNvPr id="24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l="32568" t="8385" r="6084" b="6677"/>
            <a:stretch>
              <a:fillRect/>
            </a:stretch>
          </p:blipFill>
          <p:spPr bwMode="auto">
            <a:xfrm>
              <a:off x="2" y="863612"/>
              <a:ext cx="11038113" cy="8596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1628222" y="1218135"/>
              <a:ext cx="9496741" cy="8241782"/>
            </a:xfrm>
            <a:custGeom>
              <a:avLst/>
              <a:gdLst>
                <a:gd name="T0" fmla="*/ 2147483647 w 3819"/>
                <a:gd name="T1" fmla="*/ 2147483647 h 3294"/>
                <a:gd name="T2" fmla="*/ 2147483647 w 3819"/>
                <a:gd name="T3" fmla="*/ 2147483647 h 3294"/>
                <a:gd name="T4" fmla="*/ 2147483647 w 3819"/>
                <a:gd name="T5" fmla="*/ 2147483647 h 3294"/>
                <a:gd name="T6" fmla="*/ 2147483647 w 3819"/>
                <a:gd name="T7" fmla="*/ 2147483647 h 3294"/>
                <a:gd name="T8" fmla="*/ 2147483647 w 3819"/>
                <a:gd name="T9" fmla="*/ 1446130189 h 3294"/>
                <a:gd name="T10" fmla="*/ 2147483647 w 3819"/>
                <a:gd name="T11" fmla="*/ 1189456240 h 3294"/>
                <a:gd name="T12" fmla="*/ 2147483647 w 3819"/>
                <a:gd name="T13" fmla="*/ 269194013 h 3294"/>
                <a:gd name="T14" fmla="*/ 2147483647 w 3819"/>
                <a:gd name="T15" fmla="*/ 2147483647 h 3294"/>
                <a:gd name="T16" fmla="*/ 2147483647 w 3819"/>
                <a:gd name="T17" fmla="*/ 1433607388 h 3294"/>
                <a:gd name="T18" fmla="*/ 2147483647 w 3819"/>
                <a:gd name="T19" fmla="*/ 1640199827 h 3294"/>
                <a:gd name="T20" fmla="*/ 2147483647 w 3819"/>
                <a:gd name="T21" fmla="*/ 2147483647 h 3294"/>
                <a:gd name="T22" fmla="*/ 2147483647 w 3819"/>
                <a:gd name="T23" fmla="*/ 2147483647 h 3294"/>
                <a:gd name="T24" fmla="*/ 2147483647 w 3819"/>
                <a:gd name="T25" fmla="*/ 2147483647 h 3294"/>
                <a:gd name="T26" fmla="*/ 2147483647 w 3819"/>
                <a:gd name="T27" fmla="*/ 2147483647 h 3294"/>
                <a:gd name="T28" fmla="*/ 2147483647 w 3819"/>
                <a:gd name="T29" fmla="*/ 2147483647 h 3294"/>
                <a:gd name="T30" fmla="*/ 2147483647 w 3819"/>
                <a:gd name="T31" fmla="*/ 2147483647 h 3294"/>
                <a:gd name="T32" fmla="*/ 2147483647 w 3819"/>
                <a:gd name="T33" fmla="*/ 2147483647 h 3294"/>
                <a:gd name="T34" fmla="*/ 2147483647 w 3819"/>
                <a:gd name="T35" fmla="*/ 2147483647 h 3294"/>
                <a:gd name="T36" fmla="*/ 2147483647 w 3819"/>
                <a:gd name="T37" fmla="*/ 2147483647 h 3294"/>
                <a:gd name="T38" fmla="*/ 2147483647 w 3819"/>
                <a:gd name="T39" fmla="*/ 2147483647 h 3294"/>
                <a:gd name="T40" fmla="*/ 2147483647 w 3819"/>
                <a:gd name="T41" fmla="*/ 2147483647 h 3294"/>
                <a:gd name="T42" fmla="*/ 2147483647 w 3819"/>
                <a:gd name="T43" fmla="*/ 2147483647 h 3294"/>
                <a:gd name="T44" fmla="*/ 2147483647 w 3819"/>
                <a:gd name="T45" fmla="*/ 2147483647 h 3294"/>
                <a:gd name="T46" fmla="*/ 2147483647 w 3819"/>
                <a:gd name="T47" fmla="*/ 2147483647 h 3294"/>
                <a:gd name="T48" fmla="*/ 2147483647 w 3819"/>
                <a:gd name="T49" fmla="*/ 2147483647 h 3294"/>
                <a:gd name="T50" fmla="*/ 2147483647 w 3819"/>
                <a:gd name="T51" fmla="*/ 2147483647 h 3294"/>
                <a:gd name="T52" fmla="*/ 2147483647 w 3819"/>
                <a:gd name="T53" fmla="*/ 2147483647 h 3294"/>
                <a:gd name="T54" fmla="*/ 2147483647 w 3819"/>
                <a:gd name="T55" fmla="*/ 2147483647 h 3294"/>
                <a:gd name="T56" fmla="*/ 2147483647 w 3819"/>
                <a:gd name="T57" fmla="*/ 2147483647 h 3294"/>
                <a:gd name="T58" fmla="*/ 2147483647 w 3819"/>
                <a:gd name="T59" fmla="*/ 2147483647 h 3294"/>
                <a:gd name="T60" fmla="*/ 2147483647 w 3819"/>
                <a:gd name="T61" fmla="*/ 2147483647 h 3294"/>
                <a:gd name="T62" fmla="*/ 2147483647 w 3819"/>
                <a:gd name="T63" fmla="*/ 2147483647 h 3294"/>
                <a:gd name="T64" fmla="*/ 2147483647 w 3819"/>
                <a:gd name="T65" fmla="*/ 2147483647 h 3294"/>
                <a:gd name="T66" fmla="*/ 2147483647 w 3819"/>
                <a:gd name="T67" fmla="*/ 2147483647 h 3294"/>
                <a:gd name="T68" fmla="*/ 2147483647 w 3819"/>
                <a:gd name="T69" fmla="*/ 2147483647 h 3294"/>
                <a:gd name="T70" fmla="*/ 2147483647 w 3819"/>
                <a:gd name="T71" fmla="*/ 2147483647 h 3294"/>
                <a:gd name="T72" fmla="*/ 2147483647 w 3819"/>
                <a:gd name="T73" fmla="*/ 2147483647 h 3294"/>
                <a:gd name="T74" fmla="*/ 2147483647 w 3819"/>
                <a:gd name="T75" fmla="*/ 2147483647 h 3294"/>
                <a:gd name="T76" fmla="*/ 2147483647 w 3819"/>
                <a:gd name="T77" fmla="*/ 2147483647 h 3294"/>
                <a:gd name="T78" fmla="*/ 2147483647 w 3819"/>
                <a:gd name="T79" fmla="*/ 2147483647 h 3294"/>
                <a:gd name="T80" fmla="*/ 2147483647 w 3819"/>
                <a:gd name="T81" fmla="*/ 2147483647 h 3294"/>
                <a:gd name="T82" fmla="*/ 2147483647 w 3819"/>
                <a:gd name="T83" fmla="*/ 2147483647 h 3294"/>
                <a:gd name="T84" fmla="*/ 2147483647 w 3819"/>
                <a:gd name="T85" fmla="*/ 2147483647 h 3294"/>
                <a:gd name="T86" fmla="*/ 2147483647 w 3819"/>
                <a:gd name="T87" fmla="*/ 2147483647 h 3294"/>
                <a:gd name="T88" fmla="*/ 2147483647 w 3819"/>
                <a:gd name="T89" fmla="*/ 2147483647 h 3294"/>
                <a:gd name="T90" fmla="*/ 2147483647 w 3819"/>
                <a:gd name="T91" fmla="*/ 2147483647 h 3294"/>
                <a:gd name="T92" fmla="*/ 2147483647 w 3819"/>
                <a:gd name="T93" fmla="*/ 2147483647 h 3294"/>
                <a:gd name="T94" fmla="*/ 2147483647 w 3819"/>
                <a:gd name="T95" fmla="*/ 2147483647 h 3294"/>
                <a:gd name="T96" fmla="*/ 2147483647 w 3819"/>
                <a:gd name="T97" fmla="*/ 2147483647 h 3294"/>
                <a:gd name="T98" fmla="*/ 2147483647 w 3819"/>
                <a:gd name="T99" fmla="*/ 2147483647 h 3294"/>
                <a:gd name="T100" fmla="*/ 2147483647 w 3819"/>
                <a:gd name="T101" fmla="*/ 2147483647 h 3294"/>
                <a:gd name="T102" fmla="*/ 2127200434 w 3819"/>
                <a:gd name="T103" fmla="*/ 2147483647 h 3294"/>
                <a:gd name="T104" fmla="*/ 2147483647 w 3819"/>
                <a:gd name="T105" fmla="*/ 2147483647 h 3294"/>
                <a:gd name="T106" fmla="*/ 1613951324 w 3819"/>
                <a:gd name="T107" fmla="*/ 2147483647 h 3294"/>
                <a:gd name="T108" fmla="*/ 667843095 w 3819"/>
                <a:gd name="T109" fmla="*/ 2147483647 h 3294"/>
                <a:gd name="T110" fmla="*/ 123673984 w 3819"/>
                <a:gd name="T111" fmla="*/ 2147483647 h 3294"/>
                <a:gd name="T112" fmla="*/ 1001763244 w 3819"/>
                <a:gd name="T113" fmla="*/ 2147483647 h 32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19"/>
                <a:gd name="T172" fmla="*/ 0 h 3294"/>
                <a:gd name="T173" fmla="*/ 3819 w 3819"/>
                <a:gd name="T174" fmla="*/ 3294 h 32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19" h="3294">
                  <a:moveTo>
                    <a:pt x="162" y="1302"/>
                  </a:moveTo>
                  <a:lnTo>
                    <a:pt x="195" y="1332"/>
                  </a:lnTo>
                  <a:lnTo>
                    <a:pt x="225" y="1287"/>
                  </a:lnTo>
                  <a:lnTo>
                    <a:pt x="275" y="1299"/>
                  </a:lnTo>
                  <a:lnTo>
                    <a:pt x="306" y="1237"/>
                  </a:lnTo>
                  <a:lnTo>
                    <a:pt x="369" y="1240"/>
                  </a:lnTo>
                  <a:lnTo>
                    <a:pt x="407" y="1185"/>
                  </a:lnTo>
                  <a:lnTo>
                    <a:pt x="458" y="1188"/>
                  </a:lnTo>
                  <a:lnTo>
                    <a:pt x="458" y="1155"/>
                  </a:lnTo>
                  <a:lnTo>
                    <a:pt x="552" y="1164"/>
                  </a:lnTo>
                  <a:lnTo>
                    <a:pt x="567" y="1141"/>
                  </a:lnTo>
                  <a:lnTo>
                    <a:pt x="569" y="1120"/>
                  </a:lnTo>
                  <a:lnTo>
                    <a:pt x="645" y="1090"/>
                  </a:lnTo>
                  <a:lnTo>
                    <a:pt x="699" y="1084"/>
                  </a:lnTo>
                  <a:lnTo>
                    <a:pt x="713" y="1048"/>
                  </a:lnTo>
                  <a:lnTo>
                    <a:pt x="755" y="1063"/>
                  </a:lnTo>
                  <a:cubicBezTo>
                    <a:pt x="756" y="1055"/>
                    <a:pt x="757" y="1018"/>
                    <a:pt x="764" y="1005"/>
                  </a:cubicBezTo>
                  <a:cubicBezTo>
                    <a:pt x="766" y="996"/>
                    <a:pt x="722" y="1002"/>
                    <a:pt x="731" y="1000"/>
                  </a:cubicBezTo>
                  <a:lnTo>
                    <a:pt x="683" y="984"/>
                  </a:lnTo>
                  <a:lnTo>
                    <a:pt x="744" y="928"/>
                  </a:lnTo>
                  <a:lnTo>
                    <a:pt x="717" y="867"/>
                  </a:lnTo>
                  <a:cubicBezTo>
                    <a:pt x="729" y="871"/>
                    <a:pt x="666" y="844"/>
                    <a:pt x="666" y="844"/>
                  </a:cubicBezTo>
                  <a:lnTo>
                    <a:pt x="647" y="861"/>
                  </a:lnTo>
                  <a:lnTo>
                    <a:pt x="617" y="928"/>
                  </a:lnTo>
                  <a:lnTo>
                    <a:pt x="587" y="916"/>
                  </a:lnTo>
                  <a:lnTo>
                    <a:pt x="581" y="886"/>
                  </a:lnTo>
                  <a:lnTo>
                    <a:pt x="560" y="894"/>
                  </a:lnTo>
                  <a:cubicBezTo>
                    <a:pt x="545" y="907"/>
                    <a:pt x="574" y="788"/>
                    <a:pt x="561" y="802"/>
                  </a:cubicBezTo>
                  <a:cubicBezTo>
                    <a:pt x="555" y="809"/>
                    <a:pt x="607" y="802"/>
                    <a:pt x="600" y="807"/>
                  </a:cubicBezTo>
                  <a:cubicBezTo>
                    <a:pt x="597" y="815"/>
                    <a:pt x="587" y="677"/>
                    <a:pt x="584" y="685"/>
                  </a:cubicBezTo>
                  <a:cubicBezTo>
                    <a:pt x="579" y="696"/>
                    <a:pt x="617" y="667"/>
                    <a:pt x="614" y="679"/>
                  </a:cubicBezTo>
                  <a:lnTo>
                    <a:pt x="624" y="645"/>
                  </a:lnTo>
                  <a:lnTo>
                    <a:pt x="603" y="628"/>
                  </a:lnTo>
                  <a:cubicBezTo>
                    <a:pt x="608" y="625"/>
                    <a:pt x="600" y="581"/>
                    <a:pt x="606" y="580"/>
                  </a:cubicBezTo>
                  <a:lnTo>
                    <a:pt x="570" y="562"/>
                  </a:lnTo>
                  <a:lnTo>
                    <a:pt x="570" y="531"/>
                  </a:lnTo>
                  <a:lnTo>
                    <a:pt x="540" y="498"/>
                  </a:lnTo>
                  <a:lnTo>
                    <a:pt x="521" y="477"/>
                  </a:lnTo>
                  <a:lnTo>
                    <a:pt x="530" y="366"/>
                  </a:lnTo>
                  <a:lnTo>
                    <a:pt x="567" y="370"/>
                  </a:lnTo>
                  <a:lnTo>
                    <a:pt x="560" y="342"/>
                  </a:lnTo>
                  <a:lnTo>
                    <a:pt x="564" y="214"/>
                  </a:lnTo>
                  <a:lnTo>
                    <a:pt x="585" y="244"/>
                  </a:lnTo>
                  <a:lnTo>
                    <a:pt x="636" y="267"/>
                  </a:lnTo>
                  <a:lnTo>
                    <a:pt x="719" y="231"/>
                  </a:lnTo>
                  <a:lnTo>
                    <a:pt x="765" y="228"/>
                  </a:lnTo>
                  <a:lnTo>
                    <a:pt x="888" y="235"/>
                  </a:lnTo>
                  <a:lnTo>
                    <a:pt x="935" y="265"/>
                  </a:lnTo>
                  <a:lnTo>
                    <a:pt x="962" y="295"/>
                  </a:lnTo>
                  <a:lnTo>
                    <a:pt x="1013" y="301"/>
                  </a:lnTo>
                  <a:lnTo>
                    <a:pt x="1038" y="252"/>
                  </a:lnTo>
                  <a:lnTo>
                    <a:pt x="1130" y="283"/>
                  </a:lnTo>
                  <a:lnTo>
                    <a:pt x="1149" y="196"/>
                  </a:lnTo>
                  <a:lnTo>
                    <a:pt x="1188" y="190"/>
                  </a:lnTo>
                  <a:lnTo>
                    <a:pt x="1236" y="138"/>
                  </a:lnTo>
                  <a:lnTo>
                    <a:pt x="1301" y="106"/>
                  </a:lnTo>
                  <a:lnTo>
                    <a:pt x="1332" y="81"/>
                  </a:lnTo>
                  <a:lnTo>
                    <a:pt x="1364" y="93"/>
                  </a:lnTo>
                  <a:lnTo>
                    <a:pt x="1401" y="61"/>
                  </a:lnTo>
                  <a:lnTo>
                    <a:pt x="1439" y="84"/>
                  </a:lnTo>
                  <a:lnTo>
                    <a:pt x="1454" y="63"/>
                  </a:lnTo>
                  <a:lnTo>
                    <a:pt x="1464" y="45"/>
                  </a:lnTo>
                  <a:lnTo>
                    <a:pt x="1485" y="43"/>
                  </a:lnTo>
                  <a:lnTo>
                    <a:pt x="1514" y="60"/>
                  </a:lnTo>
                  <a:lnTo>
                    <a:pt x="1521" y="241"/>
                  </a:lnTo>
                  <a:lnTo>
                    <a:pt x="1548" y="304"/>
                  </a:lnTo>
                  <a:lnTo>
                    <a:pt x="1583" y="322"/>
                  </a:lnTo>
                  <a:lnTo>
                    <a:pt x="1629" y="309"/>
                  </a:lnTo>
                  <a:lnTo>
                    <a:pt x="1671" y="276"/>
                  </a:lnTo>
                  <a:lnTo>
                    <a:pt x="1746" y="387"/>
                  </a:lnTo>
                  <a:lnTo>
                    <a:pt x="1748" y="412"/>
                  </a:lnTo>
                  <a:lnTo>
                    <a:pt x="1820" y="415"/>
                  </a:lnTo>
                  <a:lnTo>
                    <a:pt x="1901" y="435"/>
                  </a:lnTo>
                  <a:lnTo>
                    <a:pt x="1958" y="396"/>
                  </a:lnTo>
                  <a:lnTo>
                    <a:pt x="2012" y="433"/>
                  </a:lnTo>
                  <a:lnTo>
                    <a:pt x="2052" y="447"/>
                  </a:lnTo>
                  <a:lnTo>
                    <a:pt x="2067" y="421"/>
                  </a:lnTo>
                  <a:lnTo>
                    <a:pt x="2108" y="412"/>
                  </a:lnTo>
                  <a:lnTo>
                    <a:pt x="2082" y="355"/>
                  </a:lnTo>
                  <a:lnTo>
                    <a:pt x="2117" y="306"/>
                  </a:lnTo>
                  <a:lnTo>
                    <a:pt x="2175" y="229"/>
                  </a:lnTo>
                  <a:lnTo>
                    <a:pt x="2198" y="154"/>
                  </a:lnTo>
                  <a:lnTo>
                    <a:pt x="2235" y="127"/>
                  </a:lnTo>
                  <a:lnTo>
                    <a:pt x="2307" y="79"/>
                  </a:lnTo>
                  <a:lnTo>
                    <a:pt x="2373" y="0"/>
                  </a:lnTo>
                  <a:lnTo>
                    <a:pt x="2399" y="12"/>
                  </a:lnTo>
                  <a:lnTo>
                    <a:pt x="2426" y="88"/>
                  </a:lnTo>
                  <a:lnTo>
                    <a:pt x="2394" y="129"/>
                  </a:lnTo>
                  <a:lnTo>
                    <a:pt x="2382" y="189"/>
                  </a:lnTo>
                  <a:lnTo>
                    <a:pt x="2327" y="262"/>
                  </a:lnTo>
                  <a:lnTo>
                    <a:pt x="2288" y="363"/>
                  </a:lnTo>
                  <a:lnTo>
                    <a:pt x="2319" y="430"/>
                  </a:lnTo>
                  <a:lnTo>
                    <a:pt x="2384" y="444"/>
                  </a:lnTo>
                  <a:lnTo>
                    <a:pt x="2402" y="454"/>
                  </a:lnTo>
                  <a:lnTo>
                    <a:pt x="2507" y="454"/>
                  </a:lnTo>
                  <a:lnTo>
                    <a:pt x="2501" y="498"/>
                  </a:lnTo>
                  <a:lnTo>
                    <a:pt x="2528" y="502"/>
                  </a:lnTo>
                  <a:lnTo>
                    <a:pt x="2582" y="457"/>
                  </a:lnTo>
                  <a:lnTo>
                    <a:pt x="2616" y="483"/>
                  </a:lnTo>
                  <a:lnTo>
                    <a:pt x="2703" y="457"/>
                  </a:lnTo>
                  <a:lnTo>
                    <a:pt x="2750" y="426"/>
                  </a:lnTo>
                  <a:lnTo>
                    <a:pt x="2772" y="459"/>
                  </a:lnTo>
                  <a:lnTo>
                    <a:pt x="2837" y="493"/>
                  </a:lnTo>
                  <a:lnTo>
                    <a:pt x="2876" y="555"/>
                  </a:lnTo>
                  <a:lnTo>
                    <a:pt x="2961" y="564"/>
                  </a:lnTo>
                  <a:lnTo>
                    <a:pt x="3050" y="600"/>
                  </a:lnTo>
                  <a:lnTo>
                    <a:pt x="3060" y="663"/>
                  </a:lnTo>
                  <a:lnTo>
                    <a:pt x="3108" y="682"/>
                  </a:lnTo>
                  <a:lnTo>
                    <a:pt x="3335" y="672"/>
                  </a:lnTo>
                  <a:lnTo>
                    <a:pt x="3434" y="676"/>
                  </a:lnTo>
                  <a:lnTo>
                    <a:pt x="3431" y="703"/>
                  </a:lnTo>
                  <a:lnTo>
                    <a:pt x="3456" y="717"/>
                  </a:lnTo>
                  <a:lnTo>
                    <a:pt x="3434" y="738"/>
                  </a:lnTo>
                  <a:lnTo>
                    <a:pt x="3426" y="760"/>
                  </a:lnTo>
                  <a:lnTo>
                    <a:pt x="3375" y="796"/>
                  </a:lnTo>
                  <a:lnTo>
                    <a:pt x="3335" y="834"/>
                  </a:lnTo>
                  <a:lnTo>
                    <a:pt x="3299" y="853"/>
                  </a:lnTo>
                  <a:lnTo>
                    <a:pt x="3276" y="853"/>
                  </a:lnTo>
                  <a:lnTo>
                    <a:pt x="3276" y="883"/>
                  </a:lnTo>
                  <a:lnTo>
                    <a:pt x="3285" y="894"/>
                  </a:lnTo>
                  <a:lnTo>
                    <a:pt x="3317" y="891"/>
                  </a:lnTo>
                  <a:lnTo>
                    <a:pt x="3305" y="919"/>
                  </a:lnTo>
                  <a:lnTo>
                    <a:pt x="3312" y="933"/>
                  </a:lnTo>
                  <a:lnTo>
                    <a:pt x="3287" y="976"/>
                  </a:lnTo>
                  <a:lnTo>
                    <a:pt x="3287" y="991"/>
                  </a:lnTo>
                  <a:lnTo>
                    <a:pt x="3275" y="1000"/>
                  </a:lnTo>
                  <a:lnTo>
                    <a:pt x="3311" y="1030"/>
                  </a:lnTo>
                  <a:lnTo>
                    <a:pt x="3327" y="1093"/>
                  </a:lnTo>
                  <a:lnTo>
                    <a:pt x="3350" y="1110"/>
                  </a:lnTo>
                  <a:lnTo>
                    <a:pt x="3371" y="1074"/>
                  </a:lnTo>
                  <a:lnTo>
                    <a:pt x="3386" y="1069"/>
                  </a:lnTo>
                  <a:lnTo>
                    <a:pt x="3395" y="1075"/>
                  </a:lnTo>
                  <a:lnTo>
                    <a:pt x="3438" y="1065"/>
                  </a:lnTo>
                  <a:lnTo>
                    <a:pt x="3467" y="1063"/>
                  </a:lnTo>
                  <a:lnTo>
                    <a:pt x="3504" y="1069"/>
                  </a:lnTo>
                  <a:lnTo>
                    <a:pt x="3512" y="1089"/>
                  </a:lnTo>
                  <a:lnTo>
                    <a:pt x="3545" y="1093"/>
                  </a:lnTo>
                  <a:lnTo>
                    <a:pt x="3551" y="1147"/>
                  </a:lnTo>
                  <a:lnTo>
                    <a:pt x="3576" y="1156"/>
                  </a:lnTo>
                  <a:lnTo>
                    <a:pt x="3575" y="1177"/>
                  </a:lnTo>
                  <a:lnTo>
                    <a:pt x="3582" y="1185"/>
                  </a:lnTo>
                  <a:lnTo>
                    <a:pt x="3575" y="1200"/>
                  </a:lnTo>
                  <a:lnTo>
                    <a:pt x="3590" y="1201"/>
                  </a:lnTo>
                  <a:lnTo>
                    <a:pt x="3582" y="1221"/>
                  </a:lnTo>
                  <a:lnTo>
                    <a:pt x="3602" y="1228"/>
                  </a:lnTo>
                  <a:lnTo>
                    <a:pt x="3603" y="1242"/>
                  </a:lnTo>
                  <a:lnTo>
                    <a:pt x="3600" y="1255"/>
                  </a:lnTo>
                  <a:lnTo>
                    <a:pt x="3600" y="1275"/>
                  </a:lnTo>
                  <a:lnTo>
                    <a:pt x="3585" y="1290"/>
                  </a:lnTo>
                  <a:lnTo>
                    <a:pt x="3593" y="1314"/>
                  </a:lnTo>
                  <a:lnTo>
                    <a:pt x="3609" y="1317"/>
                  </a:lnTo>
                  <a:lnTo>
                    <a:pt x="3626" y="1345"/>
                  </a:lnTo>
                  <a:lnTo>
                    <a:pt x="3693" y="1293"/>
                  </a:lnTo>
                  <a:lnTo>
                    <a:pt x="3711" y="1276"/>
                  </a:lnTo>
                  <a:lnTo>
                    <a:pt x="3738" y="1300"/>
                  </a:lnTo>
                  <a:lnTo>
                    <a:pt x="3734" y="1317"/>
                  </a:lnTo>
                  <a:lnTo>
                    <a:pt x="3747" y="1324"/>
                  </a:lnTo>
                  <a:lnTo>
                    <a:pt x="3750" y="1336"/>
                  </a:lnTo>
                  <a:lnTo>
                    <a:pt x="3770" y="1339"/>
                  </a:lnTo>
                  <a:lnTo>
                    <a:pt x="3767" y="1350"/>
                  </a:lnTo>
                  <a:lnTo>
                    <a:pt x="3789" y="1347"/>
                  </a:lnTo>
                  <a:lnTo>
                    <a:pt x="3786" y="1368"/>
                  </a:lnTo>
                  <a:lnTo>
                    <a:pt x="3797" y="1383"/>
                  </a:lnTo>
                  <a:lnTo>
                    <a:pt x="3798" y="1417"/>
                  </a:lnTo>
                  <a:lnTo>
                    <a:pt x="3804" y="1437"/>
                  </a:lnTo>
                  <a:lnTo>
                    <a:pt x="3803" y="1452"/>
                  </a:lnTo>
                  <a:lnTo>
                    <a:pt x="3819" y="1488"/>
                  </a:lnTo>
                  <a:lnTo>
                    <a:pt x="3818" y="1501"/>
                  </a:lnTo>
                  <a:lnTo>
                    <a:pt x="3815" y="1519"/>
                  </a:lnTo>
                  <a:lnTo>
                    <a:pt x="3762" y="1534"/>
                  </a:lnTo>
                  <a:lnTo>
                    <a:pt x="3737" y="1563"/>
                  </a:lnTo>
                  <a:lnTo>
                    <a:pt x="3735" y="1600"/>
                  </a:lnTo>
                  <a:lnTo>
                    <a:pt x="3717" y="1603"/>
                  </a:lnTo>
                  <a:lnTo>
                    <a:pt x="3717" y="1614"/>
                  </a:lnTo>
                  <a:lnTo>
                    <a:pt x="3726" y="1641"/>
                  </a:lnTo>
                  <a:lnTo>
                    <a:pt x="3717" y="1645"/>
                  </a:lnTo>
                  <a:lnTo>
                    <a:pt x="3707" y="1677"/>
                  </a:lnTo>
                  <a:lnTo>
                    <a:pt x="3705" y="1683"/>
                  </a:lnTo>
                  <a:lnTo>
                    <a:pt x="3713" y="1701"/>
                  </a:lnTo>
                  <a:lnTo>
                    <a:pt x="3701" y="1705"/>
                  </a:lnTo>
                  <a:lnTo>
                    <a:pt x="3674" y="1695"/>
                  </a:lnTo>
                  <a:lnTo>
                    <a:pt x="3657" y="1696"/>
                  </a:lnTo>
                  <a:lnTo>
                    <a:pt x="3654" y="1720"/>
                  </a:lnTo>
                  <a:lnTo>
                    <a:pt x="3662" y="1752"/>
                  </a:lnTo>
                  <a:lnTo>
                    <a:pt x="3662" y="1765"/>
                  </a:lnTo>
                  <a:lnTo>
                    <a:pt x="3648" y="1779"/>
                  </a:lnTo>
                  <a:lnTo>
                    <a:pt x="3630" y="1768"/>
                  </a:lnTo>
                  <a:lnTo>
                    <a:pt x="3608" y="1783"/>
                  </a:lnTo>
                  <a:lnTo>
                    <a:pt x="3585" y="1768"/>
                  </a:lnTo>
                  <a:lnTo>
                    <a:pt x="3546" y="1773"/>
                  </a:lnTo>
                  <a:lnTo>
                    <a:pt x="3524" y="1774"/>
                  </a:lnTo>
                  <a:lnTo>
                    <a:pt x="3515" y="1791"/>
                  </a:lnTo>
                  <a:lnTo>
                    <a:pt x="3524" y="1806"/>
                  </a:lnTo>
                  <a:lnTo>
                    <a:pt x="3528" y="1830"/>
                  </a:lnTo>
                  <a:lnTo>
                    <a:pt x="3539" y="1843"/>
                  </a:lnTo>
                  <a:lnTo>
                    <a:pt x="3552" y="1860"/>
                  </a:lnTo>
                  <a:lnTo>
                    <a:pt x="3555" y="1870"/>
                  </a:lnTo>
                  <a:lnTo>
                    <a:pt x="3548" y="1887"/>
                  </a:lnTo>
                  <a:lnTo>
                    <a:pt x="3570" y="1896"/>
                  </a:lnTo>
                  <a:lnTo>
                    <a:pt x="3573" y="1930"/>
                  </a:lnTo>
                  <a:lnTo>
                    <a:pt x="3576" y="1950"/>
                  </a:lnTo>
                  <a:lnTo>
                    <a:pt x="3566" y="1971"/>
                  </a:lnTo>
                  <a:lnTo>
                    <a:pt x="3573" y="1977"/>
                  </a:lnTo>
                  <a:lnTo>
                    <a:pt x="3593" y="1977"/>
                  </a:lnTo>
                  <a:lnTo>
                    <a:pt x="3587" y="1992"/>
                  </a:lnTo>
                  <a:lnTo>
                    <a:pt x="3615" y="2008"/>
                  </a:lnTo>
                  <a:lnTo>
                    <a:pt x="3639" y="2013"/>
                  </a:lnTo>
                  <a:lnTo>
                    <a:pt x="3654" y="2041"/>
                  </a:lnTo>
                  <a:lnTo>
                    <a:pt x="3647" y="2056"/>
                  </a:lnTo>
                  <a:lnTo>
                    <a:pt x="3650" y="2074"/>
                  </a:lnTo>
                  <a:lnTo>
                    <a:pt x="3641" y="2083"/>
                  </a:lnTo>
                  <a:lnTo>
                    <a:pt x="3629" y="2104"/>
                  </a:lnTo>
                  <a:lnTo>
                    <a:pt x="3597" y="2100"/>
                  </a:lnTo>
                  <a:lnTo>
                    <a:pt x="3587" y="2080"/>
                  </a:lnTo>
                  <a:lnTo>
                    <a:pt x="3567" y="2071"/>
                  </a:lnTo>
                  <a:lnTo>
                    <a:pt x="3543" y="2085"/>
                  </a:lnTo>
                  <a:lnTo>
                    <a:pt x="3549" y="2106"/>
                  </a:lnTo>
                  <a:lnTo>
                    <a:pt x="3548" y="2119"/>
                  </a:lnTo>
                  <a:lnTo>
                    <a:pt x="3534" y="2128"/>
                  </a:lnTo>
                  <a:lnTo>
                    <a:pt x="3539" y="2142"/>
                  </a:lnTo>
                  <a:lnTo>
                    <a:pt x="3531" y="2154"/>
                  </a:lnTo>
                  <a:lnTo>
                    <a:pt x="3539" y="2166"/>
                  </a:lnTo>
                  <a:lnTo>
                    <a:pt x="3533" y="2181"/>
                  </a:lnTo>
                  <a:lnTo>
                    <a:pt x="3507" y="2190"/>
                  </a:lnTo>
                  <a:lnTo>
                    <a:pt x="3470" y="2191"/>
                  </a:lnTo>
                  <a:lnTo>
                    <a:pt x="3461" y="2221"/>
                  </a:lnTo>
                  <a:lnTo>
                    <a:pt x="3461" y="2245"/>
                  </a:lnTo>
                  <a:lnTo>
                    <a:pt x="3450" y="2263"/>
                  </a:lnTo>
                  <a:lnTo>
                    <a:pt x="3422" y="2272"/>
                  </a:lnTo>
                  <a:lnTo>
                    <a:pt x="3420" y="2286"/>
                  </a:lnTo>
                  <a:lnTo>
                    <a:pt x="3435" y="2328"/>
                  </a:lnTo>
                  <a:lnTo>
                    <a:pt x="3426" y="2346"/>
                  </a:lnTo>
                  <a:lnTo>
                    <a:pt x="3423" y="2365"/>
                  </a:lnTo>
                  <a:lnTo>
                    <a:pt x="3399" y="2371"/>
                  </a:lnTo>
                  <a:lnTo>
                    <a:pt x="3374" y="2382"/>
                  </a:lnTo>
                  <a:lnTo>
                    <a:pt x="3344" y="2382"/>
                  </a:lnTo>
                  <a:lnTo>
                    <a:pt x="3350" y="2404"/>
                  </a:lnTo>
                  <a:lnTo>
                    <a:pt x="3333" y="2412"/>
                  </a:lnTo>
                  <a:lnTo>
                    <a:pt x="3330" y="2425"/>
                  </a:lnTo>
                  <a:lnTo>
                    <a:pt x="3308" y="2433"/>
                  </a:lnTo>
                  <a:lnTo>
                    <a:pt x="3299" y="2443"/>
                  </a:lnTo>
                  <a:lnTo>
                    <a:pt x="3258" y="2446"/>
                  </a:lnTo>
                  <a:lnTo>
                    <a:pt x="3251" y="2479"/>
                  </a:lnTo>
                  <a:lnTo>
                    <a:pt x="3248" y="2500"/>
                  </a:lnTo>
                  <a:lnTo>
                    <a:pt x="3230" y="2515"/>
                  </a:lnTo>
                  <a:lnTo>
                    <a:pt x="3213" y="2538"/>
                  </a:lnTo>
                  <a:lnTo>
                    <a:pt x="3156" y="2559"/>
                  </a:lnTo>
                  <a:lnTo>
                    <a:pt x="3119" y="2577"/>
                  </a:lnTo>
                  <a:lnTo>
                    <a:pt x="3111" y="2602"/>
                  </a:lnTo>
                  <a:lnTo>
                    <a:pt x="3081" y="2605"/>
                  </a:lnTo>
                  <a:lnTo>
                    <a:pt x="3066" y="2629"/>
                  </a:lnTo>
                  <a:lnTo>
                    <a:pt x="3056" y="2656"/>
                  </a:lnTo>
                  <a:lnTo>
                    <a:pt x="3036" y="2680"/>
                  </a:lnTo>
                  <a:lnTo>
                    <a:pt x="2982" y="2715"/>
                  </a:lnTo>
                  <a:lnTo>
                    <a:pt x="2954" y="2725"/>
                  </a:lnTo>
                  <a:lnTo>
                    <a:pt x="2940" y="2776"/>
                  </a:lnTo>
                  <a:lnTo>
                    <a:pt x="2924" y="2782"/>
                  </a:lnTo>
                  <a:lnTo>
                    <a:pt x="2909" y="2809"/>
                  </a:lnTo>
                  <a:lnTo>
                    <a:pt x="2958" y="2829"/>
                  </a:lnTo>
                  <a:lnTo>
                    <a:pt x="2964" y="2865"/>
                  </a:lnTo>
                  <a:lnTo>
                    <a:pt x="2979" y="2893"/>
                  </a:lnTo>
                  <a:lnTo>
                    <a:pt x="2970" y="2935"/>
                  </a:lnTo>
                  <a:lnTo>
                    <a:pt x="2976" y="2949"/>
                  </a:lnTo>
                  <a:lnTo>
                    <a:pt x="2967" y="2968"/>
                  </a:lnTo>
                  <a:lnTo>
                    <a:pt x="2958" y="2983"/>
                  </a:lnTo>
                  <a:lnTo>
                    <a:pt x="2964" y="3027"/>
                  </a:lnTo>
                  <a:lnTo>
                    <a:pt x="2945" y="3055"/>
                  </a:lnTo>
                  <a:lnTo>
                    <a:pt x="2913" y="3070"/>
                  </a:lnTo>
                  <a:lnTo>
                    <a:pt x="2909" y="3049"/>
                  </a:lnTo>
                  <a:lnTo>
                    <a:pt x="2895" y="3042"/>
                  </a:lnTo>
                  <a:lnTo>
                    <a:pt x="2868" y="3049"/>
                  </a:lnTo>
                  <a:lnTo>
                    <a:pt x="2849" y="3051"/>
                  </a:lnTo>
                  <a:lnTo>
                    <a:pt x="2849" y="3067"/>
                  </a:lnTo>
                  <a:lnTo>
                    <a:pt x="2826" y="3075"/>
                  </a:lnTo>
                  <a:lnTo>
                    <a:pt x="2816" y="3085"/>
                  </a:lnTo>
                  <a:lnTo>
                    <a:pt x="2760" y="3150"/>
                  </a:lnTo>
                  <a:lnTo>
                    <a:pt x="2714" y="3162"/>
                  </a:lnTo>
                  <a:lnTo>
                    <a:pt x="2703" y="3151"/>
                  </a:lnTo>
                  <a:lnTo>
                    <a:pt x="2690" y="3153"/>
                  </a:lnTo>
                  <a:lnTo>
                    <a:pt x="2663" y="3175"/>
                  </a:lnTo>
                  <a:lnTo>
                    <a:pt x="2666" y="3196"/>
                  </a:lnTo>
                  <a:lnTo>
                    <a:pt x="2655" y="3208"/>
                  </a:lnTo>
                  <a:lnTo>
                    <a:pt x="2580" y="3238"/>
                  </a:lnTo>
                  <a:lnTo>
                    <a:pt x="2582" y="3255"/>
                  </a:lnTo>
                  <a:lnTo>
                    <a:pt x="2580" y="3267"/>
                  </a:lnTo>
                  <a:lnTo>
                    <a:pt x="2562" y="3273"/>
                  </a:lnTo>
                  <a:lnTo>
                    <a:pt x="2538" y="3268"/>
                  </a:lnTo>
                  <a:lnTo>
                    <a:pt x="2526" y="3288"/>
                  </a:lnTo>
                  <a:lnTo>
                    <a:pt x="2507" y="3294"/>
                  </a:lnTo>
                  <a:lnTo>
                    <a:pt x="2471" y="3289"/>
                  </a:lnTo>
                  <a:lnTo>
                    <a:pt x="2466" y="3279"/>
                  </a:lnTo>
                  <a:lnTo>
                    <a:pt x="2430" y="3274"/>
                  </a:lnTo>
                  <a:lnTo>
                    <a:pt x="2412" y="3246"/>
                  </a:lnTo>
                  <a:lnTo>
                    <a:pt x="2409" y="3223"/>
                  </a:lnTo>
                  <a:lnTo>
                    <a:pt x="2411" y="3193"/>
                  </a:lnTo>
                  <a:lnTo>
                    <a:pt x="2423" y="3180"/>
                  </a:lnTo>
                  <a:lnTo>
                    <a:pt x="2420" y="3154"/>
                  </a:lnTo>
                  <a:lnTo>
                    <a:pt x="2421" y="3127"/>
                  </a:lnTo>
                  <a:lnTo>
                    <a:pt x="2438" y="3090"/>
                  </a:lnTo>
                  <a:lnTo>
                    <a:pt x="2439" y="3069"/>
                  </a:lnTo>
                  <a:lnTo>
                    <a:pt x="2418" y="3058"/>
                  </a:lnTo>
                  <a:lnTo>
                    <a:pt x="2427" y="3037"/>
                  </a:lnTo>
                  <a:lnTo>
                    <a:pt x="2421" y="3025"/>
                  </a:lnTo>
                  <a:lnTo>
                    <a:pt x="2414" y="2992"/>
                  </a:lnTo>
                  <a:lnTo>
                    <a:pt x="2439" y="2989"/>
                  </a:lnTo>
                  <a:lnTo>
                    <a:pt x="2451" y="2967"/>
                  </a:lnTo>
                  <a:lnTo>
                    <a:pt x="2429" y="2938"/>
                  </a:lnTo>
                  <a:lnTo>
                    <a:pt x="2456" y="2907"/>
                  </a:lnTo>
                  <a:lnTo>
                    <a:pt x="2450" y="2881"/>
                  </a:lnTo>
                  <a:lnTo>
                    <a:pt x="2478" y="2874"/>
                  </a:lnTo>
                  <a:lnTo>
                    <a:pt x="2496" y="2877"/>
                  </a:lnTo>
                  <a:lnTo>
                    <a:pt x="2504" y="2860"/>
                  </a:lnTo>
                  <a:lnTo>
                    <a:pt x="2499" y="2842"/>
                  </a:lnTo>
                  <a:lnTo>
                    <a:pt x="2516" y="2808"/>
                  </a:lnTo>
                  <a:lnTo>
                    <a:pt x="2531" y="2812"/>
                  </a:lnTo>
                  <a:lnTo>
                    <a:pt x="2544" y="2809"/>
                  </a:lnTo>
                  <a:lnTo>
                    <a:pt x="2549" y="2799"/>
                  </a:lnTo>
                  <a:lnTo>
                    <a:pt x="2517" y="2775"/>
                  </a:lnTo>
                  <a:lnTo>
                    <a:pt x="2508" y="2761"/>
                  </a:lnTo>
                  <a:lnTo>
                    <a:pt x="2490" y="2758"/>
                  </a:lnTo>
                  <a:lnTo>
                    <a:pt x="2484" y="2743"/>
                  </a:lnTo>
                  <a:lnTo>
                    <a:pt x="2498" y="2731"/>
                  </a:lnTo>
                  <a:lnTo>
                    <a:pt x="2492" y="2704"/>
                  </a:lnTo>
                  <a:lnTo>
                    <a:pt x="2466" y="2701"/>
                  </a:lnTo>
                  <a:lnTo>
                    <a:pt x="2463" y="2689"/>
                  </a:lnTo>
                  <a:lnTo>
                    <a:pt x="2483" y="2671"/>
                  </a:lnTo>
                  <a:lnTo>
                    <a:pt x="2516" y="2625"/>
                  </a:lnTo>
                  <a:lnTo>
                    <a:pt x="2514" y="2608"/>
                  </a:lnTo>
                  <a:lnTo>
                    <a:pt x="2522" y="2574"/>
                  </a:lnTo>
                  <a:lnTo>
                    <a:pt x="2522" y="2550"/>
                  </a:lnTo>
                  <a:lnTo>
                    <a:pt x="2499" y="2545"/>
                  </a:lnTo>
                  <a:lnTo>
                    <a:pt x="2475" y="2512"/>
                  </a:lnTo>
                  <a:lnTo>
                    <a:pt x="2441" y="2508"/>
                  </a:lnTo>
                  <a:lnTo>
                    <a:pt x="2429" y="2526"/>
                  </a:lnTo>
                  <a:lnTo>
                    <a:pt x="2421" y="2515"/>
                  </a:lnTo>
                  <a:lnTo>
                    <a:pt x="2403" y="2514"/>
                  </a:lnTo>
                  <a:lnTo>
                    <a:pt x="2396" y="2527"/>
                  </a:lnTo>
                  <a:lnTo>
                    <a:pt x="2367" y="2511"/>
                  </a:lnTo>
                  <a:lnTo>
                    <a:pt x="2330" y="2481"/>
                  </a:lnTo>
                  <a:lnTo>
                    <a:pt x="2310" y="2466"/>
                  </a:lnTo>
                  <a:lnTo>
                    <a:pt x="2301" y="2470"/>
                  </a:lnTo>
                  <a:lnTo>
                    <a:pt x="2303" y="2494"/>
                  </a:lnTo>
                  <a:lnTo>
                    <a:pt x="2289" y="2521"/>
                  </a:lnTo>
                  <a:lnTo>
                    <a:pt x="2295" y="2542"/>
                  </a:lnTo>
                  <a:lnTo>
                    <a:pt x="2285" y="2557"/>
                  </a:lnTo>
                  <a:lnTo>
                    <a:pt x="2252" y="2566"/>
                  </a:lnTo>
                  <a:lnTo>
                    <a:pt x="2244" y="2583"/>
                  </a:lnTo>
                  <a:lnTo>
                    <a:pt x="2247" y="2596"/>
                  </a:lnTo>
                  <a:lnTo>
                    <a:pt x="2243" y="2605"/>
                  </a:lnTo>
                  <a:lnTo>
                    <a:pt x="2222" y="2602"/>
                  </a:lnTo>
                  <a:lnTo>
                    <a:pt x="2213" y="2616"/>
                  </a:lnTo>
                  <a:lnTo>
                    <a:pt x="2205" y="2631"/>
                  </a:lnTo>
                  <a:lnTo>
                    <a:pt x="2190" y="2640"/>
                  </a:lnTo>
                  <a:lnTo>
                    <a:pt x="2156" y="2637"/>
                  </a:lnTo>
                  <a:lnTo>
                    <a:pt x="2109" y="2610"/>
                  </a:lnTo>
                  <a:lnTo>
                    <a:pt x="2088" y="2619"/>
                  </a:lnTo>
                  <a:lnTo>
                    <a:pt x="2058" y="2581"/>
                  </a:lnTo>
                  <a:lnTo>
                    <a:pt x="2015" y="2566"/>
                  </a:lnTo>
                  <a:lnTo>
                    <a:pt x="2000" y="2541"/>
                  </a:lnTo>
                  <a:lnTo>
                    <a:pt x="1989" y="2512"/>
                  </a:lnTo>
                  <a:lnTo>
                    <a:pt x="1988" y="2482"/>
                  </a:lnTo>
                  <a:lnTo>
                    <a:pt x="1964" y="2454"/>
                  </a:lnTo>
                  <a:lnTo>
                    <a:pt x="1917" y="2430"/>
                  </a:lnTo>
                  <a:lnTo>
                    <a:pt x="1895" y="2424"/>
                  </a:lnTo>
                  <a:lnTo>
                    <a:pt x="1874" y="2404"/>
                  </a:lnTo>
                  <a:lnTo>
                    <a:pt x="1845" y="2377"/>
                  </a:lnTo>
                  <a:lnTo>
                    <a:pt x="1827" y="2373"/>
                  </a:lnTo>
                  <a:lnTo>
                    <a:pt x="1814" y="2362"/>
                  </a:lnTo>
                  <a:lnTo>
                    <a:pt x="1812" y="2343"/>
                  </a:lnTo>
                  <a:lnTo>
                    <a:pt x="1793" y="2341"/>
                  </a:lnTo>
                  <a:lnTo>
                    <a:pt x="1782" y="2326"/>
                  </a:lnTo>
                  <a:lnTo>
                    <a:pt x="1769" y="2329"/>
                  </a:lnTo>
                  <a:lnTo>
                    <a:pt x="1752" y="2320"/>
                  </a:lnTo>
                  <a:lnTo>
                    <a:pt x="1728" y="2325"/>
                  </a:lnTo>
                  <a:lnTo>
                    <a:pt x="1716" y="2322"/>
                  </a:lnTo>
                  <a:lnTo>
                    <a:pt x="1688" y="2302"/>
                  </a:lnTo>
                  <a:lnTo>
                    <a:pt x="1680" y="2302"/>
                  </a:lnTo>
                  <a:lnTo>
                    <a:pt x="1668" y="2280"/>
                  </a:lnTo>
                  <a:lnTo>
                    <a:pt x="1652" y="2274"/>
                  </a:lnTo>
                  <a:lnTo>
                    <a:pt x="1638" y="2280"/>
                  </a:lnTo>
                  <a:lnTo>
                    <a:pt x="1605" y="2281"/>
                  </a:lnTo>
                  <a:lnTo>
                    <a:pt x="1592" y="2269"/>
                  </a:lnTo>
                  <a:lnTo>
                    <a:pt x="1590" y="2286"/>
                  </a:lnTo>
                  <a:lnTo>
                    <a:pt x="1598" y="2311"/>
                  </a:lnTo>
                  <a:lnTo>
                    <a:pt x="1583" y="2319"/>
                  </a:lnTo>
                  <a:lnTo>
                    <a:pt x="1539" y="2323"/>
                  </a:lnTo>
                  <a:lnTo>
                    <a:pt x="1541" y="2347"/>
                  </a:lnTo>
                  <a:lnTo>
                    <a:pt x="1527" y="2359"/>
                  </a:lnTo>
                  <a:lnTo>
                    <a:pt x="1524" y="2377"/>
                  </a:lnTo>
                  <a:lnTo>
                    <a:pt x="1517" y="2406"/>
                  </a:lnTo>
                  <a:lnTo>
                    <a:pt x="1502" y="2407"/>
                  </a:lnTo>
                  <a:lnTo>
                    <a:pt x="1475" y="2382"/>
                  </a:lnTo>
                  <a:lnTo>
                    <a:pt x="1461" y="2383"/>
                  </a:lnTo>
                  <a:lnTo>
                    <a:pt x="1457" y="2400"/>
                  </a:lnTo>
                  <a:lnTo>
                    <a:pt x="1454" y="2418"/>
                  </a:lnTo>
                  <a:lnTo>
                    <a:pt x="1440" y="2443"/>
                  </a:lnTo>
                  <a:lnTo>
                    <a:pt x="1415" y="2422"/>
                  </a:lnTo>
                  <a:lnTo>
                    <a:pt x="1407" y="2433"/>
                  </a:lnTo>
                  <a:lnTo>
                    <a:pt x="1368" y="2431"/>
                  </a:lnTo>
                  <a:lnTo>
                    <a:pt x="1335" y="2449"/>
                  </a:lnTo>
                  <a:lnTo>
                    <a:pt x="1331" y="2464"/>
                  </a:lnTo>
                  <a:lnTo>
                    <a:pt x="1334" y="2478"/>
                  </a:lnTo>
                  <a:lnTo>
                    <a:pt x="1310" y="2493"/>
                  </a:lnTo>
                  <a:lnTo>
                    <a:pt x="1296" y="2493"/>
                  </a:lnTo>
                  <a:lnTo>
                    <a:pt x="1292" y="2475"/>
                  </a:lnTo>
                  <a:lnTo>
                    <a:pt x="1277" y="2479"/>
                  </a:lnTo>
                  <a:lnTo>
                    <a:pt x="1256" y="2512"/>
                  </a:lnTo>
                  <a:lnTo>
                    <a:pt x="1244" y="2521"/>
                  </a:lnTo>
                  <a:lnTo>
                    <a:pt x="1227" y="2550"/>
                  </a:lnTo>
                  <a:lnTo>
                    <a:pt x="1221" y="2580"/>
                  </a:lnTo>
                  <a:lnTo>
                    <a:pt x="1208" y="2593"/>
                  </a:lnTo>
                  <a:lnTo>
                    <a:pt x="1179" y="2592"/>
                  </a:lnTo>
                  <a:lnTo>
                    <a:pt x="1181" y="2580"/>
                  </a:lnTo>
                  <a:lnTo>
                    <a:pt x="1167" y="2577"/>
                  </a:lnTo>
                  <a:lnTo>
                    <a:pt x="1145" y="2568"/>
                  </a:lnTo>
                  <a:lnTo>
                    <a:pt x="1131" y="2548"/>
                  </a:lnTo>
                  <a:lnTo>
                    <a:pt x="1142" y="2533"/>
                  </a:lnTo>
                  <a:lnTo>
                    <a:pt x="1131" y="2514"/>
                  </a:lnTo>
                  <a:lnTo>
                    <a:pt x="1122" y="2509"/>
                  </a:lnTo>
                  <a:lnTo>
                    <a:pt x="1128" y="2494"/>
                  </a:lnTo>
                  <a:lnTo>
                    <a:pt x="1143" y="2476"/>
                  </a:lnTo>
                  <a:lnTo>
                    <a:pt x="1127" y="2463"/>
                  </a:lnTo>
                  <a:lnTo>
                    <a:pt x="1107" y="2464"/>
                  </a:lnTo>
                  <a:lnTo>
                    <a:pt x="1097" y="2476"/>
                  </a:lnTo>
                  <a:lnTo>
                    <a:pt x="1076" y="2488"/>
                  </a:lnTo>
                  <a:lnTo>
                    <a:pt x="1062" y="2472"/>
                  </a:lnTo>
                  <a:lnTo>
                    <a:pt x="1041" y="2466"/>
                  </a:lnTo>
                  <a:lnTo>
                    <a:pt x="1028" y="2478"/>
                  </a:lnTo>
                  <a:lnTo>
                    <a:pt x="1020" y="2457"/>
                  </a:lnTo>
                  <a:lnTo>
                    <a:pt x="1020" y="2427"/>
                  </a:lnTo>
                  <a:lnTo>
                    <a:pt x="1001" y="2428"/>
                  </a:lnTo>
                  <a:lnTo>
                    <a:pt x="975" y="2445"/>
                  </a:lnTo>
                  <a:lnTo>
                    <a:pt x="920" y="2455"/>
                  </a:lnTo>
                  <a:lnTo>
                    <a:pt x="900" y="2436"/>
                  </a:lnTo>
                  <a:lnTo>
                    <a:pt x="839" y="2424"/>
                  </a:lnTo>
                  <a:lnTo>
                    <a:pt x="827" y="2407"/>
                  </a:lnTo>
                  <a:lnTo>
                    <a:pt x="821" y="2385"/>
                  </a:lnTo>
                  <a:lnTo>
                    <a:pt x="798" y="2377"/>
                  </a:lnTo>
                  <a:lnTo>
                    <a:pt x="777" y="2380"/>
                  </a:lnTo>
                  <a:lnTo>
                    <a:pt x="752" y="2388"/>
                  </a:lnTo>
                  <a:lnTo>
                    <a:pt x="725" y="2386"/>
                  </a:lnTo>
                  <a:lnTo>
                    <a:pt x="738" y="2278"/>
                  </a:lnTo>
                  <a:lnTo>
                    <a:pt x="734" y="2271"/>
                  </a:lnTo>
                  <a:lnTo>
                    <a:pt x="713" y="2253"/>
                  </a:lnTo>
                  <a:lnTo>
                    <a:pt x="734" y="2200"/>
                  </a:lnTo>
                  <a:lnTo>
                    <a:pt x="735" y="2191"/>
                  </a:lnTo>
                  <a:lnTo>
                    <a:pt x="726" y="2179"/>
                  </a:lnTo>
                  <a:lnTo>
                    <a:pt x="701" y="2188"/>
                  </a:lnTo>
                  <a:lnTo>
                    <a:pt x="677" y="2182"/>
                  </a:lnTo>
                  <a:lnTo>
                    <a:pt x="665" y="2187"/>
                  </a:lnTo>
                  <a:lnTo>
                    <a:pt x="651" y="2164"/>
                  </a:lnTo>
                  <a:lnTo>
                    <a:pt x="633" y="2164"/>
                  </a:lnTo>
                  <a:lnTo>
                    <a:pt x="609" y="2131"/>
                  </a:lnTo>
                  <a:lnTo>
                    <a:pt x="545" y="2140"/>
                  </a:lnTo>
                  <a:lnTo>
                    <a:pt x="533" y="2148"/>
                  </a:lnTo>
                  <a:lnTo>
                    <a:pt x="516" y="2149"/>
                  </a:lnTo>
                  <a:lnTo>
                    <a:pt x="480" y="2188"/>
                  </a:lnTo>
                  <a:lnTo>
                    <a:pt x="464" y="2172"/>
                  </a:lnTo>
                  <a:lnTo>
                    <a:pt x="447" y="2172"/>
                  </a:lnTo>
                  <a:lnTo>
                    <a:pt x="441" y="2155"/>
                  </a:lnTo>
                  <a:lnTo>
                    <a:pt x="447" y="2139"/>
                  </a:lnTo>
                  <a:lnTo>
                    <a:pt x="437" y="2128"/>
                  </a:lnTo>
                  <a:lnTo>
                    <a:pt x="416" y="2136"/>
                  </a:lnTo>
                  <a:lnTo>
                    <a:pt x="399" y="2133"/>
                  </a:lnTo>
                  <a:lnTo>
                    <a:pt x="393" y="2116"/>
                  </a:lnTo>
                  <a:lnTo>
                    <a:pt x="363" y="2119"/>
                  </a:lnTo>
                  <a:lnTo>
                    <a:pt x="354" y="2127"/>
                  </a:lnTo>
                  <a:lnTo>
                    <a:pt x="344" y="2116"/>
                  </a:lnTo>
                  <a:lnTo>
                    <a:pt x="359" y="2089"/>
                  </a:lnTo>
                  <a:lnTo>
                    <a:pt x="378" y="2092"/>
                  </a:lnTo>
                  <a:lnTo>
                    <a:pt x="366" y="2077"/>
                  </a:lnTo>
                  <a:lnTo>
                    <a:pt x="372" y="2068"/>
                  </a:lnTo>
                  <a:lnTo>
                    <a:pt x="365" y="2055"/>
                  </a:lnTo>
                  <a:lnTo>
                    <a:pt x="410" y="1912"/>
                  </a:lnTo>
                  <a:lnTo>
                    <a:pt x="435" y="1855"/>
                  </a:lnTo>
                  <a:lnTo>
                    <a:pt x="428" y="1843"/>
                  </a:lnTo>
                  <a:lnTo>
                    <a:pt x="422" y="1819"/>
                  </a:lnTo>
                  <a:lnTo>
                    <a:pt x="324" y="1797"/>
                  </a:lnTo>
                  <a:lnTo>
                    <a:pt x="320" y="1819"/>
                  </a:lnTo>
                  <a:lnTo>
                    <a:pt x="333" y="1825"/>
                  </a:lnTo>
                  <a:lnTo>
                    <a:pt x="312" y="1879"/>
                  </a:lnTo>
                  <a:lnTo>
                    <a:pt x="303" y="1878"/>
                  </a:lnTo>
                  <a:lnTo>
                    <a:pt x="299" y="1864"/>
                  </a:lnTo>
                  <a:lnTo>
                    <a:pt x="261" y="1861"/>
                  </a:lnTo>
                  <a:lnTo>
                    <a:pt x="243" y="1834"/>
                  </a:lnTo>
                  <a:lnTo>
                    <a:pt x="261" y="1813"/>
                  </a:lnTo>
                  <a:lnTo>
                    <a:pt x="272" y="1783"/>
                  </a:lnTo>
                  <a:lnTo>
                    <a:pt x="212" y="1770"/>
                  </a:lnTo>
                  <a:lnTo>
                    <a:pt x="192" y="1762"/>
                  </a:lnTo>
                  <a:lnTo>
                    <a:pt x="186" y="1728"/>
                  </a:lnTo>
                  <a:lnTo>
                    <a:pt x="168" y="1722"/>
                  </a:lnTo>
                  <a:lnTo>
                    <a:pt x="167" y="1698"/>
                  </a:lnTo>
                  <a:lnTo>
                    <a:pt x="152" y="1699"/>
                  </a:lnTo>
                  <a:lnTo>
                    <a:pt x="132" y="1689"/>
                  </a:lnTo>
                  <a:lnTo>
                    <a:pt x="108" y="1689"/>
                  </a:lnTo>
                  <a:lnTo>
                    <a:pt x="108" y="1650"/>
                  </a:lnTo>
                  <a:lnTo>
                    <a:pt x="66" y="1593"/>
                  </a:lnTo>
                  <a:lnTo>
                    <a:pt x="81" y="1558"/>
                  </a:lnTo>
                  <a:lnTo>
                    <a:pt x="59" y="1527"/>
                  </a:lnTo>
                  <a:lnTo>
                    <a:pt x="71" y="1515"/>
                  </a:lnTo>
                  <a:lnTo>
                    <a:pt x="69" y="1486"/>
                  </a:lnTo>
                  <a:lnTo>
                    <a:pt x="17" y="1485"/>
                  </a:lnTo>
                  <a:lnTo>
                    <a:pt x="0" y="1434"/>
                  </a:lnTo>
                  <a:lnTo>
                    <a:pt x="20" y="1426"/>
                  </a:lnTo>
                  <a:lnTo>
                    <a:pt x="21" y="1381"/>
                  </a:lnTo>
                  <a:lnTo>
                    <a:pt x="42" y="1351"/>
                  </a:lnTo>
                  <a:lnTo>
                    <a:pt x="72" y="1369"/>
                  </a:lnTo>
                  <a:lnTo>
                    <a:pt x="113" y="1339"/>
                  </a:lnTo>
                  <a:lnTo>
                    <a:pt x="107" y="1326"/>
                  </a:lnTo>
                  <a:lnTo>
                    <a:pt x="123" y="1318"/>
                  </a:lnTo>
                  <a:lnTo>
                    <a:pt x="132" y="1321"/>
                  </a:lnTo>
                  <a:lnTo>
                    <a:pt x="150" y="1309"/>
                  </a:lnTo>
                  <a:lnTo>
                    <a:pt x="162" y="130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5470408" y="2239973"/>
              <a:ext cx="2716156" cy="3694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 algn="ctr">
                <a:defRPr/>
              </a:pPr>
              <a:r>
                <a:rPr lang="ru-RU" sz="1050" b="1">
                  <a:solidFill>
                    <a:prstClr val="black"/>
                  </a:solidFill>
                  <a:latin typeface="Times New Roman" pitchFamily="18" charset="0"/>
                </a:rPr>
                <a:t>Таштагольский район</a:t>
              </a: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5632331" y="5435608"/>
              <a:ext cx="1082652" cy="2515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 algn="ctr">
                <a:defRPr/>
              </a:pPr>
              <a:r>
                <a:rPr lang="ru-RU" sz="700" b="1">
                  <a:solidFill>
                    <a:prstClr val="black"/>
                  </a:solidFill>
                  <a:latin typeface="Times New Roman" pitchFamily="18" charset="0"/>
                </a:rPr>
                <a:t>г.ТАШТАГОЛ</a:t>
              </a: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5930775" y="4378335"/>
              <a:ext cx="1008041" cy="2515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 algn="ctr">
                <a:defRPr/>
              </a:pPr>
              <a:r>
                <a:rPr lang="ru-RU" sz="700" b="1">
                  <a:solidFill>
                    <a:prstClr val="black"/>
                  </a:solidFill>
                  <a:latin typeface="Times New Roman" pitchFamily="18" charset="0"/>
                </a:rPr>
                <a:t>пгт.Шерегеш</a:t>
              </a: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270181" y="2279662"/>
              <a:ext cx="1082652" cy="2515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 algn="ctr">
                <a:defRPr/>
              </a:pPr>
              <a:r>
                <a:rPr lang="ru-RU" sz="700" b="1">
                  <a:solidFill>
                    <a:prstClr val="black"/>
                  </a:solidFill>
                  <a:latin typeface="Times New Roman" pitchFamily="18" charset="0"/>
                </a:rPr>
                <a:t>пгт.Мундыбаш</a:t>
              </a: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886119" y="2611448"/>
              <a:ext cx="996929" cy="2515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 algn="ctr">
                <a:defRPr/>
              </a:pPr>
              <a:r>
                <a:rPr lang="ru-RU" sz="700" b="1">
                  <a:solidFill>
                    <a:prstClr val="black"/>
                  </a:solidFill>
                  <a:latin typeface="Times New Roman" pitchFamily="18" charset="0"/>
                </a:rPr>
                <a:t>пгт.Темиртау</a:t>
              </a: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4514754" y="2917834"/>
              <a:ext cx="676260" cy="2515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lIns="3600" tIns="3600" rIns="3600" bIns="3600">
              <a:spAutoFit/>
            </a:bodyPr>
            <a:lstStyle/>
            <a:p>
              <a:pPr algn="ctr">
                <a:defRPr/>
              </a:pPr>
              <a:r>
                <a:rPr lang="ru-RU" sz="700" b="1">
                  <a:solidFill>
                    <a:prstClr val="black"/>
                  </a:solidFill>
                  <a:latin typeface="Times New Roman" pitchFamily="18" charset="0"/>
                </a:rPr>
                <a:t>пгт. Каз</a:t>
              </a:r>
            </a:p>
          </p:txBody>
        </p:sp>
        <p:grpSp>
          <p:nvGrpSpPr>
            <p:cNvPr id="38" name="Группа 90"/>
            <p:cNvGrpSpPr>
              <a:grpSpLocks/>
            </p:cNvGrpSpPr>
            <p:nvPr/>
          </p:nvGrpSpPr>
          <p:grpSpPr bwMode="auto">
            <a:xfrm>
              <a:off x="5325954" y="5438795"/>
              <a:ext cx="253995" cy="188914"/>
              <a:chOff x="4040321" y="5501947"/>
              <a:chExt cx="353721" cy="378740"/>
            </a:xfrm>
          </p:grpSpPr>
          <p:sp>
            <p:nvSpPr>
              <p:cNvPr id="67" name="Oval 41"/>
              <p:cNvSpPr>
                <a:spLocks noChangeArrowheads="1"/>
              </p:cNvSpPr>
              <p:nvPr/>
            </p:nvSpPr>
            <p:spPr bwMode="auto">
              <a:xfrm>
                <a:off x="4040321" y="5514682"/>
                <a:ext cx="353721" cy="343729"/>
              </a:xfrm>
              <a:prstGeom prst="ellipse">
                <a:avLst/>
              </a:prstGeom>
              <a:solidFill>
                <a:srgbClr val="FF3300"/>
              </a:solidFill>
              <a:ln w="25400">
                <a:solidFill>
                  <a:schemeClr val="accent3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lIns="133403" tIns="66695" rIns="133403" bIns="66695" anchor="ctr"/>
              <a:lstStyle/>
              <a:p>
                <a:pPr algn="ctr" defTabSz="1873250">
                  <a:defRPr/>
                </a:pPr>
                <a:endParaRPr lang="ru-RU" sz="3600">
                  <a:solidFill>
                    <a:prstClr val="white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68" name="Прямоугольник 92"/>
              <p:cNvGrpSpPr>
                <a:grpSpLocks/>
              </p:cNvGrpSpPr>
              <p:nvPr/>
            </p:nvGrpSpPr>
            <p:grpSpPr bwMode="auto">
              <a:xfrm>
                <a:off x="4161913" y="5501947"/>
                <a:ext cx="110538" cy="378740"/>
                <a:chOff x="608774" y="5259059"/>
                <a:chExt cx="110397" cy="378565"/>
              </a:xfrm>
            </p:grpSpPr>
            <p:pic>
              <p:nvPicPr>
                <p:cNvPr id="69" name="Прямоугольник 92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8774" y="5259059"/>
                  <a:ext cx="110397" cy="378565"/>
                </a:xfrm>
                <a:prstGeom prst="rect">
                  <a:avLst/>
                </a:prstGeom>
                <a:noFill/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70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608774" y="5259059"/>
                  <a:ext cx="108190" cy="378565"/>
                </a:xfrm>
                <a:prstGeom prst="rect">
                  <a:avLst/>
                </a:prstGeom>
                <a:noFill/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133636" tIns="66811" rIns="133636" bIns="66811" anchor="ctr"/>
                <a:lstStyle/>
                <a:p>
                  <a:pPr algn="ctr" defTabSz="1338263">
                    <a:defRPr/>
                  </a:pPr>
                  <a:endParaRPr lang="ru-RU" sz="20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42" name="Полилиния 41"/>
            <p:cNvSpPr/>
            <p:nvPr/>
          </p:nvSpPr>
          <p:spPr>
            <a:xfrm>
              <a:off x="3051111" y="2032011"/>
              <a:ext cx="2389137" cy="3324222"/>
            </a:xfrm>
            <a:custGeom>
              <a:avLst/>
              <a:gdLst>
                <a:gd name="connsiteX0" fmla="*/ 5701 w 2388912"/>
                <a:gd name="connsiteY0" fmla="*/ 0 h 3325205"/>
                <a:gd name="connsiteX1" fmla="*/ 160 w 2388912"/>
                <a:gd name="connsiteY1" fmla="*/ 105294 h 3325205"/>
                <a:gd name="connsiteX2" fmla="*/ 11243 w 2388912"/>
                <a:gd name="connsiteY2" fmla="*/ 193963 h 3325205"/>
                <a:gd name="connsiteX3" fmla="*/ 38952 w 2388912"/>
                <a:gd name="connsiteY3" fmla="*/ 282632 h 3325205"/>
                <a:gd name="connsiteX4" fmla="*/ 88829 w 2388912"/>
                <a:gd name="connsiteY4" fmla="*/ 404552 h 3325205"/>
                <a:gd name="connsiteX5" fmla="*/ 138705 w 2388912"/>
                <a:gd name="connsiteY5" fmla="*/ 498763 h 3325205"/>
                <a:gd name="connsiteX6" fmla="*/ 160872 w 2388912"/>
                <a:gd name="connsiteY6" fmla="*/ 570807 h 3325205"/>
                <a:gd name="connsiteX7" fmla="*/ 221832 w 2388912"/>
                <a:gd name="connsiteY7" fmla="*/ 620683 h 3325205"/>
                <a:gd name="connsiteX8" fmla="*/ 293876 w 2388912"/>
                <a:gd name="connsiteY8" fmla="*/ 692727 h 3325205"/>
                <a:gd name="connsiteX9" fmla="*/ 377003 w 2388912"/>
                <a:gd name="connsiteY9" fmla="*/ 764771 h 3325205"/>
                <a:gd name="connsiteX10" fmla="*/ 504465 w 2388912"/>
                <a:gd name="connsiteY10" fmla="*/ 798021 h 3325205"/>
                <a:gd name="connsiteX11" fmla="*/ 554341 w 2388912"/>
                <a:gd name="connsiteY11" fmla="*/ 858981 h 3325205"/>
                <a:gd name="connsiteX12" fmla="*/ 654094 w 2388912"/>
                <a:gd name="connsiteY12" fmla="*/ 892232 h 3325205"/>
                <a:gd name="connsiteX13" fmla="*/ 764931 w 2388912"/>
                <a:gd name="connsiteY13" fmla="*/ 864523 h 3325205"/>
                <a:gd name="connsiteX14" fmla="*/ 814807 w 2388912"/>
                <a:gd name="connsiteY14" fmla="*/ 892232 h 3325205"/>
                <a:gd name="connsiteX15" fmla="*/ 836974 w 2388912"/>
                <a:gd name="connsiteY15" fmla="*/ 903316 h 3325205"/>
                <a:gd name="connsiteX16" fmla="*/ 920101 w 2388912"/>
                <a:gd name="connsiteY16" fmla="*/ 980901 h 3325205"/>
                <a:gd name="connsiteX17" fmla="*/ 975520 w 2388912"/>
                <a:gd name="connsiteY17" fmla="*/ 1036320 h 3325205"/>
                <a:gd name="connsiteX18" fmla="*/ 925643 w 2388912"/>
                <a:gd name="connsiteY18" fmla="*/ 1108363 h 3325205"/>
                <a:gd name="connsiteX19" fmla="*/ 881309 w 2388912"/>
                <a:gd name="connsiteY19" fmla="*/ 1191491 h 3325205"/>
                <a:gd name="connsiteX20" fmla="*/ 870225 w 2388912"/>
                <a:gd name="connsiteY20" fmla="*/ 1296785 h 3325205"/>
                <a:gd name="connsiteX21" fmla="*/ 870225 w 2388912"/>
                <a:gd name="connsiteY21" fmla="*/ 1385454 h 3325205"/>
                <a:gd name="connsiteX22" fmla="*/ 958894 w 2388912"/>
                <a:gd name="connsiteY22" fmla="*/ 1446414 h 3325205"/>
                <a:gd name="connsiteX23" fmla="*/ 1025396 w 2388912"/>
                <a:gd name="connsiteY23" fmla="*/ 1496291 h 3325205"/>
                <a:gd name="connsiteX24" fmla="*/ 1075272 w 2388912"/>
                <a:gd name="connsiteY24" fmla="*/ 1568334 h 3325205"/>
                <a:gd name="connsiteX25" fmla="*/ 1047563 w 2388912"/>
                <a:gd name="connsiteY25" fmla="*/ 1651461 h 3325205"/>
                <a:gd name="connsiteX26" fmla="*/ 981061 w 2388912"/>
                <a:gd name="connsiteY26" fmla="*/ 1729047 h 3325205"/>
                <a:gd name="connsiteX27" fmla="*/ 853600 w 2388912"/>
                <a:gd name="connsiteY27" fmla="*/ 1889760 h 3325205"/>
                <a:gd name="connsiteX28" fmla="*/ 792640 w 2388912"/>
                <a:gd name="connsiteY28" fmla="*/ 1900843 h 3325205"/>
                <a:gd name="connsiteX29" fmla="*/ 776014 w 2388912"/>
                <a:gd name="connsiteY29" fmla="*/ 1906385 h 3325205"/>
                <a:gd name="connsiteX30" fmla="*/ 726138 w 2388912"/>
                <a:gd name="connsiteY30" fmla="*/ 1967345 h 3325205"/>
                <a:gd name="connsiteX31" fmla="*/ 687345 w 2388912"/>
                <a:gd name="connsiteY31" fmla="*/ 2006138 h 3325205"/>
                <a:gd name="connsiteX32" fmla="*/ 715054 w 2388912"/>
                <a:gd name="connsiteY32" fmla="*/ 2061556 h 3325205"/>
                <a:gd name="connsiteX33" fmla="*/ 692887 w 2388912"/>
                <a:gd name="connsiteY33" fmla="*/ 2083723 h 3325205"/>
                <a:gd name="connsiteX34" fmla="*/ 692887 w 2388912"/>
                <a:gd name="connsiteY34" fmla="*/ 2116974 h 3325205"/>
                <a:gd name="connsiteX35" fmla="*/ 814807 w 2388912"/>
                <a:gd name="connsiteY35" fmla="*/ 2216727 h 3325205"/>
                <a:gd name="connsiteX36" fmla="*/ 914560 w 2388912"/>
                <a:gd name="connsiteY36" fmla="*/ 2333105 h 3325205"/>
                <a:gd name="connsiteX37" fmla="*/ 1008771 w 2388912"/>
                <a:gd name="connsiteY37" fmla="*/ 2294312 h 3325205"/>
                <a:gd name="connsiteX38" fmla="*/ 1080814 w 2388912"/>
                <a:gd name="connsiteY38" fmla="*/ 2322021 h 3325205"/>
                <a:gd name="connsiteX39" fmla="*/ 1125149 w 2388912"/>
                <a:gd name="connsiteY39" fmla="*/ 2338647 h 3325205"/>
                <a:gd name="connsiteX40" fmla="*/ 1202734 w 2388912"/>
                <a:gd name="connsiteY40" fmla="*/ 2299854 h 3325205"/>
                <a:gd name="connsiteX41" fmla="*/ 1219360 w 2388912"/>
                <a:gd name="connsiteY41" fmla="*/ 2261061 h 3325205"/>
                <a:gd name="connsiteX42" fmla="*/ 1263694 w 2388912"/>
                <a:gd name="connsiteY42" fmla="*/ 2288771 h 3325205"/>
                <a:gd name="connsiteX43" fmla="*/ 1324654 w 2388912"/>
                <a:gd name="connsiteY43" fmla="*/ 2244436 h 3325205"/>
                <a:gd name="connsiteX44" fmla="*/ 1385614 w 2388912"/>
                <a:gd name="connsiteY44" fmla="*/ 2244436 h 3325205"/>
                <a:gd name="connsiteX45" fmla="*/ 1474283 w 2388912"/>
                <a:gd name="connsiteY45" fmla="*/ 2283229 h 3325205"/>
                <a:gd name="connsiteX46" fmla="*/ 1513076 w 2388912"/>
                <a:gd name="connsiteY46" fmla="*/ 2261061 h 3325205"/>
                <a:gd name="connsiteX47" fmla="*/ 1568494 w 2388912"/>
                <a:gd name="connsiteY47" fmla="*/ 2288771 h 3325205"/>
                <a:gd name="connsiteX48" fmla="*/ 1623912 w 2388912"/>
                <a:gd name="connsiteY48" fmla="*/ 2322021 h 3325205"/>
                <a:gd name="connsiteX49" fmla="*/ 1634996 w 2388912"/>
                <a:gd name="connsiteY49" fmla="*/ 2333105 h 3325205"/>
                <a:gd name="connsiteX50" fmla="*/ 1695956 w 2388912"/>
                <a:gd name="connsiteY50" fmla="*/ 2360814 h 3325205"/>
                <a:gd name="connsiteX51" fmla="*/ 1745832 w 2388912"/>
                <a:gd name="connsiteY51" fmla="*/ 2349731 h 3325205"/>
                <a:gd name="connsiteX52" fmla="*/ 1801251 w 2388912"/>
                <a:gd name="connsiteY52" fmla="*/ 2327563 h 3325205"/>
                <a:gd name="connsiteX53" fmla="*/ 1834501 w 2388912"/>
                <a:gd name="connsiteY53" fmla="*/ 2305396 h 3325205"/>
                <a:gd name="connsiteX54" fmla="*/ 1867752 w 2388912"/>
                <a:gd name="connsiteY54" fmla="*/ 2288771 h 3325205"/>
                <a:gd name="connsiteX55" fmla="*/ 1906545 w 2388912"/>
                <a:gd name="connsiteY55" fmla="*/ 2244436 h 3325205"/>
                <a:gd name="connsiteX56" fmla="*/ 1945338 w 2388912"/>
                <a:gd name="connsiteY56" fmla="*/ 2294312 h 3325205"/>
                <a:gd name="connsiteX57" fmla="*/ 2000756 w 2388912"/>
                <a:gd name="connsiteY57" fmla="*/ 2443941 h 3325205"/>
                <a:gd name="connsiteX58" fmla="*/ 2039549 w 2388912"/>
                <a:gd name="connsiteY58" fmla="*/ 2560320 h 3325205"/>
                <a:gd name="connsiteX59" fmla="*/ 2028465 w 2388912"/>
                <a:gd name="connsiteY59" fmla="*/ 2610196 h 3325205"/>
                <a:gd name="connsiteX60" fmla="*/ 2017381 w 2388912"/>
                <a:gd name="connsiteY60" fmla="*/ 2704407 h 3325205"/>
                <a:gd name="connsiteX61" fmla="*/ 2061716 w 2388912"/>
                <a:gd name="connsiteY61" fmla="*/ 2754283 h 3325205"/>
                <a:gd name="connsiteX62" fmla="*/ 2183636 w 2388912"/>
                <a:gd name="connsiteY62" fmla="*/ 2831869 h 3325205"/>
                <a:gd name="connsiteX63" fmla="*/ 2250138 w 2388912"/>
                <a:gd name="connsiteY63" fmla="*/ 2942705 h 3325205"/>
                <a:gd name="connsiteX64" fmla="*/ 2311098 w 2388912"/>
                <a:gd name="connsiteY64" fmla="*/ 3042458 h 3325205"/>
                <a:gd name="connsiteX65" fmla="*/ 2383141 w 2388912"/>
                <a:gd name="connsiteY65" fmla="*/ 3114501 h 3325205"/>
                <a:gd name="connsiteX66" fmla="*/ 2383141 w 2388912"/>
                <a:gd name="connsiteY66" fmla="*/ 3197629 h 3325205"/>
                <a:gd name="connsiteX67" fmla="*/ 2372058 w 2388912"/>
                <a:gd name="connsiteY67" fmla="*/ 3314007 h 3325205"/>
                <a:gd name="connsiteX68" fmla="*/ 2377600 w 2388912"/>
                <a:gd name="connsiteY68" fmla="*/ 3314007 h 332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388912" h="3325205">
                  <a:moveTo>
                    <a:pt x="5701" y="0"/>
                  </a:moveTo>
                  <a:cubicBezTo>
                    <a:pt x="2468" y="36483"/>
                    <a:pt x="-764" y="72967"/>
                    <a:pt x="160" y="105294"/>
                  </a:cubicBezTo>
                  <a:cubicBezTo>
                    <a:pt x="1084" y="137621"/>
                    <a:pt x="4778" y="164407"/>
                    <a:pt x="11243" y="193963"/>
                  </a:cubicBezTo>
                  <a:cubicBezTo>
                    <a:pt x="17708" y="223519"/>
                    <a:pt x="26021" y="247534"/>
                    <a:pt x="38952" y="282632"/>
                  </a:cubicBezTo>
                  <a:cubicBezTo>
                    <a:pt x="51883" y="317730"/>
                    <a:pt x="72204" y="368530"/>
                    <a:pt x="88829" y="404552"/>
                  </a:cubicBezTo>
                  <a:cubicBezTo>
                    <a:pt x="105455" y="440574"/>
                    <a:pt x="126698" y="471054"/>
                    <a:pt x="138705" y="498763"/>
                  </a:cubicBezTo>
                  <a:cubicBezTo>
                    <a:pt x="150712" y="526472"/>
                    <a:pt x="147018" y="550487"/>
                    <a:pt x="160872" y="570807"/>
                  </a:cubicBezTo>
                  <a:cubicBezTo>
                    <a:pt x="174727" y="591127"/>
                    <a:pt x="199665" y="600363"/>
                    <a:pt x="221832" y="620683"/>
                  </a:cubicBezTo>
                  <a:cubicBezTo>
                    <a:pt x="243999" y="641003"/>
                    <a:pt x="268014" y="668712"/>
                    <a:pt x="293876" y="692727"/>
                  </a:cubicBezTo>
                  <a:cubicBezTo>
                    <a:pt x="319738" y="716742"/>
                    <a:pt x="341905" y="747222"/>
                    <a:pt x="377003" y="764771"/>
                  </a:cubicBezTo>
                  <a:cubicBezTo>
                    <a:pt x="412101" y="782320"/>
                    <a:pt x="474909" y="782319"/>
                    <a:pt x="504465" y="798021"/>
                  </a:cubicBezTo>
                  <a:cubicBezTo>
                    <a:pt x="534021" y="813723"/>
                    <a:pt x="529403" y="843279"/>
                    <a:pt x="554341" y="858981"/>
                  </a:cubicBezTo>
                  <a:cubicBezTo>
                    <a:pt x="579279" y="874683"/>
                    <a:pt x="618996" y="891308"/>
                    <a:pt x="654094" y="892232"/>
                  </a:cubicBezTo>
                  <a:cubicBezTo>
                    <a:pt x="689192" y="893156"/>
                    <a:pt x="738146" y="864523"/>
                    <a:pt x="764931" y="864523"/>
                  </a:cubicBezTo>
                  <a:cubicBezTo>
                    <a:pt x="791716" y="864523"/>
                    <a:pt x="802800" y="885767"/>
                    <a:pt x="814807" y="892232"/>
                  </a:cubicBezTo>
                  <a:cubicBezTo>
                    <a:pt x="826814" y="898698"/>
                    <a:pt x="819425" y="888538"/>
                    <a:pt x="836974" y="903316"/>
                  </a:cubicBezTo>
                  <a:cubicBezTo>
                    <a:pt x="854523" y="918094"/>
                    <a:pt x="897010" y="958734"/>
                    <a:pt x="920101" y="980901"/>
                  </a:cubicBezTo>
                  <a:cubicBezTo>
                    <a:pt x="943192" y="1003068"/>
                    <a:pt x="974596" y="1015076"/>
                    <a:pt x="975520" y="1036320"/>
                  </a:cubicBezTo>
                  <a:cubicBezTo>
                    <a:pt x="976444" y="1057564"/>
                    <a:pt x="941345" y="1082501"/>
                    <a:pt x="925643" y="1108363"/>
                  </a:cubicBezTo>
                  <a:cubicBezTo>
                    <a:pt x="909941" y="1134225"/>
                    <a:pt x="890545" y="1160087"/>
                    <a:pt x="881309" y="1191491"/>
                  </a:cubicBezTo>
                  <a:cubicBezTo>
                    <a:pt x="872073" y="1222895"/>
                    <a:pt x="872072" y="1264458"/>
                    <a:pt x="870225" y="1296785"/>
                  </a:cubicBezTo>
                  <a:cubicBezTo>
                    <a:pt x="868378" y="1329112"/>
                    <a:pt x="855447" y="1360516"/>
                    <a:pt x="870225" y="1385454"/>
                  </a:cubicBezTo>
                  <a:cubicBezTo>
                    <a:pt x="885003" y="1410392"/>
                    <a:pt x="933032" y="1427941"/>
                    <a:pt x="958894" y="1446414"/>
                  </a:cubicBezTo>
                  <a:cubicBezTo>
                    <a:pt x="984756" y="1464887"/>
                    <a:pt x="1006000" y="1475971"/>
                    <a:pt x="1025396" y="1496291"/>
                  </a:cubicBezTo>
                  <a:cubicBezTo>
                    <a:pt x="1044792" y="1516611"/>
                    <a:pt x="1071578" y="1542472"/>
                    <a:pt x="1075272" y="1568334"/>
                  </a:cubicBezTo>
                  <a:cubicBezTo>
                    <a:pt x="1078966" y="1594196"/>
                    <a:pt x="1063265" y="1624676"/>
                    <a:pt x="1047563" y="1651461"/>
                  </a:cubicBezTo>
                  <a:cubicBezTo>
                    <a:pt x="1031861" y="1678246"/>
                    <a:pt x="1013388" y="1689330"/>
                    <a:pt x="981061" y="1729047"/>
                  </a:cubicBezTo>
                  <a:cubicBezTo>
                    <a:pt x="948734" y="1768764"/>
                    <a:pt x="885003" y="1861127"/>
                    <a:pt x="853600" y="1889760"/>
                  </a:cubicBezTo>
                  <a:cubicBezTo>
                    <a:pt x="822197" y="1918393"/>
                    <a:pt x="805571" y="1898072"/>
                    <a:pt x="792640" y="1900843"/>
                  </a:cubicBezTo>
                  <a:cubicBezTo>
                    <a:pt x="779709" y="1903614"/>
                    <a:pt x="787098" y="1895301"/>
                    <a:pt x="776014" y="1906385"/>
                  </a:cubicBezTo>
                  <a:cubicBezTo>
                    <a:pt x="764930" y="1917469"/>
                    <a:pt x="740916" y="1950720"/>
                    <a:pt x="726138" y="1967345"/>
                  </a:cubicBezTo>
                  <a:cubicBezTo>
                    <a:pt x="711360" y="1983970"/>
                    <a:pt x="689192" y="1990436"/>
                    <a:pt x="687345" y="2006138"/>
                  </a:cubicBezTo>
                  <a:cubicBezTo>
                    <a:pt x="685498" y="2021840"/>
                    <a:pt x="714130" y="2048625"/>
                    <a:pt x="715054" y="2061556"/>
                  </a:cubicBezTo>
                  <a:cubicBezTo>
                    <a:pt x="715978" y="2074487"/>
                    <a:pt x="696581" y="2074487"/>
                    <a:pt x="692887" y="2083723"/>
                  </a:cubicBezTo>
                  <a:cubicBezTo>
                    <a:pt x="689193" y="2092959"/>
                    <a:pt x="672567" y="2094807"/>
                    <a:pt x="692887" y="2116974"/>
                  </a:cubicBezTo>
                  <a:cubicBezTo>
                    <a:pt x="713207" y="2139141"/>
                    <a:pt x="777862" y="2180705"/>
                    <a:pt x="814807" y="2216727"/>
                  </a:cubicBezTo>
                  <a:cubicBezTo>
                    <a:pt x="851752" y="2252749"/>
                    <a:pt x="882233" y="2320174"/>
                    <a:pt x="914560" y="2333105"/>
                  </a:cubicBezTo>
                  <a:cubicBezTo>
                    <a:pt x="946887" y="2346036"/>
                    <a:pt x="981062" y="2296159"/>
                    <a:pt x="1008771" y="2294312"/>
                  </a:cubicBezTo>
                  <a:cubicBezTo>
                    <a:pt x="1036480" y="2292465"/>
                    <a:pt x="1080814" y="2322021"/>
                    <a:pt x="1080814" y="2322021"/>
                  </a:cubicBezTo>
                  <a:cubicBezTo>
                    <a:pt x="1100210" y="2329410"/>
                    <a:pt x="1104829" y="2342341"/>
                    <a:pt x="1125149" y="2338647"/>
                  </a:cubicBezTo>
                  <a:cubicBezTo>
                    <a:pt x="1145469" y="2334953"/>
                    <a:pt x="1187032" y="2312785"/>
                    <a:pt x="1202734" y="2299854"/>
                  </a:cubicBezTo>
                  <a:cubicBezTo>
                    <a:pt x="1218436" y="2286923"/>
                    <a:pt x="1209200" y="2262908"/>
                    <a:pt x="1219360" y="2261061"/>
                  </a:cubicBezTo>
                  <a:cubicBezTo>
                    <a:pt x="1229520" y="2259214"/>
                    <a:pt x="1246145" y="2291542"/>
                    <a:pt x="1263694" y="2288771"/>
                  </a:cubicBezTo>
                  <a:cubicBezTo>
                    <a:pt x="1281243" y="2286000"/>
                    <a:pt x="1304334" y="2251825"/>
                    <a:pt x="1324654" y="2244436"/>
                  </a:cubicBezTo>
                  <a:cubicBezTo>
                    <a:pt x="1344974" y="2237047"/>
                    <a:pt x="1360676" y="2237971"/>
                    <a:pt x="1385614" y="2244436"/>
                  </a:cubicBezTo>
                  <a:cubicBezTo>
                    <a:pt x="1410552" y="2250901"/>
                    <a:pt x="1453039" y="2280458"/>
                    <a:pt x="1474283" y="2283229"/>
                  </a:cubicBezTo>
                  <a:cubicBezTo>
                    <a:pt x="1495527" y="2286000"/>
                    <a:pt x="1497374" y="2260137"/>
                    <a:pt x="1513076" y="2261061"/>
                  </a:cubicBezTo>
                  <a:cubicBezTo>
                    <a:pt x="1528778" y="2261985"/>
                    <a:pt x="1550021" y="2278611"/>
                    <a:pt x="1568494" y="2288771"/>
                  </a:cubicBezTo>
                  <a:cubicBezTo>
                    <a:pt x="1586967" y="2298931"/>
                    <a:pt x="1612828" y="2314632"/>
                    <a:pt x="1623912" y="2322021"/>
                  </a:cubicBezTo>
                  <a:cubicBezTo>
                    <a:pt x="1634996" y="2329410"/>
                    <a:pt x="1622989" y="2326640"/>
                    <a:pt x="1634996" y="2333105"/>
                  </a:cubicBezTo>
                  <a:cubicBezTo>
                    <a:pt x="1647003" y="2339571"/>
                    <a:pt x="1677483" y="2358043"/>
                    <a:pt x="1695956" y="2360814"/>
                  </a:cubicBezTo>
                  <a:cubicBezTo>
                    <a:pt x="1714429" y="2363585"/>
                    <a:pt x="1728283" y="2355273"/>
                    <a:pt x="1745832" y="2349731"/>
                  </a:cubicBezTo>
                  <a:cubicBezTo>
                    <a:pt x="1763381" y="2344189"/>
                    <a:pt x="1786473" y="2334952"/>
                    <a:pt x="1801251" y="2327563"/>
                  </a:cubicBezTo>
                  <a:cubicBezTo>
                    <a:pt x="1816029" y="2320174"/>
                    <a:pt x="1823418" y="2311861"/>
                    <a:pt x="1834501" y="2305396"/>
                  </a:cubicBezTo>
                  <a:cubicBezTo>
                    <a:pt x="1845584" y="2298931"/>
                    <a:pt x="1855745" y="2298931"/>
                    <a:pt x="1867752" y="2288771"/>
                  </a:cubicBezTo>
                  <a:cubicBezTo>
                    <a:pt x="1879759" y="2278611"/>
                    <a:pt x="1893614" y="2243513"/>
                    <a:pt x="1906545" y="2244436"/>
                  </a:cubicBezTo>
                  <a:cubicBezTo>
                    <a:pt x="1919476" y="2245360"/>
                    <a:pt x="1929636" y="2261061"/>
                    <a:pt x="1945338" y="2294312"/>
                  </a:cubicBezTo>
                  <a:cubicBezTo>
                    <a:pt x="1961040" y="2327563"/>
                    <a:pt x="1985054" y="2399606"/>
                    <a:pt x="2000756" y="2443941"/>
                  </a:cubicBezTo>
                  <a:cubicBezTo>
                    <a:pt x="2016458" y="2488276"/>
                    <a:pt x="2034931" y="2532611"/>
                    <a:pt x="2039549" y="2560320"/>
                  </a:cubicBezTo>
                  <a:cubicBezTo>
                    <a:pt x="2044167" y="2588029"/>
                    <a:pt x="2032160" y="2586182"/>
                    <a:pt x="2028465" y="2610196"/>
                  </a:cubicBezTo>
                  <a:cubicBezTo>
                    <a:pt x="2024770" y="2634210"/>
                    <a:pt x="2011839" y="2680393"/>
                    <a:pt x="2017381" y="2704407"/>
                  </a:cubicBezTo>
                  <a:cubicBezTo>
                    <a:pt x="2022923" y="2728421"/>
                    <a:pt x="2034007" y="2733039"/>
                    <a:pt x="2061716" y="2754283"/>
                  </a:cubicBezTo>
                  <a:cubicBezTo>
                    <a:pt x="2089425" y="2775527"/>
                    <a:pt x="2152232" y="2800465"/>
                    <a:pt x="2183636" y="2831869"/>
                  </a:cubicBezTo>
                  <a:cubicBezTo>
                    <a:pt x="2215040" y="2863273"/>
                    <a:pt x="2228894" y="2907607"/>
                    <a:pt x="2250138" y="2942705"/>
                  </a:cubicBezTo>
                  <a:cubicBezTo>
                    <a:pt x="2271382" y="2977803"/>
                    <a:pt x="2288931" y="3013825"/>
                    <a:pt x="2311098" y="3042458"/>
                  </a:cubicBezTo>
                  <a:cubicBezTo>
                    <a:pt x="2333265" y="3071091"/>
                    <a:pt x="2371134" y="3088639"/>
                    <a:pt x="2383141" y="3114501"/>
                  </a:cubicBezTo>
                  <a:cubicBezTo>
                    <a:pt x="2395148" y="3140363"/>
                    <a:pt x="2384988" y="3164378"/>
                    <a:pt x="2383141" y="3197629"/>
                  </a:cubicBezTo>
                  <a:cubicBezTo>
                    <a:pt x="2381294" y="3230880"/>
                    <a:pt x="2372982" y="3294611"/>
                    <a:pt x="2372058" y="3314007"/>
                  </a:cubicBezTo>
                  <a:cubicBezTo>
                    <a:pt x="2371134" y="3333403"/>
                    <a:pt x="2374367" y="3323705"/>
                    <a:pt x="2377600" y="3314007"/>
                  </a:cubicBezTo>
                </a:path>
              </a:pathLst>
            </a:custGeom>
            <a:noFill/>
            <a:ln w="2222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459298" y="4240222"/>
              <a:ext cx="465127" cy="869949"/>
            </a:xfrm>
            <a:custGeom>
              <a:avLst/>
              <a:gdLst>
                <a:gd name="connsiteX0" fmla="*/ 0 w 465513"/>
                <a:gd name="connsiteY0" fmla="*/ 870065 h 870065"/>
                <a:gd name="connsiteX1" fmla="*/ 22167 w 465513"/>
                <a:gd name="connsiteY1" fmla="*/ 753687 h 870065"/>
                <a:gd name="connsiteX2" fmla="*/ 60960 w 465513"/>
                <a:gd name="connsiteY2" fmla="*/ 620684 h 870065"/>
                <a:gd name="connsiteX3" fmla="*/ 88669 w 465513"/>
                <a:gd name="connsiteY3" fmla="*/ 576349 h 870065"/>
                <a:gd name="connsiteX4" fmla="*/ 193964 w 465513"/>
                <a:gd name="connsiteY4" fmla="*/ 504305 h 870065"/>
                <a:gd name="connsiteX5" fmla="*/ 282633 w 465513"/>
                <a:gd name="connsiteY5" fmla="*/ 410094 h 870065"/>
                <a:gd name="connsiteX6" fmla="*/ 338051 w 465513"/>
                <a:gd name="connsiteY6" fmla="*/ 315884 h 870065"/>
                <a:gd name="connsiteX7" fmla="*/ 443345 w 465513"/>
                <a:gd name="connsiteY7" fmla="*/ 188422 h 870065"/>
                <a:gd name="connsiteX8" fmla="*/ 454429 w 465513"/>
                <a:gd name="connsiteY8" fmla="*/ 66502 h 870065"/>
                <a:gd name="connsiteX9" fmla="*/ 465513 w 465513"/>
                <a:gd name="connsiteY9" fmla="*/ 0 h 870065"/>
                <a:gd name="connsiteX10" fmla="*/ 465513 w 465513"/>
                <a:gd name="connsiteY10" fmla="*/ 0 h 87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513" h="870065">
                  <a:moveTo>
                    <a:pt x="0" y="870065"/>
                  </a:moveTo>
                  <a:cubicBezTo>
                    <a:pt x="6003" y="832657"/>
                    <a:pt x="12007" y="795250"/>
                    <a:pt x="22167" y="753687"/>
                  </a:cubicBezTo>
                  <a:cubicBezTo>
                    <a:pt x="32327" y="712123"/>
                    <a:pt x="49876" y="650240"/>
                    <a:pt x="60960" y="620684"/>
                  </a:cubicBezTo>
                  <a:cubicBezTo>
                    <a:pt x="72044" y="591128"/>
                    <a:pt x="66502" y="595745"/>
                    <a:pt x="88669" y="576349"/>
                  </a:cubicBezTo>
                  <a:cubicBezTo>
                    <a:pt x="110836" y="556953"/>
                    <a:pt x="161637" y="532014"/>
                    <a:pt x="193964" y="504305"/>
                  </a:cubicBezTo>
                  <a:cubicBezTo>
                    <a:pt x="226291" y="476596"/>
                    <a:pt x="258619" y="441497"/>
                    <a:pt x="282633" y="410094"/>
                  </a:cubicBezTo>
                  <a:cubicBezTo>
                    <a:pt x="306648" y="378690"/>
                    <a:pt x="311266" y="352829"/>
                    <a:pt x="338051" y="315884"/>
                  </a:cubicBezTo>
                  <a:cubicBezTo>
                    <a:pt x="364836" y="278939"/>
                    <a:pt x="423949" y="229986"/>
                    <a:pt x="443345" y="188422"/>
                  </a:cubicBezTo>
                  <a:cubicBezTo>
                    <a:pt x="462741" y="146858"/>
                    <a:pt x="450734" y="97906"/>
                    <a:pt x="454429" y="66502"/>
                  </a:cubicBezTo>
                  <a:cubicBezTo>
                    <a:pt x="458124" y="35098"/>
                    <a:pt x="465513" y="0"/>
                    <a:pt x="465513" y="0"/>
                  </a:cubicBezTo>
                  <a:lnTo>
                    <a:pt x="465513" y="0"/>
                  </a:lnTo>
                </a:path>
              </a:pathLst>
            </a:custGeom>
            <a:noFill/>
            <a:ln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50">
                <a:solidFill>
                  <a:prstClr val="white"/>
                </a:solidFill>
              </a:endParaRPr>
            </a:p>
          </p:txBody>
        </p:sp>
        <p:grpSp>
          <p:nvGrpSpPr>
            <p:cNvPr id="44" name="Группа 3"/>
            <p:cNvGrpSpPr>
              <a:grpSpLocks/>
            </p:cNvGrpSpPr>
            <p:nvPr/>
          </p:nvGrpSpPr>
          <p:grpSpPr bwMode="auto">
            <a:xfrm>
              <a:off x="5241815" y="4814992"/>
              <a:ext cx="747397" cy="721361"/>
              <a:chOff x="-901014" y="4233261"/>
              <a:chExt cx="533855" cy="515257"/>
            </a:xfrm>
          </p:grpSpPr>
          <p:grpSp>
            <p:nvGrpSpPr>
              <p:cNvPr id="45" name="Group 61"/>
              <p:cNvGrpSpPr>
                <a:grpSpLocks/>
              </p:cNvGrpSpPr>
              <p:nvPr/>
            </p:nvGrpSpPr>
            <p:grpSpPr bwMode="auto">
              <a:xfrm>
                <a:off x="-801595" y="4233261"/>
                <a:ext cx="434436" cy="327213"/>
                <a:chOff x="1764" y="5636"/>
                <a:chExt cx="241" cy="318"/>
              </a:xfrm>
            </p:grpSpPr>
            <p:grpSp>
              <p:nvGrpSpPr>
                <p:cNvPr id="55" name="Group 62"/>
                <p:cNvGrpSpPr>
                  <a:grpSpLocks/>
                </p:cNvGrpSpPr>
                <p:nvPr/>
              </p:nvGrpSpPr>
              <p:grpSpPr bwMode="auto">
                <a:xfrm>
                  <a:off x="1765" y="5636"/>
                  <a:ext cx="240" cy="318"/>
                  <a:chOff x="3167" y="192"/>
                  <a:chExt cx="240" cy="671"/>
                </a:xfrm>
              </p:grpSpPr>
              <p:sp>
                <p:nvSpPr>
                  <p:cNvPr id="5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92"/>
                    <a:ext cx="0" cy="671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700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5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4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700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59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6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700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8"/>
                    <a:ext cx="0" cy="193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3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700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56" name="Freeform 67"/>
                <p:cNvSpPr>
                  <a:spLocks/>
                </p:cNvSpPr>
                <p:nvPr/>
              </p:nvSpPr>
              <p:spPr bwMode="auto">
                <a:xfrm>
                  <a:off x="1764" y="5643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defRPr/>
                  </a:pPr>
                  <a:r>
                    <a:rPr lang="ru-RU" sz="700" dirty="0" smtClean="0">
                      <a:solidFill>
                        <a:prstClr val="black"/>
                      </a:solidFill>
                    </a:rPr>
                    <a:t>5 </a:t>
                  </a:r>
                  <a:r>
                    <a:rPr lang="ru-RU" sz="700" dirty="0" err="1" smtClean="0">
                      <a:solidFill>
                        <a:prstClr val="black"/>
                      </a:solidFill>
                    </a:rPr>
                    <a:t>псо</a:t>
                  </a:r>
                  <a:endParaRPr lang="ru-RU" sz="70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" name="Группа 1"/>
              <p:cNvGrpSpPr>
                <a:grpSpLocks/>
              </p:cNvGrpSpPr>
              <p:nvPr/>
            </p:nvGrpSpPr>
            <p:grpSpPr bwMode="auto">
              <a:xfrm>
                <a:off x="-901014" y="4439565"/>
                <a:ext cx="454696" cy="308953"/>
                <a:chOff x="-1457558" y="5319716"/>
                <a:chExt cx="467277" cy="335756"/>
              </a:xfrm>
            </p:grpSpPr>
            <p:grpSp>
              <p:nvGrpSpPr>
                <p:cNvPr id="47" name="Group 61"/>
                <p:cNvGrpSpPr>
                  <a:grpSpLocks/>
                </p:cNvGrpSpPr>
                <p:nvPr/>
              </p:nvGrpSpPr>
              <p:grpSpPr bwMode="auto">
                <a:xfrm>
                  <a:off x="-1355540" y="5337461"/>
                  <a:ext cx="298437" cy="316511"/>
                  <a:chOff x="1766" y="5636"/>
                  <a:chExt cx="240" cy="318"/>
                </a:xfrm>
                <a:solidFill>
                  <a:srgbClr val="00B050"/>
                </a:solidFill>
              </p:grpSpPr>
              <p:grpSp>
                <p:nvGrpSpPr>
                  <p:cNvPr id="49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1766" y="5636"/>
                    <a:ext cx="240" cy="318"/>
                    <a:chOff x="3168" y="192"/>
                    <a:chExt cx="240" cy="672"/>
                  </a:xfrm>
                  <a:grpFill/>
                </p:grpSpPr>
                <p:sp>
                  <p:nvSpPr>
                    <p:cNvPr id="51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192"/>
                      <a:ext cx="0" cy="67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10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5" y="192"/>
                      <a:ext cx="231" cy="86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10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3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77" y="478"/>
                      <a:ext cx="231" cy="9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10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0" y="279"/>
                      <a:ext cx="0" cy="192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accent3">
                          <a:lumMod val="50000"/>
                        </a:schemeClr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10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0" name="Freeform 67"/>
                  <p:cNvSpPr>
                    <a:spLocks/>
                  </p:cNvSpPr>
                  <p:nvPr/>
                </p:nvSpPr>
                <p:spPr bwMode="auto">
                  <a:xfrm>
                    <a:off x="1780" y="5650"/>
                    <a:ext cx="219" cy="159"/>
                  </a:xfrm>
                  <a:custGeom>
                    <a:avLst/>
                    <a:gdLst>
                      <a:gd name="T0" fmla="*/ 0 w 291"/>
                      <a:gd name="T1" fmla="*/ 0 h 159"/>
                      <a:gd name="T2" fmla="*/ 0 w 291"/>
                      <a:gd name="T3" fmla="*/ 159 h 159"/>
                      <a:gd name="T4" fmla="*/ 2 w 291"/>
                      <a:gd name="T5" fmla="*/ 114 h 159"/>
                      <a:gd name="T6" fmla="*/ 2 w 291"/>
                      <a:gd name="T7" fmla="*/ 39 h 159"/>
                      <a:gd name="T8" fmla="*/ 0 w 291"/>
                      <a:gd name="T9" fmla="*/ 0 h 1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1"/>
                      <a:gd name="T16" fmla="*/ 0 h 159"/>
                      <a:gd name="T17" fmla="*/ 291 w 291"/>
                      <a:gd name="T18" fmla="*/ 159 h 1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1" h="159">
                        <a:moveTo>
                          <a:pt x="0" y="0"/>
                        </a:moveTo>
                        <a:lnTo>
                          <a:pt x="0" y="159"/>
                        </a:lnTo>
                        <a:lnTo>
                          <a:pt x="291" y="114"/>
                        </a:lnTo>
                        <a:lnTo>
                          <a:pt x="291" y="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accent3">
                        <a:lumMod val="50000"/>
                      </a:schemeClr>
                    </a:solidFill>
                  </a:ln>
                  <a:extLst/>
                </p:spPr>
                <p:txBody>
                  <a:bodyPr wrap="none" lIns="91301" tIns="45651" rIns="91301" bIns="45651"/>
                  <a:lstStyle/>
                  <a:p>
                    <a:pPr>
                      <a:defRPr/>
                    </a:pPr>
                    <a:endParaRPr lang="ru-RU" sz="105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-1457558" y="5319716"/>
                  <a:ext cx="467277" cy="335756"/>
                </a:xfrm>
                <a:prstGeom prst="rect">
                  <a:avLst/>
                </a:prstGeom>
                <a:noFill/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89100" tIns="44552" rIns="89100" bIns="44552">
                  <a:spAutoFit/>
                </a:bodyPr>
                <a:lstStyle/>
                <a:p>
                  <a:pPr algn="ctr" defTabSz="1250950" eaLnBrk="0" hangingPunct="0">
                    <a:defRPr/>
                  </a:pPr>
                  <a:r>
                    <a:rPr lang="ru-RU" sz="700" b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ПСС</a:t>
                  </a:r>
                </a:p>
              </p:txBody>
            </p:sp>
          </p:grp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71480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ТАШТАГОЛЬСКОГО МУНИЦИПАЛЬНОГО РАЙОНА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411298" y="2739219"/>
            <a:ext cx="2494702" cy="85199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Потенциально опасные </a:t>
            </a:r>
            <a:r>
              <a:rPr lang="ru-RU" b="1" dirty="0" smtClean="0"/>
              <a:t>объекты: </a:t>
            </a:r>
            <a:r>
              <a:rPr lang="ru-RU" dirty="0" smtClean="0"/>
              <a:t>химически опасных </a:t>
            </a:r>
            <a:r>
              <a:rPr lang="ru-RU" dirty="0"/>
              <a:t>– </a:t>
            </a:r>
            <a:r>
              <a:rPr lang="ru-RU" dirty="0" smtClean="0"/>
              <a:t>0;</a:t>
            </a:r>
            <a:endParaRPr lang="ru-RU" dirty="0"/>
          </a:p>
          <a:p>
            <a:r>
              <a:rPr lang="ru-RU" dirty="0" smtClean="0"/>
              <a:t>взрывопожароопасных – 3</a:t>
            </a:r>
            <a:endParaRPr lang="ru-RU" dirty="0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87075"/>
              </p:ext>
            </p:extLst>
          </p:nvPr>
        </p:nvGraphicFramePr>
        <p:xfrm>
          <a:off x="112204" y="642918"/>
          <a:ext cx="9793796" cy="2115723"/>
        </p:xfrm>
        <a:graphic>
          <a:graphicData uri="http://schemas.openxmlformats.org/drawingml/2006/table">
            <a:tbl>
              <a:tblPr/>
              <a:tblGrid>
                <a:gridCol w="1182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7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5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13502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3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Таштагольский муниципальный район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502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652990, г. Таштагол, ул. Ленина, 60. Координаты: </a:t>
                      </a:r>
                      <a:r>
                        <a:rPr kumimoji="0" lang="ru-RU" altLang="zh-C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51°44′19.09″N (51.738637)   36°9′4.47″E (36.151243).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eddstash@mail.ru</a:t>
                      </a:r>
                      <a:endParaRPr kumimoji="0" lang="ru-RU" alt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8(38473) 3-32-37, 8(38473) 3-31-69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8(38473) 3-32-37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1" name="Группа 70"/>
          <p:cNvGrpSpPr/>
          <p:nvPr/>
        </p:nvGrpSpPr>
        <p:grpSpPr>
          <a:xfrm>
            <a:off x="4095744" y="4429132"/>
            <a:ext cx="534101" cy="490191"/>
            <a:chOff x="4951859" y="3727951"/>
            <a:chExt cx="534101" cy="490191"/>
          </a:xfrm>
        </p:grpSpPr>
        <p:sp>
          <p:nvSpPr>
            <p:cNvPr id="72" name="Rectangle 509"/>
            <p:cNvSpPr>
              <a:spLocks noChangeArrowheads="1"/>
            </p:cNvSpPr>
            <p:nvPr/>
          </p:nvSpPr>
          <p:spPr bwMode="auto">
            <a:xfrm>
              <a:off x="4953001" y="3727951"/>
              <a:ext cx="532959" cy="277117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sz="900" b="1" dirty="0" smtClean="0">
                  <a:latin typeface="Arial Unicode MS" pitchFamily="34" charset="-128"/>
                </a:rPr>
                <a:t>УГОЧС</a:t>
              </a:r>
              <a:endParaRPr lang="ru-RU" sz="900" b="1" dirty="0">
                <a:latin typeface="Arial Unicode MS" pitchFamily="34" charset="-128"/>
              </a:endParaRPr>
            </a:p>
          </p:txBody>
        </p:sp>
        <p:sp>
          <p:nvSpPr>
            <p:cNvPr id="73" name="Line 510"/>
            <p:cNvSpPr>
              <a:spLocks noChangeShapeType="1"/>
            </p:cNvSpPr>
            <p:nvPr/>
          </p:nvSpPr>
          <p:spPr bwMode="auto">
            <a:xfrm>
              <a:off x="4951859" y="3995123"/>
              <a:ext cx="0" cy="22301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4095744" y="4071942"/>
            <a:ext cx="532961" cy="510081"/>
            <a:chOff x="3900308" y="3941025"/>
            <a:chExt cx="532961" cy="510081"/>
          </a:xfrm>
        </p:grpSpPr>
        <p:sp>
          <p:nvSpPr>
            <p:cNvPr id="75" name="Rectangle 509"/>
            <p:cNvSpPr>
              <a:spLocks noChangeArrowheads="1"/>
            </p:cNvSpPr>
            <p:nvPr/>
          </p:nvSpPr>
          <p:spPr bwMode="auto">
            <a:xfrm>
              <a:off x="3900310" y="3941025"/>
              <a:ext cx="532959" cy="277117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sz="800" b="1" dirty="0" smtClean="0">
                  <a:latin typeface="Arial Unicode MS" pitchFamily="34" charset="-128"/>
                </a:rPr>
                <a:t>КЧС и ОПБ</a:t>
              </a:r>
              <a:endParaRPr lang="ru-RU" sz="800" b="1" dirty="0">
                <a:latin typeface="Arial Unicode MS" pitchFamily="34" charset="-128"/>
              </a:endParaRPr>
            </a:p>
          </p:txBody>
        </p:sp>
        <p:sp>
          <p:nvSpPr>
            <p:cNvPr id="76" name="Line 510"/>
            <p:cNvSpPr>
              <a:spLocks noChangeShapeType="1"/>
            </p:cNvSpPr>
            <p:nvPr/>
          </p:nvSpPr>
          <p:spPr bwMode="auto">
            <a:xfrm>
              <a:off x="3900308" y="4228087"/>
              <a:ext cx="0" cy="22301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7" name="Text Box 1050"/>
          <p:cNvSpPr txBox="1">
            <a:spLocks noChangeArrowheads="1"/>
          </p:cNvSpPr>
          <p:nvPr/>
        </p:nvSpPr>
        <p:spPr bwMode="auto">
          <a:xfrm>
            <a:off x="7402653" y="3566676"/>
            <a:ext cx="2503347" cy="329132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00"/>
              </a:spcAft>
            </a:pPr>
            <a:r>
              <a:rPr lang="ru-RU" sz="1000" dirty="0" smtClean="0"/>
              <a:t>Социально значимые объекты/в том числе с круглосуточным пребыванием людей: </a:t>
            </a:r>
            <a:endParaRPr lang="ru-RU" sz="100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общеобразовательные школы – </a:t>
            </a:r>
            <a:r>
              <a:rPr lang="ru-RU" sz="1000" dirty="0" smtClean="0"/>
              <a:t>23;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высшие учебные заведения – </a:t>
            </a:r>
            <a:r>
              <a:rPr lang="ru-RU" sz="1000" dirty="0" smtClean="0"/>
              <a:t>0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детские сады – </a:t>
            </a:r>
            <a:r>
              <a:rPr lang="ru-RU" sz="1000" dirty="0" smtClean="0"/>
              <a:t>28</a:t>
            </a:r>
            <a:r>
              <a:rPr lang="ru-RU" sz="1000" b="0" dirty="0" smtClean="0"/>
              <a:t>;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детских домов – </a:t>
            </a:r>
            <a:r>
              <a:rPr lang="ru-RU" sz="1000" dirty="0" smtClean="0"/>
              <a:t>1</a:t>
            </a:r>
            <a:r>
              <a:rPr lang="ru-RU" sz="1000" b="0" dirty="0" smtClean="0"/>
              <a:t>; 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учреждения здравоохранения – </a:t>
            </a:r>
            <a:r>
              <a:rPr lang="ru-RU" sz="1000" b="0" dirty="0" smtClean="0"/>
              <a:t>6</a:t>
            </a:r>
            <a:r>
              <a:rPr lang="ru-RU" sz="1000" dirty="0" smtClean="0"/>
              <a:t> </a:t>
            </a:r>
            <a:r>
              <a:rPr lang="ru-RU" sz="1000" b="0" dirty="0" smtClean="0"/>
              <a:t>(на 651 койко-место);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областного </a:t>
            </a:r>
            <a:r>
              <a:rPr lang="ru-RU" sz="1000" b="0" dirty="0"/>
              <a:t>подчинения </a:t>
            </a:r>
            <a:r>
              <a:rPr lang="ru-RU" sz="1000" b="0" dirty="0" smtClean="0"/>
              <a:t>– </a:t>
            </a:r>
            <a:r>
              <a:rPr lang="ru-RU" sz="1000" dirty="0" smtClean="0"/>
              <a:t>0;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театры </a:t>
            </a:r>
            <a:r>
              <a:rPr lang="ru-RU" sz="1000" b="0" dirty="0"/>
              <a:t>– </a:t>
            </a:r>
            <a:r>
              <a:rPr lang="ru-RU" sz="1000" dirty="0" smtClean="0"/>
              <a:t>0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музеи – </a:t>
            </a:r>
            <a:r>
              <a:rPr lang="ru-RU" sz="1000" b="0" dirty="0" smtClean="0"/>
              <a:t>3;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кинотеатры – </a:t>
            </a:r>
            <a:r>
              <a:rPr lang="ru-RU" sz="1000" dirty="0" smtClean="0"/>
              <a:t>0</a:t>
            </a:r>
            <a:r>
              <a:rPr lang="ru-RU" sz="1000" b="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библиотеки – </a:t>
            </a:r>
            <a:r>
              <a:rPr lang="ru-RU" sz="1000" dirty="0" smtClean="0"/>
              <a:t>27</a:t>
            </a:r>
            <a:r>
              <a:rPr lang="ru-RU" sz="1000" b="0" dirty="0" smtClean="0"/>
              <a:t>;</a:t>
            </a:r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прочих </a:t>
            </a:r>
            <a:r>
              <a:rPr lang="ru-RU" sz="1000" b="0" dirty="0"/>
              <a:t>– </a:t>
            </a:r>
            <a:r>
              <a:rPr lang="ru-RU" sz="1000" b="0" dirty="0" smtClean="0"/>
              <a:t>16</a:t>
            </a:r>
            <a:r>
              <a:rPr lang="ru-RU" sz="1000" dirty="0" smtClean="0"/>
              <a:t>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О</a:t>
            </a:r>
            <a:r>
              <a:rPr lang="ru-RU" sz="1000" dirty="0" smtClean="0"/>
              <a:t>бъекты </a:t>
            </a:r>
            <a:r>
              <a:rPr lang="ru-RU" sz="1000" dirty="0"/>
              <a:t>религиозного культа </a:t>
            </a:r>
            <a:r>
              <a:rPr lang="ru-RU" sz="1000" b="0" dirty="0"/>
              <a:t>(храмы, монастыри) – </a:t>
            </a:r>
            <a:r>
              <a:rPr lang="ru-RU" sz="1000" b="0" dirty="0" smtClean="0"/>
              <a:t>4 </a:t>
            </a:r>
            <a:r>
              <a:rPr lang="ru-RU" sz="1000" b="0" dirty="0"/>
              <a:t>(православные христианские)</a:t>
            </a:r>
          </a:p>
        </p:txBody>
      </p:sp>
      <p:sp>
        <p:nvSpPr>
          <p:cNvPr id="78" name="Text Box 1051"/>
          <p:cNvSpPr txBox="1">
            <a:spLocks noChangeArrowheads="1"/>
          </p:cNvSpPr>
          <p:nvPr/>
        </p:nvSpPr>
        <p:spPr bwMode="auto">
          <a:xfrm>
            <a:off x="-1" y="5929330"/>
            <a:ext cx="7423122" cy="92867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just" defTabSz="1339850" fontAlgn="base">
              <a:spcBef>
                <a:spcPct val="2000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Таштагольский муниципальный район входит в состав Кемеровской области – Кузбасса. На юге и западе граничит с республикой Алтай, Алтайским краем, на севере с Новокузнецким муниципальным районом и Междуреченским городским округом Кемеровской области – Кузбассу, на востоке с республикой Хакасия. Общая протяженность его границ 850 км.</a:t>
            </a:r>
          </a:p>
        </p:txBody>
      </p:sp>
      <p:sp>
        <p:nvSpPr>
          <p:cNvPr id="61" name="Номер слайда 2"/>
          <p:cNvSpPr txBox="1">
            <a:spLocks/>
          </p:cNvSpPr>
          <p:nvPr/>
        </p:nvSpPr>
        <p:spPr>
          <a:xfrm>
            <a:off x="7612093" y="65152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ТАШТАГОЛЬСКОГО МУНИЦИПАЛЬНОГО РАЙОНА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475" y="4042345"/>
            <a:ext cx="4305477" cy="249324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/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19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Таштагольского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размещена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здании Администрации </a:t>
            </a:r>
          </a:p>
          <a:p>
            <a:pPr algn="ctr" defTabSz="1211324"/>
            <a:endParaRPr lang="ru-RU" sz="19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площадь –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кв. м.</a:t>
            </a:r>
          </a:p>
          <a:p>
            <a:pPr algn="ctr" defTabSz="1211324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зала ОДС –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 м.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73876" y="980729"/>
            <a:ext cx="5006581" cy="1728192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>
              <a:defRPr/>
            </a:pPr>
            <a:r>
              <a:rPr lang="ru-RU" sz="19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324">
              <a:defRPr/>
            </a:pP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652990, 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область-Кузбасс, 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Таштагол, 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Ленина, 60,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(38473) 3-32-37, 3-31-69, 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 8 (38473) 3-32-37</a:t>
            </a:r>
            <a:endParaRPr lang="ru-RU" sz="19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4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37" descr="C:\Users\05\Desktop\Фото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3" y="1071546"/>
            <a:ext cx="428628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876" y="2708921"/>
            <a:ext cx="5006581" cy="38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7232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ТАШТАГОЛЬСКОГО МУНИЦИПАЛЬНОГО РАЙОНА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967726"/>
              </p:ext>
            </p:extLst>
          </p:nvPr>
        </p:nvGraphicFramePr>
        <p:xfrm>
          <a:off x="238092" y="765845"/>
          <a:ext cx="471491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елефон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Panasonic KX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TS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236 (номер 3-31-69)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елефон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Panasonic KX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FT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982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(номер 3-32-37)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отовый телефон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Nokia C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 (номер 8-906-926-44-90)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Телефон прямой линии по администрации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Panasonic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KX-TG7175RU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Радиостанции носимые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Vertex Standard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Стационарная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УКВ радиостанция «Такт»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9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- 100 %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49977"/>
              </p:ext>
            </p:extLst>
          </p:nvPr>
        </p:nvGraphicFramePr>
        <p:xfrm>
          <a:off x="5097016" y="765847"/>
          <a:ext cx="4642330" cy="267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АРМ диспетчера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MSI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(операционная система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Microsoft Windows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7, оперативная память 4,00 ГБ, процессор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Intel Core </a:t>
                      </a:r>
                      <a:r>
                        <a:rPr lang="en-US" sz="1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3-2120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CPU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3,30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GHz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монитор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LG 23EA53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мышь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MSI MG-0975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клавиатура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MSI KG-1118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вебкамера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Logitech c170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АРМ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диспетчера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системный блок (операционная система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Microsoft Windows XP Professional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оперативная память 960 МБ, процессор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AMD </a:t>
                      </a:r>
                      <a:r>
                        <a:rPr lang="en-US" sz="1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Athlon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CPU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1,81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GHz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монитор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NEC </a:t>
                      </a:r>
                      <a:r>
                        <a:rPr lang="en-US" sz="1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MultiSync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EX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ышь </a:t>
                      </a: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A4TECH OP-620D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клавиатура </a:t>
                      </a:r>
                      <a:r>
                        <a:rPr lang="en-US" sz="1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Chicony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оутбук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HP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ProBook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4535s (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мышь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A4TECH OP-50D)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Ноутбук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HP 250 G3 (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мышь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A4TECH G9-556FX)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МФУ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Canon MF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Пожарная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сигнализация в здании администрации С-2000 БКИ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80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2745"/>
              </p:ext>
            </p:extLst>
          </p:nvPr>
        </p:nvGraphicFramePr>
        <p:xfrm>
          <a:off x="5095875" y="3462340"/>
          <a:ext cx="4643470" cy="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оутбук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HP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ProBook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4535s (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мышь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A4TECH OP-50D)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удиосистема 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Jabra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PHS002W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88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02668"/>
              </p:ext>
            </p:extLst>
          </p:nvPr>
        </p:nvGraphicFramePr>
        <p:xfrm>
          <a:off x="238092" y="2250499"/>
          <a:ext cx="4714908" cy="144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уководящий состав администрации оповещается с помощью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системы оповещения 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PVR-4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Население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оповещаеться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помощью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автотранспорта всех экстренных служб с СГУ,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проводяться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подворовые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обходы, заключены соглашения с Церквями, с транспортными организациями (железнодорожный, автомобильный транспорт),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оповещается с помощью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электросерен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П-160, П-166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1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37829"/>
              </p:ext>
            </p:extLst>
          </p:nvPr>
        </p:nvGraphicFramePr>
        <p:xfrm>
          <a:off x="238092" y="3786190"/>
          <a:ext cx="4714908" cy="71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PVR-4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12606"/>
              </p:ext>
            </p:extLst>
          </p:nvPr>
        </p:nvGraphicFramePr>
        <p:xfrm>
          <a:off x="5095875" y="4112364"/>
          <a:ext cx="4643469" cy="48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Ea2 AL-802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2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22661"/>
              </p:ext>
            </p:extLst>
          </p:nvPr>
        </p:nvGraphicFramePr>
        <p:xfrm>
          <a:off x="238092" y="4572008"/>
          <a:ext cx="471490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9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имеется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- 0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69680"/>
              </p:ext>
            </p:extLst>
          </p:nvPr>
        </p:nvGraphicFramePr>
        <p:xfrm>
          <a:off x="238092" y="5054283"/>
          <a:ext cx="9505059" cy="1808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0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80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80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80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80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509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ГТС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ВКС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Интранет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ЛВС МЧС России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России по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Кемеровской области – Кузбассу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5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03889"/>
              </p:ext>
            </p:extLst>
          </p:nvPr>
        </p:nvGraphicFramePr>
        <p:xfrm>
          <a:off x="5095875" y="4591034"/>
          <a:ext cx="4643469" cy="48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Кондиционер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Jax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9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1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70852"/>
              </p:ext>
            </p:extLst>
          </p:nvPr>
        </p:nvGraphicFramePr>
        <p:xfrm>
          <a:off x="238092" y="836712"/>
          <a:ext cx="9467436" cy="940730"/>
        </p:xfrm>
        <a:graphic>
          <a:graphicData uri="http://schemas.openxmlformats.org/drawingml/2006/table">
            <a:tbl>
              <a:tblPr/>
              <a:tblGrid>
                <a:gridCol w="176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6">
                <a:tc>
                  <a:txBody>
                    <a:bodyPr/>
                    <a:lstStyle/>
                    <a:p>
                      <a:pPr marL="0" marR="0" lvl="0" indent="0" algn="ctr" defTabSz="12795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-0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809992" y="2000240"/>
            <a:ext cx="2389465" cy="2357454"/>
            <a:chOff x="3095612" y="1928802"/>
            <a:chExt cx="2389465" cy="2357454"/>
          </a:xfrm>
        </p:grpSpPr>
        <p:pic>
          <p:nvPicPr>
            <p:cNvPr id="43" name="Picture 11" descr="IMG000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5612" y="2428868"/>
              <a:ext cx="2357454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Box 15"/>
            <p:cNvSpPr txBox="1">
              <a:spLocks noChangeArrowheads="1"/>
            </p:cNvSpPr>
            <p:nvPr/>
          </p:nvSpPr>
          <p:spPr bwMode="auto">
            <a:xfrm>
              <a:off x="3095612" y="1928802"/>
              <a:ext cx="2389465" cy="452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82671" tIns="41335" rIns="82671" bIns="4133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588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588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588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588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2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Шахта «</a:t>
              </a:r>
              <a:r>
                <a:rPr lang="ru-RU" sz="1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Казская</a:t>
              </a:r>
              <a:r>
                <a:rPr lang="ru-RU" sz="12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»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2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ОАО «</a:t>
              </a:r>
              <a:r>
                <a:rPr lang="ru-RU" sz="1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Евразруда</a:t>
              </a:r>
              <a:r>
                <a:rPr lang="ru-RU" sz="12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»</a:t>
              </a:r>
              <a:endParaRPr lang="ru-RU" sz="1800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TextBox 15"/>
            <p:cNvSpPr txBox="1">
              <a:spLocks noChangeArrowheads="1"/>
            </p:cNvSpPr>
            <p:nvPr/>
          </p:nvSpPr>
          <p:spPr bwMode="auto">
            <a:xfrm>
              <a:off x="3095612" y="3786190"/>
              <a:ext cx="2357454" cy="452809"/>
            </a:xfrm>
            <a:prstGeom prst="rect">
              <a:avLst/>
            </a:prstGeom>
            <a:solidFill>
              <a:schemeClr val="bg1">
                <a:lumMod val="10000"/>
                <a:lumOff val="90000"/>
                <a:alpha val="32000"/>
              </a:schemeClr>
            </a:solidFill>
            <a:ln>
              <a:noFill/>
            </a:ln>
            <a:extLst/>
          </p:spPr>
          <p:txBody>
            <a:bodyPr wrap="square" lIns="82671" tIns="41335" rIns="82671" bIns="4133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588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588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588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588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652930,  </a:t>
              </a:r>
              <a:r>
                <a:rPr lang="ru-RU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пгт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. </a:t>
              </a:r>
              <a:r>
                <a:rPr lang="ru-RU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Каз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ул. Ленина, 1</a:t>
              </a:r>
              <a:endParaRPr lang="ru-RU" sz="12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6" name="Picture 10" descr="шереге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96" y="2428868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738158" y="2000240"/>
            <a:ext cx="2389465" cy="4528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Шахта «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Шерегешская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ОАО «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Евразруда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  <a:endParaRPr lang="ru-RU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809596" y="3857628"/>
            <a:ext cx="2357454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652971, 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пгт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Шерегеш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ул. Советская, 1-а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8" y="2428869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6810388" y="3929066"/>
            <a:ext cx="2357454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652990,  г. Таштагол,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ул. Ленина, 21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6810388" y="2000240"/>
            <a:ext cx="2389465" cy="4528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Шахта «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Таштагольская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ОАО «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Евразруда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  <a:endParaRPr lang="ru-RU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99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005"/>
            <a:ext cx="9906000" cy="1172749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  <a:endParaRPr lang="ru-RU" sz="2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ТЕРРИТОРИИ  </a:t>
            </a:r>
            <a:endParaRPr lang="ru-RU" sz="2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ТАШТАГОЛЬСКОГО МУНИЦИПАЛЬНОГО РАЙОНА</a:t>
            </a:r>
          </a:p>
          <a:p>
            <a:pPr defTabSz="1241878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2018 - 2022 </a:t>
            </a: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15749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" y="89051"/>
            <a:ext cx="408389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pPr indent="189987" defTabSz="1072866" fontAlgn="base">
              <a:spcBef>
                <a:spcPct val="0"/>
              </a:spcBef>
              <a:spcAft>
                <a:spcPct val="0"/>
              </a:spcAft>
              <a:tabLst>
                <a:tab pos="3484951" algn="ctr"/>
                <a:tab pos="6969901" algn="r"/>
              </a:tabLst>
            </a:pPr>
            <a:endParaRPr lang="ru-RU" dirty="0">
              <a:latin typeface="Arial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393852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6573" y="1628800"/>
            <a:ext cx="7878875" cy="1570173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txBody>
          <a:bodyPr wrap="square" lIns="107183" tIns="53594" rIns="107183" bIns="53594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525257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период 2018 - 2022 года на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Таштагольского муниципального района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чрезвычайных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ситуаций не произошло. </a:t>
            </a:r>
          </a:p>
          <a:p>
            <a:pPr lvl="0" indent="525257" algn="just"/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25257" algn="just"/>
            <a:r>
              <a:rPr lang="ru-RU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25257" algn="just"/>
            <a:r>
              <a:rPr lang="ru-RU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7594600" y="6492879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12352219"/>
              </p:ext>
            </p:extLst>
          </p:nvPr>
        </p:nvGraphicFramePr>
        <p:xfrm>
          <a:off x="1119420" y="3861048"/>
          <a:ext cx="78660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D:\14-09-2020_11-13-30\IMG_20200914_151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8992"/>
            <a:ext cx="4881561" cy="3019008"/>
          </a:xfrm>
          <a:prstGeom prst="rect">
            <a:avLst/>
          </a:prstGeom>
          <a:noFill/>
        </p:spPr>
      </p:pic>
      <p:pic>
        <p:nvPicPr>
          <p:cNvPr id="13" name="Picture 5" descr="D:\14-09-2020_11-13-30\IMG_20200914_151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770" y="3838992"/>
            <a:ext cx="4916229" cy="3019008"/>
          </a:xfrm>
          <a:prstGeom prst="rect">
            <a:avLst/>
          </a:prstGeom>
          <a:noFill/>
        </p:spPr>
      </p:pic>
      <p:pic>
        <p:nvPicPr>
          <p:cNvPr id="11" name="Picture 2" descr="D:\14-09-2020_11-13-30\IMG_20200914_151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32213" y="-106233"/>
            <a:ext cx="2838884" cy="4908690"/>
          </a:xfrm>
          <a:prstGeom prst="rect">
            <a:avLst/>
          </a:prstGeom>
          <a:noFill/>
        </p:spPr>
      </p:pic>
      <p:pic>
        <p:nvPicPr>
          <p:cNvPr id="2051" name="Picture 3" descr="C:\Users\05\Desktop\РАЗНОЕ\фото\20171016_1122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8670"/>
            <a:ext cx="4881562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  <a:endParaRPr lang="ru-RU" sz="2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ТАШТАГОЛЬСКОГО МУНИЦИПАЛЬНОГО РАЙОНА</a:t>
            </a:r>
            <a:endParaRPr lang="ru-RU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1456" y="344763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Рабочий кабинет ЕДДС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4438" y="3429000"/>
            <a:ext cx="469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Рабочее место оперативного дежурного ЕДДС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336" y="6466644"/>
            <a:ext cx="247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Оперативный зал ЕДДС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4438" y="6519446"/>
            <a:ext cx="469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Рабочее место оператора Системы - 112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9B0651-EE4F-4900-A07F-96A6BFA9D0F0}" type="slidenum">
              <a:rPr lang="ru-RU" sz="1400" smtClean="0">
                <a:solidFill>
                  <a:srgbClr val="FFFF00"/>
                </a:solidFill>
              </a:rPr>
              <a:pPr algn="r"/>
              <a:t>8</a:t>
            </a:fld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22428</TotalTime>
  <Words>1078</Words>
  <Application>Microsoft Office PowerPoint</Application>
  <PresentationFormat>Лист A4 (210x297 мм)</PresentationFormat>
  <Paragraphs>289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Unicode MS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Презентация PowerPoint</vt:lpstr>
      <vt:lpstr>РУКОВОДСТВО МУНИЦИПАЛЬНОГО ОБРАЗОВАНИЯ И ЕДДС </vt:lpstr>
      <vt:lpstr>КРАТКАЯ  ХАРАКТЕРИСТИКА  ТАШТАГОЛЬСКОГО МУНИЦИПАЛЬНОГО РАЙОНА</vt:lpstr>
      <vt:lpstr>РАЗМЕЩЕНИЕ ЕДДС  ТАШТАГОЛЬСКОГО МУНИЦИПАЛЬНОГО РАЙОНА</vt:lpstr>
      <vt:lpstr>ТЕХНИЧЕСКОЕ ОСНАЩЕНИЕ ЕДДС ТАШТАГОЛЬСКОГО МУНИЦИПАЛЬНОГО РАЙОНА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431</cp:revision>
  <dcterms:modified xsi:type="dcterms:W3CDTF">2023-02-20T07:44:44Z</dcterms:modified>
</cp:coreProperties>
</file>