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  <p:sldMasterId id="2147483702" r:id="rId4"/>
    <p:sldMasterId id="2147483717" r:id="rId5"/>
    <p:sldMasterId id="2147483744" r:id="rId6"/>
    <p:sldMasterId id="2147483874" r:id="rId7"/>
  </p:sldMasterIdLst>
  <p:notesMasterIdLst>
    <p:notesMasterId r:id="rId18"/>
  </p:notesMasterIdLst>
  <p:sldIdLst>
    <p:sldId id="256" r:id="rId8"/>
    <p:sldId id="326" r:id="rId9"/>
    <p:sldId id="327" r:id="rId10"/>
    <p:sldId id="260" r:id="rId11"/>
    <p:sldId id="342" r:id="rId12"/>
    <p:sldId id="295" r:id="rId13"/>
    <p:sldId id="351" r:id="rId14"/>
    <p:sldId id="352" r:id="rId15"/>
    <p:sldId id="349" r:id="rId16"/>
    <p:sldId id="340" r:id="rId17"/>
  </p:sldIdLst>
  <p:sldSz cx="9906000" cy="6858000" type="A4"/>
  <p:notesSz cx="6797675" cy="9928225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125" indent="-314325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99"/>
    <a:srgbClr val="FFFF99"/>
    <a:srgbClr val="CCFF99"/>
    <a:srgbClr val="FFF0E1"/>
    <a:srgbClr val="FFE8D1"/>
    <a:srgbClr val="FFF2E5"/>
    <a:srgbClr val="FF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2" autoAdjust="0"/>
    <p:restoredTop sz="96914" autoAdjust="0"/>
  </p:normalViewPr>
  <p:slideViewPr>
    <p:cSldViewPr>
      <p:cViewPr varScale="1">
        <p:scale>
          <a:sx n="78" d="100"/>
          <a:sy n="78" d="100"/>
        </p:scale>
        <p:origin x="96" y="9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09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09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6F64D8-FE0C-4EB9-B501-CDDC6DB926F4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09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7F0045-E8C1-48C5-87BD-3F83AADBB5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3094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3125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A51D24C4-8D40-4CED-A20F-5D4BE938DB5A}" type="slidenum">
              <a:rPr lang="ru-RU" altLang="ru-RU" sz="1200"/>
              <a:pPr algn="r" defTabSz="914400"/>
              <a:t>2</a:t>
            </a:fld>
            <a:endParaRPr lang="ru-RU" altLang="ru-RU" sz="1200"/>
          </a:p>
        </p:txBody>
      </p:sp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4452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572281-8231-4510-8975-42BF37B0FFE9}" type="slidenum">
              <a:rPr lang="ru-RU" altLang="ru-RU" sz="1200">
                <a:latin typeface="Calibri" pitchFamily="34" charset="0"/>
              </a:rPr>
              <a:pPr algn="r"/>
              <a:t>2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575B0268-53C7-4145-B9E6-D18A212A4571}" type="slidenum">
              <a:rPr lang="ru-RU" altLang="ru-RU" sz="1200"/>
              <a:pPr algn="r" defTabSz="914400"/>
              <a:t>3</a:t>
            </a:fld>
            <a:endParaRPr lang="ru-RU" altLang="ru-RU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58863"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6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21E17-FE61-451D-B158-F61CB5D8C1E8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FF6E-E6D8-47FC-BC9D-B53B9F361F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BF551-7765-4441-8ECA-A48393362363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9557-4068-4FE8-97F3-4C62315FAF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AE31-A18E-4187-92A7-955BCC4BE668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EB2D-8649-4C2D-8927-4F3D8760F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6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6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5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71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72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71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9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D1B47-96EB-4D66-B014-40682319EDA1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84338-89B7-41FD-8A21-6F60C87070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6" y="6238908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6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5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8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8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107257" tIns="53629" rIns="107257" bIns="536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772CF1A-A489-473F-980C-47DFB42C4C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5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5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5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3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CFF4-19E6-429A-B52B-8484830E2ECA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108E-7725-498C-A1B0-A48864E070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70" y="1411558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70" y="1411558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70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8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3" y="6238910"/>
            <a:ext cx="9906001" cy="619125"/>
          </a:xfrm>
          <a:solidFill>
            <a:srgbClr val="FFFF99"/>
          </a:solidFill>
        </p:spPr>
        <p:txBody>
          <a:bodyPr lIns="127325" tIns="63663" rIns="127325" bIns="63663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5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5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03F6-D727-4DAC-97F7-FE328ABEAA45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80B3-939F-47C7-9807-3422FE5BBC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2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 eaLnBrk="1" hangingPunct="1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 eaLnBrk="1" hangingPunct="1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5F3C8F0-68BC-473E-A398-08310D132C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70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71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70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8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8F29C-86AA-4294-B26E-38D72A41DB41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8C46-C6F8-45BE-A635-F34F9F8AD3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4" y="623890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8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8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107257" tIns="53629" rIns="107257" bIns="536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BF123D7-964A-4570-BD0D-9C53C0A1B5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0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0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79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B38A-EF3D-471B-9F7B-163159462AC4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4835-AE9A-4120-9BFD-D1755D6995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68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69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68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6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2" y="6238902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0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79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8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8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107257" tIns="53629" rIns="107257" bIns="536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4E56238-4751-46CB-B50A-F8E852086C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F9539-8D24-451D-87AC-15EC115DE57E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2799-3134-488A-BD35-5FFB0EFE6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E6C0B8-236E-4968-B91D-D78965561701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F3F9-8371-4D84-AD48-DE7DF604FA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E822C6-5B98-4D88-A1B2-666692391BE8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61D-47D0-416A-A8D8-B59D350A1B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12706-CA4C-4A28-A639-A0723FB2DB07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7525-3347-4719-9DFB-C70E88BFF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159E6-64C3-4E54-AE3A-A237F52FA889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3510-8849-426D-93FA-1A9409526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B6E1D-BD68-40F5-A46B-39EFA37B8FFA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B553-DA33-40A9-A886-E366BE72A7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665A04-26DF-4B27-8449-54DB267EA7EB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5C887-9275-4D7A-A24D-1AAF7E3D90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17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5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51FD3C-F520-4631-BFEB-1D1C35BD0A77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4E29-CBAC-41FE-B5C5-2C75143DF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20AFA4-F239-4DC0-BEC7-D783A8565C57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7B21-332F-41FB-8596-9E896F968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589B8-DD26-4049-8E4C-91416BF93315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0D1E-2567-41B7-8F47-09BCAEB3AC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4460227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EF5E-E6BC-47C0-9367-B2AA55A62F9B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5179-E168-49BC-A5CB-9DEBCC60B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1637343"/>
      </p:ext>
    </p:extLst>
  </p:cSld>
  <p:clrMapOvr>
    <a:masterClrMapping/>
  </p:clrMapOvr>
  <p:transition spd="slow">
    <p:fade/>
  </p:transition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5703610"/>
      </p:ext>
    </p:extLst>
  </p:cSld>
  <p:clrMapOvr>
    <a:masterClrMapping/>
  </p:clrMapOvr>
  <p:transition spd="slow">
    <p:fade/>
  </p:transition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24494416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70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71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6511613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70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8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99348804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23017975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560145"/>
      </p:ext>
    </p:extLst>
  </p:cSld>
  <p:clrMapOvr>
    <a:masterClrMapping/>
  </p:clrMapOvr>
  <p:transition spd="slow">
    <p:fade/>
  </p:transition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458736"/>
      </p:ext>
    </p:extLst>
  </p:cSld>
  <p:clrMapOvr>
    <a:masterClrMapping/>
  </p:clrMapOvr>
  <p:transition spd="slow">
    <p:fade/>
  </p:transition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4746538"/>
      </p:ext>
    </p:extLst>
  </p:cSld>
  <p:clrMapOvr>
    <a:masterClrMapping/>
  </p:clrMapOvr>
  <p:transition spd="slow">
    <p:fade/>
  </p:transition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4" y="623890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9222208"/>
      </p:ext>
    </p:extLst>
  </p:cSld>
  <p:clrMapOvr>
    <a:masterClrMapping/>
  </p:clrMapOvr>
  <p:transition spd="slow"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37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7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8413-BB85-4EF1-AC6D-E0F319EB7451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2B85-6584-4857-BC36-28CB71ECDC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1255688"/>
      </p:ext>
    </p:extLst>
  </p:cSld>
  <p:clrMapOvr>
    <a:masterClrMapping/>
  </p:clrMapOvr>
  <p:transition spd="slow">
    <p:fade/>
  </p:transition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594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8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8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10726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10726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107257" tIns="53629" rIns="107257" bIns="53629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A2E69B-3ED9-49BC-AAE2-3CFD14AAF3C3}" type="slidenum"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1071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97488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8412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 defTabSz="1072097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F0D98-BB34-46E5-B906-23504C12622B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 defTabSz="1072097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A20347-A92A-41F5-A145-097D2807AD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08" r:id="rId13"/>
    <p:sldLayoutId id="2147483837" r:id="rId14"/>
    <p:sldLayoutId id="2147483807" r:id="rId15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3873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0" r:id="rId2"/>
    <p:sldLayoutId id="2147483819" r:id="rId3"/>
    <p:sldLayoutId id="2147483818" r:id="rId4"/>
    <p:sldLayoutId id="2147483817" r:id="rId5"/>
    <p:sldLayoutId id="2147483816" r:id="rId6"/>
    <p:sldLayoutId id="2147483815" r:id="rId7"/>
    <p:sldLayoutId id="2147483814" r:id="rId8"/>
    <p:sldLayoutId id="2147483813" r:id="rId9"/>
    <p:sldLayoutId id="2147483812" r:id="rId10"/>
    <p:sldLayoutId id="2147483811" r:id="rId11"/>
    <p:sldLayoutId id="2147483810" r:id="rId12"/>
    <p:sldLayoutId id="2147483809" r:id="rId13"/>
    <p:sldLayoutId id="2147483838" r:id="rId14"/>
  </p:sldLayoutIdLst>
  <p:transition spd="slow">
    <p:fade/>
  </p:transition>
  <p:hf sldNum="0" hdr="0" dt="0"/>
  <p:txStyles>
    <p:titleStyle>
      <a:lvl1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kern="1200" spc="-89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33363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198438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5059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23" r:id="rId13"/>
    <p:sldLayoutId id="2147483851" r:id="rId14"/>
    <p:sldLayoutId id="2147483822" r:id="rId15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1443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24" r:id="rId13"/>
    <p:sldLayoutId id="2147483864" r:id="rId14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B6A12-D1A7-4DC3-87F8-8AFF814DADAA}" type="datetimeFigureOut">
              <a:rPr lang="ru-RU" altLang="ru-RU"/>
              <a:pPr>
                <a:defRPr/>
              </a:pPr>
              <a:t>17.02.2023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04F364-9F96-46A0-AEAA-3C7F24C464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721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Прямоугольник 6"/>
          <p:cNvSpPr>
            <a:spLocks noChangeArrowheads="1"/>
          </p:cNvSpPr>
          <p:nvPr/>
        </p:nvSpPr>
        <p:spPr bwMode="auto">
          <a:xfrm>
            <a:off x="0" y="2276475"/>
            <a:ext cx="9906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>
              <a:lnSpc>
                <a:spcPct val="110000"/>
              </a:lnSpc>
            </a:pPr>
            <a:r>
              <a:rPr lang="ru-RU" alt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службы</a:t>
            </a:r>
          </a:p>
          <a:p>
            <a:pPr algn="ctr">
              <a:lnSpc>
                <a:spcPct val="110000"/>
              </a:lnSpc>
            </a:pPr>
            <a:r>
              <a:rPr lang="ru-RU" alt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Прокопьевского муниципального округа</a:t>
            </a:r>
            <a:endParaRPr lang="ru-RU" alt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alt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области – Кузбасса</a:t>
            </a:r>
          </a:p>
        </p:txBody>
      </p:sp>
      <p:pic>
        <p:nvPicPr>
          <p:cNvPr id="102403" name="Рисунок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476250"/>
            <a:ext cx="14874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kotinods-prk.my1.ru/_si/0/522125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29" y="476250"/>
            <a:ext cx="1173088" cy="146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</a:p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ПРОКОПЬЕВСКОГО МУНИЦИПАЛЬНОГО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sp>
        <p:nvSpPr>
          <p:cNvPr id="136194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7A007A7F-C371-45E8-B83C-0307599E6330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10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5024438" y="3170238"/>
            <a:ext cx="4465637" cy="328612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АРМ оперативного дежурного ЕДДС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576512" y="3712734"/>
            <a:ext cx="4714875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 defTabSz="1072097" fontAlgn="auto">
              <a:spcAft>
                <a:spcPts val="0"/>
              </a:spcAft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+mn-cs"/>
              </a:rPr>
              <a:t>Зал оперативного управления  ЕДДС</a:t>
            </a: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15925" y="6381750"/>
            <a:ext cx="4465638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Зал оперативного управления</a:t>
            </a: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415925" y="3213100"/>
            <a:ext cx="4465638" cy="571500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АРМ старшего оперативного дежурного ЕДДС</a:t>
            </a: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5024438" y="6381750"/>
            <a:ext cx="4465637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Зал оперативного управления</a:t>
            </a:r>
          </a:p>
        </p:txBody>
      </p:sp>
      <p:pic>
        <p:nvPicPr>
          <p:cNvPr id="16" name="Picture 2" descr="C:\Users\EDDSN\Desktop\Начальник ЕДДС\Смотр конкурс ЕДДС 2019\На отправку по конкурсу ЕДДС 2019\фото\DSCN6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8" y="855644"/>
            <a:ext cx="4337120" cy="278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EDDSN\Desktop\Начальник ЕДДС\Смотр конкурс ЕДДС 2019\На отправку по конкурсу ЕДДС 2019\фото\DSCN64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5" y="855644"/>
            <a:ext cx="4431961" cy="278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6" y="4033900"/>
            <a:ext cx="4393857" cy="27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C:\Users\EDDSN\Desktop\Начальник ЕДДС\Смотр конкурс ЕДДС 2019\На отправку по конкурсу ЕДДС 2019\фото\DSCN64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87" y="4039759"/>
            <a:ext cx="4436589" cy="277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76400" y="3059113"/>
            <a:ext cx="7800975" cy="189706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425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 и ЧС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Прокопьевского муниципального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 defTabSz="1241425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Соловей Алексей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Сергеевич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8 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3846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62-37-40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8463" y="1143000"/>
            <a:ext cx="7808912" cy="16383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>
            <a:lvl1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03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75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47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19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Прокопьевского муниципального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КЧС и ПБ Прокопьевского муниципального округа</a:t>
            </a:r>
          </a:p>
          <a:p>
            <a:pPr algn="ctr">
              <a:defRPr/>
            </a:pP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Шабалина Наталья </a:t>
            </a: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Григорьевна</a:t>
            </a:r>
          </a:p>
          <a:p>
            <a:pPr algn="ctr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 (3846) 62-12-14</a:t>
            </a:r>
          </a:p>
        </p:txBody>
      </p:sp>
      <p:sp>
        <p:nvSpPr>
          <p:cNvPr id="103428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F80C360D-F908-437F-9C61-96E127936802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2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58938" y="5085185"/>
            <a:ext cx="7818437" cy="157755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4400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ЕДДС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Прокопьевского муниципального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 eaLnBrk="0" hangingPunct="0">
              <a:defRPr/>
            </a:pP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Чуприков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Максим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Аркадьевич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8 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3846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69-50-20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3" descr="Шабалина 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4" y="1130778"/>
            <a:ext cx="1475063" cy="16505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4" name="Picture 2" descr="C:\Users\EDDSN\Pictures\Соловей А. С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2" y="3070969"/>
            <a:ext cx="1558387" cy="18852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EDDSN\Pictures\Чуприков М.А.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4" y="5085185"/>
            <a:ext cx="1475063" cy="15902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Прокопьевский район Прокопьевский муниципальный округ на карте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5" t="51893" r="41579" b="31117"/>
          <a:stretch/>
        </p:blipFill>
        <p:spPr bwMode="auto">
          <a:xfrm>
            <a:off x="-1587" y="2689229"/>
            <a:ext cx="7218362" cy="3332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6238875" y="1176338"/>
            <a:ext cx="2125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146" tIns="25571" rIns="51146" bIns="25571">
            <a:spAutoFit/>
          </a:bodyPr>
          <a:lstStyle/>
          <a:p>
            <a:pPr algn="ctr" defTabSz="719138">
              <a:spcBef>
                <a:spcPct val="50000"/>
              </a:spcBef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475" name="Rectangle 6"/>
          <p:cNvSpPr>
            <a:spLocks noChangeArrowheads="1"/>
          </p:cNvSpPr>
          <p:nvPr/>
        </p:nvSpPr>
        <p:spPr bwMode="auto">
          <a:xfrm>
            <a:off x="5586413" y="4600575"/>
            <a:ext cx="3175" cy="292100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694" tIns="35841" rIns="71694" bIns="35841"/>
          <a:lstStyle/>
          <a:p>
            <a:pPr defTabSz="719138"/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476" name="Rectangle 7"/>
          <p:cNvSpPr>
            <a:spLocks noChangeArrowheads="1"/>
          </p:cNvSpPr>
          <p:nvPr/>
        </p:nvSpPr>
        <p:spPr bwMode="auto">
          <a:xfrm>
            <a:off x="4619625" y="4887913"/>
            <a:ext cx="2260600" cy="4762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694" tIns="35841" rIns="71694" bIns="35841"/>
          <a:lstStyle/>
          <a:p>
            <a:pPr defTabSz="719138"/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477" name="Line 10"/>
          <p:cNvSpPr>
            <a:spLocks noChangeShapeType="1"/>
          </p:cNvSpPr>
          <p:nvPr/>
        </p:nvSpPr>
        <p:spPr bwMode="auto">
          <a:xfrm>
            <a:off x="5586413" y="4892675"/>
            <a:ext cx="1587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 lIns="75676" tIns="37838" rIns="75676" bIns="37838"/>
          <a:lstStyle/>
          <a:p>
            <a:endParaRPr lang="ru-RU"/>
          </a:p>
        </p:txBody>
      </p:sp>
      <p:sp>
        <p:nvSpPr>
          <p:cNvPr id="105478" name="Rectangle 11"/>
          <p:cNvSpPr>
            <a:spLocks noChangeArrowheads="1"/>
          </p:cNvSpPr>
          <p:nvPr/>
        </p:nvSpPr>
        <p:spPr bwMode="auto">
          <a:xfrm>
            <a:off x="5586413" y="4892675"/>
            <a:ext cx="3175" cy="4763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694" tIns="35841" rIns="71694" bIns="35841"/>
          <a:lstStyle/>
          <a:p>
            <a:pPr defTabSz="719138"/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479" name="Line 12"/>
          <p:cNvSpPr>
            <a:spLocks noChangeShapeType="1"/>
          </p:cNvSpPr>
          <p:nvPr/>
        </p:nvSpPr>
        <p:spPr bwMode="auto">
          <a:xfrm>
            <a:off x="6069013" y="4892675"/>
            <a:ext cx="0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 lIns="75676" tIns="37838" rIns="75676" bIns="37838"/>
          <a:lstStyle/>
          <a:p>
            <a:endParaRPr lang="ru-RU"/>
          </a:p>
        </p:txBody>
      </p:sp>
      <p:sp>
        <p:nvSpPr>
          <p:cNvPr id="105480" name="Rectangle 13"/>
          <p:cNvSpPr>
            <a:spLocks noChangeArrowheads="1"/>
          </p:cNvSpPr>
          <p:nvPr/>
        </p:nvSpPr>
        <p:spPr bwMode="auto">
          <a:xfrm>
            <a:off x="6069013" y="4892675"/>
            <a:ext cx="6350" cy="4763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694" tIns="35841" rIns="71694" bIns="35841"/>
          <a:lstStyle/>
          <a:p>
            <a:pPr defTabSz="719138"/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481" name="Text Box 4"/>
          <p:cNvSpPr txBox="1">
            <a:spLocks noChangeArrowheads="1"/>
          </p:cNvSpPr>
          <p:nvPr/>
        </p:nvSpPr>
        <p:spPr bwMode="auto">
          <a:xfrm>
            <a:off x="-1588" y="0"/>
            <a:ext cx="990758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 </a:t>
            </a: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ПРОКОПЬЕВСКОГО МУНИЦИПАЛЬНОГО ОКРУГА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889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92140"/>
              </p:ext>
            </p:extLst>
          </p:nvPr>
        </p:nvGraphicFramePr>
        <p:xfrm>
          <a:off x="0" y="914400"/>
          <a:ext cx="9906000" cy="1762129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2208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(Га)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(тыс.чел)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(тыс.чел)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 образования (сельсоветы)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 (ПГТ)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(села, деревни)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кв. км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насел. %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39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Прокопьевский муниципальный округ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344996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29,897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29,897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8,72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978">
                <a:tc gridSpan="9">
                  <a:txBody>
                    <a:bodyPr/>
                    <a:lstStyle>
                      <a:lvl1pPr indent="355600"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администрации: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653033, г. Прокопьевск, пр.Гагарина, 1в. Координаты: </a:t>
                      </a:r>
                      <a:r>
                        <a:rPr kumimoji="0" lang="ru-RU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54° 52’ 59" СШ (</a:t>
                      </a:r>
                      <a:r>
                        <a:rPr kumimoji="0" lang="ru-RU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54.6567</a:t>
                      </a:r>
                      <a:r>
                        <a:rPr kumimoji="0" lang="ru-RU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 86° 43’ 00" ВД (</a:t>
                      </a:r>
                      <a:r>
                        <a:rPr kumimoji="0" lang="ru-RU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86.1737</a:t>
                      </a:r>
                      <a:r>
                        <a:rPr kumimoji="0" lang="ru-RU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почты: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prokop-rn@ako.ru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go4capr@mail.ru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(3846)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62-12-14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Факс: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(3846) 62-21-67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196139" y="2708275"/>
            <a:ext cx="2709862" cy="57149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defTabSz="1211263">
              <a:spcAft>
                <a:spcPts val="100"/>
              </a:spcAft>
              <a:defRPr/>
            </a:pPr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объекты: 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 опасных – </a:t>
            </a:r>
            <a:r>
              <a:rPr lang="ru-RU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взрывопожароопасных – </a:t>
            </a:r>
            <a:r>
              <a:rPr lang="ru-RU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1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7196138" y="3279774"/>
            <a:ext cx="2709862" cy="357822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lvl1pPr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 значимые объекты/в том числе с круглосуточным пребыванием людей: 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общеобразовательные школы – 19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школа - интернат  – 1/1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детский дом – 1/1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детские сады – 15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специальная (коррекционная) школа – 1/1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учреждения здравоохранения,из них: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больница муниципальная – 2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амбулатории – 8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фельдшерско-аптечный пункт – 39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чреждения культуры, из них: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дома культуры – 31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клубы – 12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иблиотеки - 31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музеи –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объекты религиозного культа (храмы, монастыри, мечети) – 10</a:t>
            </a:r>
          </a:p>
        </p:txBody>
      </p:sp>
      <p:sp>
        <p:nvSpPr>
          <p:cNvPr id="171" name="Text Box 1051"/>
          <p:cNvSpPr txBox="1">
            <a:spLocks noChangeArrowheads="1"/>
          </p:cNvSpPr>
          <p:nvPr/>
        </p:nvSpPr>
        <p:spPr bwMode="auto">
          <a:xfrm>
            <a:off x="-1" y="6021388"/>
            <a:ext cx="7196139" cy="83661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defTabSz="1277938">
              <a:spcBef>
                <a:spcPct val="20000"/>
              </a:spcBef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Прокопьевский муниципальный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 образован в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1924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году. </a:t>
            </a:r>
          </a:p>
          <a:p>
            <a:pPr algn="just" defTabSz="1277938">
              <a:spcBef>
                <a:spcPct val="20000"/>
              </a:spcBef>
              <a:buFont typeface="Arial" charset="0"/>
              <a:buNone/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Прокопьевский муниципальный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 входит в состав Кемеровской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– Кузбасса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Сибирского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федерального округа. </a:t>
            </a:r>
            <a:endParaRPr lang="ru-RU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77938">
              <a:spcBef>
                <a:spcPct val="20000"/>
              </a:spcBef>
              <a:buFont typeface="Arial" charset="0"/>
              <a:buNone/>
              <a:defRPr/>
            </a:pP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 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 на западе 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Кемеровской 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– Кузбасса. 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Граничит на севере с 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Гурьевским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округом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  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Беловским муниципальным округом, 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юге и востоке с 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Новокузнецким муниципальным округом, 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западе с 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Алтайским краем.</a:t>
            </a:r>
            <a:endParaRPr lang="ru-RU" sz="1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19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0C672690-8A0B-4CDB-B213-499259CE272B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3</a:t>
            </a:fld>
            <a:endParaRPr lang="ru-RU" altLang="ru-RU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105520" name="Group 499"/>
          <p:cNvGrpSpPr>
            <a:grpSpLocks/>
          </p:cNvGrpSpPr>
          <p:nvPr/>
        </p:nvGrpSpPr>
        <p:grpSpPr bwMode="auto">
          <a:xfrm>
            <a:off x="776536" y="2876550"/>
            <a:ext cx="654050" cy="403225"/>
            <a:chOff x="3193" y="2017"/>
            <a:chExt cx="727" cy="513"/>
          </a:xfrm>
        </p:grpSpPr>
        <p:pic>
          <p:nvPicPr>
            <p:cNvPr id="105533" name="Picture 500" descr="СП1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2" y="2017"/>
              <a:ext cx="661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34" name="Text Box 501"/>
            <p:cNvSpPr txBox="1">
              <a:spLocks noChangeArrowheads="1"/>
            </p:cNvSpPr>
            <p:nvPr/>
          </p:nvSpPr>
          <p:spPr bwMode="auto">
            <a:xfrm>
              <a:off x="3193" y="2051"/>
              <a:ext cx="72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146" tIns="32573" rIns="65146" bIns="32573">
              <a:spAutoFit/>
            </a:bodyPr>
            <a:lstStyle/>
            <a:p>
              <a:r>
                <a:rPr lang="ru-RU" altLang="ru-RU" sz="600" b="1">
                  <a:latin typeface="Arial Unicode MS" pitchFamily="34" charset="-128"/>
                </a:rPr>
                <a:t>ГУ МЧС</a:t>
              </a:r>
            </a:p>
          </p:txBody>
        </p:sp>
      </p:grpSp>
      <p:grpSp>
        <p:nvGrpSpPr>
          <p:cNvPr id="105521" name="Group 508"/>
          <p:cNvGrpSpPr>
            <a:grpSpLocks/>
          </p:cNvGrpSpPr>
          <p:nvPr/>
        </p:nvGrpSpPr>
        <p:grpSpPr bwMode="auto">
          <a:xfrm>
            <a:off x="2979291" y="4401344"/>
            <a:ext cx="461541" cy="359163"/>
            <a:chOff x="5301" y="663"/>
            <a:chExt cx="423" cy="441"/>
          </a:xfrm>
        </p:grpSpPr>
        <p:sp>
          <p:nvSpPr>
            <p:cNvPr id="105531" name="Rectangle 509"/>
            <p:cNvSpPr>
              <a:spLocks noChangeArrowheads="1"/>
            </p:cNvSpPr>
            <p:nvPr/>
          </p:nvSpPr>
          <p:spPr bwMode="auto">
            <a:xfrm>
              <a:off x="5301" y="663"/>
              <a:ext cx="423" cy="2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652463"/>
              <a:r>
                <a:rPr lang="ru-RU" altLang="ru-RU" sz="600" b="1" dirty="0">
                  <a:latin typeface="Arial Unicode MS" pitchFamily="34" charset="-128"/>
                </a:rPr>
                <a:t> </a:t>
              </a:r>
              <a:r>
                <a:rPr lang="ru-RU" altLang="ru-RU" sz="600" b="1" dirty="0" smtClean="0">
                  <a:latin typeface="Arial Unicode MS" pitchFamily="34" charset="-128"/>
                </a:rPr>
                <a:t>ГОЧС</a:t>
              </a:r>
              <a:r>
                <a:rPr lang="ru-RU" altLang="ru-RU" sz="600" b="1" dirty="0" smtClean="0"/>
                <a:t> ПМО</a:t>
              </a:r>
              <a:r>
                <a:rPr lang="ru-RU" altLang="ru-RU" sz="600" b="1" dirty="0" smtClean="0">
                  <a:latin typeface="Arial Unicode MS" pitchFamily="34" charset="-128"/>
                </a:rPr>
                <a:t> </a:t>
              </a:r>
              <a:endParaRPr lang="ru-RU" altLang="ru-RU" sz="600" b="1" dirty="0">
                <a:latin typeface="Arial Unicode MS" pitchFamily="34" charset="-128"/>
              </a:endParaRPr>
            </a:p>
          </p:txBody>
        </p:sp>
        <p:sp>
          <p:nvSpPr>
            <p:cNvPr id="105532" name="Line 510"/>
            <p:cNvSpPr>
              <a:spLocks noChangeShapeType="1"/>
            </p:cNvSpPr>
            <p:nvPr/>
          </p:nvSpPr>
          <p:spPr bwMode="auto">
            <a:xfrm>
              <a:off x="5301" y="902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522" name="Group 508"/>
          <p:cNvGrpSpPr>
            <a:grpSpLocks/>
          </p:cNvGrpSpPr>
          <p:nvPr/>
        </p:nvGrpSpPr>
        <p:grpSpPr bwMode="auto">
          <a:xfrm>
            <a:off x="2947542" y="4126210"/>
            <a:ext cx="561082" cy="423862"/>
            <a:chOff x="5301" y="663"/>
            <a:chExt cx="423" cy="441"/>
          </a:xfrm>
        </p:grpSpPr>
        <p:sp>
          <p:nvSpPr>
            <p:cNvPr id="105529" name="Rectangle 509"/>
            <p:cNvSpPr>
              <a:spLocks noChangeArrowheads="1"/>
            </p:cNvSpPr>
            <p:nvPr/>
          </p:nvSpPr>
          <p:spPr bwMode="auto">
            <a:xfrm>
              <a:off x="5301" y="663"/>
              <a:ext cx="423" cy="2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652463"/>
              <a:r>
                <a:rPr lang="ru-RU" altLang="ru-RU" sz="600" b="1" dirty="0"/>
                <a:t>КЧС и ПБ </a:t>
              </a:r>
              <a:r>
                <a:rPr lang="ru-RU" altLang="ru-RU" sz="600" b="1" dirty="0" smtClean="0"/>
                <a:t>ПМО </a:t>
              </a:r>
              <a:endParaRPr lang="ru-RU" altLang="ru-RU" sz="600" b="1" dirty="0"/>
            </a:p>
          </p:txBody>
        </p:sp>
        <p:sp>
          <p:nvSpPr>
            <p:cNvPr id="105530" name="Line 510"/>
            <p:cNvSpPr>
              <a:spLocks noChangeShapeType="1"/>
            </p:cNvSpPr>
            <p:nvPr/>
          </p:nvSpPr>
          <p:spPr bwMode="auto">
            <a:xfrm>
              <a:off x="5301" y="902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523" name="Group 499"/>
          <p:cNvGrpSpPr>
            <a:grpSpLocks/>
          </p:cNvGrpSpPr>
          <p:nvPr/>
        </p:nvGrpSpPr>
        <p:grpSpPr bwMode="auto">
          <a:xfrm>
            <a:off x="2864768" y="3702795"/>
            <a:ext cx="864096" cy="720079"/>
            <a:chOff x="3212" y="2017"/>
            <a:chExt cx="661" cy="513"/>
          </a:xfrm>
        </p:grpSpPr>
        <p:pic>
          <p:nvPicPr>
            <p:cNvPr id="105527" name="Picture 500" descr="СП1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2" y="2017"/>
              <a:ext cx="661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28" name="Text Box 501"/>
            <p:cNvSpPr txBox="1">
              <a:spLocks noChangeArrowheads="1"/>
            </p:cNvSpPr>
            <p:nvPr/>
          </p:nvSpPr>
          <p:spPr bwMode="auto">
            <a:xfrm>
              <a:off x="3217" y="2091"/>
              <a:ext cx="63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5146" tIns="32573" rIns="65146" bIns="32573">
              <a:spAutoFit/>
            </a:bodyPr>
            <a:lstStyle/>
            <a:p>
              <a:r>
                <a:rPr lang="ru-RU" altLang="ru-RU" sz="400" b="1" dirty="0"/>
                <a:t>6</a:t>
              </a:r>
              <a:r>
                <a:rPr lang="ru-RU" altLang="ru-RU" sz="400" b="1" dirty="0" smtClean="0"/>
                <a:t>ПСО </a:t>
              </a:r>
              <a:r>
                <a:rPr lang="ru-RU" altLang="ru-RU" sz="400" b="1" dirty="0"/>
                <a:t>ФПС ГПС ГУ МЧС России по </a:t>
              </a:r>
              <a:r>
                <a:rPr lang="ru-RU" altLang="ru-RU" sz="400" b="1" dirty="0" smtClean="0"/>
                <a:t>КО-Кузбассу</a:t>
              </a:r>
              <a:endParaRPr lang="ru-RU" altLang="ru-RU" sz="600" b="1" dirty="0">
                <a:latin typeface="Arial Unicode MS" pitchFamily="34" charset="-128"/>
              </a:endParaRPr>
            </a:p>
          </p:txBody>
        </p:sp>
      </p:grpSp>
      <p:grpSp>
        <p:nvGrpSpPr>
          <p:cNvPr id="105524" name="Group 508"/>
          <p:cNvGrpSpPr>
            <a:grpSpLocks/>
          </p:cNvGrpSpPr>
          <p:nvPr/>
        </p:nvGrpSpPr>
        <p:grpSpPr bwMode="auto">
          <a:xfrm>
            <a:off x="3495303" y="4401344"/>
            <a:ext cx="521593" cy="440353"/>
            <a:chOff x="5301" y="663"/>
            <a:chExt cx="423" cy="441"/>
          </a:xfrm>
        </p:grpSpPr>
        <p:sp>
          <p:nvSpPr>
            <p:cNvPr id="105525" name="Rectangle 509"/>
            <p:cNvSpPr>
              <a:spLocks noChangeArrowheads="1"/>
            </p:cNvSpPr>
            <p:nvPr/>
          </p:nvSpPr>
          <p:spPr bwMode="auto">
            <a:xfrm>
              <a:off x="5301" y="663"/>
              <a:ext cx="423" cy="2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652463"/>
              <a:r>
                <a:rPr lang="ru-RU" altLang="ru-RU" sz="600" b="1" dirty="0"/>
                <a:t>ЕДДС </a:t>
              </a:r>
              <a:r>
                <a:rPr lang="ru-RU" altLang="ru-RU" sz="600" b="1" dirty="0" smtClean="0"/>
                <a:t>ПМО</a:t>
              </a:r>
              <a:endParaRPr lang="ru-RU" altLang="ru-RU" sz="600" b="1" dirty="0">
                <a:latin typeface="Arial Unicode MS" pitchFamily="34" charset="-128"/>
              </a:endParaRPr>
            </a:p>
          </p:txBody>
        </p:sp>
        <p:sp>
          <p:nvSpPr>
            <p:cNvPr id="105526" name="Line 510"/>
            <p:cNvSpPr>
              <a:spLocks noChangeShapeType="1"/>
            </p:cNvSpPr>
            <p:nvPr/>
          </p:nvSpPr>
          <p:spPr bwMode="auto">
            <a:xfrm>
              <a:off x="5301" y="902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ПРОКОПЬЕВСКОГО МУНИЦИПАЛЬНОГО ОКРУГА</a:t>
            </a:r>
          </a:p>
        </p:txBody>
      </p:sp>
      <p:sp>
        <p:nvSpPr>
          <p:cNvPr id="10752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48FDA0-AF97-413E-BC90-2269110495A9}" type="slidenum">
              <a:rPr lang="ru-RU" altLang="ru-RU" smtClean="0">
                <a:solidFill>
                  <a:srgbClr val="FFFF00"/>
                </a:solidFill>
                <a:cs typeface="Arial" charset="0"/>
              </a:rPr>
              <a:pPr/>
              <a:t>4</a:t>
            </a:fld>
            <a:endParaRPr lang="ru-RU" altLang="ru-RU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7950" y="3759200"/>
            <a:ext cx="4540250" cy="2447925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lvl1pPr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ЕДДС Прокопьевского муниципального округа размещена </a:t>
            </a:r>
            <a:endParaRPr lang="ru-RU" altLang="ru-RU" sz="19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здании МФЦ Прокопьевского муниципального округа</a:t>
            </a:r>
          </a:p>
          <a:p>
            <a:pPr algn="ctr">
              <a:defRPr/>
            </a:pPr>
            <a:endParaRPr lang="ru-RU" altLang="ru-RU" sz="19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– </a:t>
            </a: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1144 кв. м.</a:t>
            </a:r>
          </a:p>
          <a:p>
            <a:pPr algn="ctr">
              <a:defRPr/>
            </a:pPr>
            <a:r>
              <a:rPr lang="ru-RU" alt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зала ОДС – </a:t>
            </a: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41,8 кв. м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70450" y="990600"/>
            <a:ext cx="4870450" cy="175260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algn="ctr" defTabSz="1211263">
              <a:defRPr/>
            </a:pPr>
            <a:r>
              <a:rPr lang="ru-RU" sz="19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653033, 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область – Кузбасс, 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Прокопьевск,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пр.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Гагарина, 6,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8 (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3846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62-24-93,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3846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69-50-20 </a:t>
            </a:r>
            <a:endParaRPr lang="ru-RU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3494322"/>
            <a:ext cx="5113834" cy="271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ая выноска 9"/>
          <p:cNvSpPr/>
          <p:nvPr/>
        </p:nvSpPr>
        <p:spPr bwMode="auto">
          <a:xfrm>
            <a:off x="6753200" y="5733256"/>
            <a:ext cx="936104" cy="236933"/>
          </a:xfrm>
          <a:prstGeom prst="wedgeRectCallout">
            <a:avLst>
              <a:gd name="adj1" fmla="val -38369"/>
              <a:gd name="adj2" fmla="val -196397"/>
            </a:avLst>
          </a:prstGeom>
          <a:solidFill>
            <a:schemeClr val="accent5">
              <a:lumMod val="60000"/>
              <a:lumOff val="40000"/>
            </a:schemeClr>
          </a:solidFill>
          <a:ln w="19050" cmpd="sng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</a:rPr>
              <a:t>Рабочее место председателя КЧС</a:t>
            </a:r>
            <a:endParaRPr lang="ru-RU" sz="6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13327" t="12956" r="33491" b="12895"/>
          <a:stretch/>
        </p:blipFill>
        <p:spPr bwMode="auto">
          <a:xfrm>
            <a:off x="107950" y="990600"/>
            <a:ext cx="4540250" cy="2571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ПРОКОПЬЕВСКОГО МУНИЦИПАЛЬНОГО ОКРУГА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6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99534400-ACA3-41EA-866E-4D3EC394C4CC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5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0857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886836"/>
              </p:ext>
            </p:extLst>
          </p:nvPr>
        </p:nvGraphicFramePr>
        <p:xfrm>
          <a:off x="560388" y="1227138"/>
          <a:ext cx="8856662" cy="1991043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Штатная численность оперативных дежурных/ операторов ЦОВ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дежурной смены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Заработная плата оперативных дежурных/ операторов ЦОВ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зарплата в муниципальном округе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Консолидированный бюджет городского округа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5/4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28,0/28,0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2767,5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Заголовок 1"/>
          <p:cNvSpPr>
            <a:spLocks noGrp="1"/>
          </p:cNvSpPr>
          <p:nvPr>
            <p:ph type="title"/>
          </p:nvPr>
        </p:nvSpPr>
        <p:spPr>
          <a:xfrm>
            <a:off x="0" y="-100013"/>
            <a:ext cx="9906000" cy="1081088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ОСНАЩЕНИЕ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ПРОКОПЬЕВСКОГО МУНИЦИПАЛЬНОГО ОКРУГА </a:t>
            </a:r>
          </a:p>
        </p:txBody>
      </p:sp>
      <p:graphicFrame>
        <p:nvGraphicFramePr>
          <p:cNvPr id="80228" name="Group 3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23549"/>
              </p:ext>
            </p:extLst>
          </p:nvPr>
        </p:nvGraphicFramePr>
        <p:xfrm>
          <a:off x="273050" y="787400"/>
          <a:ext cx="4679950" cy="76962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089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связи и автоматизации управления, </a:t>
                      </a:r>
                      <a:b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 средства радиосвязи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26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Радиостанция КВ диапазона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426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УКВ радиостанция стационарная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26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–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0199" name="Group 3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88489"/>
              </p:ext>
            </p:extLst>
          </p:nvPr>
        </p:nvGraphicFramePr>
        <p:xfrm>
          <a:off x="5097463" y="908050"/>
          <a:ext cx="4473575" cy="1944689"/>
        </p:xfrm>
        <a:graphic>
          <a:graphicData uri="http://schemas.openxmlformats.org/drawingml/2006/table">
            <a:tbl>
              <a:tblPr/>
              <a:tblGrid>
                <a:gridCol w="50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Оргтехника (компьютеры, принтеры, сканеры)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АРМ начальника ЕДДС 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1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АРМ зам. начальника ЕДДС по мониторингу и прогнозированию ЧС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АРМ зам. начальника ЕДДС по управлению и       средствам связи 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АРМ оперативного дежурного ЕДДС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АРМ диспетчера ЕДДС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1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64604"/>
              </p:ext>
            </p:extLst>
          </p:nvPr>
        </p:nvGraphicFramePr>
        <p:xfrm>
          <a:off x="5097463" y="2924175"/>
          <a:ext cx="4464050" cy="863600"/>
        </p:xfrm>
        <a:graphic>
          <a:graphicData uri="http://schemas.openxmlformats.org/drawingml/2006/table">
            <a:tbl>
              <a:tblPr/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Система видеоконференцсвязи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Видеотелефон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АРМ ВКС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25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en-US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2181" name="Group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19981"/>
              </p:ext>
            </p:extLst>
          </p:nvPr>
        </p:nvGraphicFramePr>
        <p:xfrm>
          <a:off x="273050" y="1605599"/>
          <a:ext cx="4679950" cy="2322202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6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оповещения руководящего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состава и населения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Руководящий состав администрации оповещается через систему оповещения «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PVR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-4»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1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Население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оповещается через аппаратуру П-166 ИТК ОС с запуском  электросирен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Громкоговорители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Стойка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циркулярного вызова, абонентов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7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Используется звон колоколов церквей, с помощью громкоговорящих устройств установленных на автомобилях экстренных служб и гудков локомотивов, маневровых тепловозов, через теле- и радио-вещание, через громкоговорящую связь автовокзала и рынков городского округа, ХОО 1 ЛСО. 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3 соглашения с духовенством, 5 автомобилей с СГУ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1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0229" name="Group 3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25571"/>
              </p:ext>
            </p:extLst>
          </p:nvPr>
        </p:nvGraphicFramePr>
        <p:xfrm>
          <a:off x="273050" y="3959543"/>
          <a:ext cx="4679950" cy="106864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966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регистрации (записи) входящих </a:t>
                      </a:r>
                    </a:p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 исходящих переговоров, а также </a:t>
                      </a:r>
                    </a:p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определения номера звонящего абонента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4" marR="9524" marT="951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81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Регистрация (записи) входящих и исходящих звонков 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951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81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PVR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-4»  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1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981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Устройство определения номера звонящего 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1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981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607838"/>
              </p:ext>
            </p:extLst>
          </p:nvPr>
        </p:nvGraphicFramePr>
        <p:xfrm>
          <a:off x="5097463" y="3860800"/>
          <a:ext cx="4464050" cy="533400"/>
        </p:xfrm>
        <a:graphic>
          <a:graphicData uri="http://schemas.openxmlformats.org/drawingml/2006/table">
            <a:tbl>
              <a:tblPr/>
              <a:tblGrid>
                <a:gridCol w="48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Метеостанция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Имеется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0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097463" y="4508500"/>
          <a:ext cx="4464050" cy="504825"/>
        </p:xfrm>
        <a:graphic>
          <a:graphicData uri="http://schemas.openxmlformats.org/drawingml/2006/table">
            <a:tbl>
              <a:tblPr/>
              <a:tblGrid>
                <a:gridCol w="48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Приемник ГЛОНАСС или ГЛОНАСС/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GPS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Имеется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18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230" name="Group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181665"/>
              </p:ext>
            </p:extLst>
          </p:nvPr>
        </p:nvGraphicFramePr>
        <p:xfrm>
          <a:off x="273050" y="5053013"/>
          <a:ext cx="9359900" cy="1824960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69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Абонент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Каналы связи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Прямой канал связи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МГТС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ВЦСС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Транкинговая</a:t>
                      </a:r>
                      <a:b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связь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Спутниковая </a:t>
                      </a:r>
                      <a:b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связь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Сотовая </a:t>
                      </a:r>
                      <a:b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связь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Радиосвязь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Интернет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Интранет ЛВС МЧС России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ЦУКС ГУ МЧС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России по Кемеровской области – Кузбассу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980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CFC0B8E-1DF5-4EC5-88E0-8FE8C407A643}" type="slidenum">
              <a:rPr lang="ru-RU" altLang="ru-RU" smtClean="0">
                <a:solidFill>
                  <a:srgbClr val="FFFF00"/>
                </a:solidFill>
                <a:cs typeface="Arial" charset="0"/>
              </a:rPr>
              <a:pPr/>
              <a:t>6</a:t>
            </a:fld>
            <a:endParaRPr lang="ru-RU" altLang="ru-RU" smtClean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3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01573"/>
              </p:ext>
            </p:extLst>
          </p:nvPr>
        </p:nvGraphicFramePr>
        <p:xfrm>
          <a:off x="268288" y="836613"/>
          <a:ext cx="9437687" cy="939800"/>
        </p:xfrm>
        <a:graphic>
          <a:graphicData uri="http://schemas.openxmlformats.org/drawingml/2006/table">
            <a:tbl>
              <a:tblPr/>
              <a:tblGrid>
                <a:gridCol w="1731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130">
                <a:tc gridSpan="5"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</a:t>
                      </a:r>
                    </a:p>
                  </a:txBody>
                  <a:tcPr marL="5834" marR="5834" marT="58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84"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643"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43">
                <a:tc gridSpan="5"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химически-опасных объектов - 1</a:t>
                      </a:r>
                    </a:p>
                  </a:txBody>
                  <a:tcPr marL="5834" marR="5834" marT="58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9118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A351C-3A3B-4D40-9649-4C7DE23DFAD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71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7544004" y="6148408"/>
            <a:ext cx="2088778" cy="391254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000" b="1" dirty="0">
                <a:solidFill>
                  <a:srgbClr val="171616"/>
                </a:solidFill>
                <a:latin typeface="Times New Roman" panose="02020603050405020304" pitchFamily="18" charset="0"/>
              </a:rPr>
              <a:t>653212, Прокопьевский МО,</a:t>
            </a:r>
          </a:p>
          <a:p>
            <a:pPr lvl="0" algn="ctr">
              <a:defRPr/>
            </a:pPr>
            <a:r>
              <a:rPr lang="ru-RU" altLang="ru-RU" sz="1000" b="1" dirty="0">
                <a:solidFill>
                  <a:srgbClr val="171616"/>
                </a:solidFill>
                <a:latin typeface="Times New Roman" panose="02020603050405020304" pitchFamily="18" charset="0"/>
              </a:rPr>
              <a:t>п. </a:t>
            </a:r>
            <a:r>
              <a:rPr lang="ru-RU" altLang="ru-RU" sz="1000" b="1" dirty="0" err="1">
                <a:solidFill>
                  <a:srgbClr val="171616"/>
                </a:solidFill>
                <a:latin typeface="Times New Roman" panose="02020603050405020304" pitchFamily="18" charset="0"/>
              </a:rPr>
              <a:t>Калачёво</a:t>
            </a:r>
            <a:r>
              <a:rPr lang="ru-RU" altLang="ru-RU" sz="1000" b="1" dirty="0">
                <a:solidFill>
                  <a:srgbClr val="171616"/>
                </a:solidFill>
                <a:latin typeface="Times New Roman" panose="02020603050405020304" pitchFamily="18" charset="0"/>
              </a:rPr>
              <a:t>, ул. </a:t>
            </a:r>
            <a:r>
              <a:rPr lang="ru-RU" altLang="ru-RU" sz="1000" b="1" dirty="0" smtClean="0">
                <a:solidFill>
                  <a:srgbClr val="171616"/>
                </a:solidFill>
                <a:latin typeface="Times New Roman" panose="02020603050405020304" pitchFamily="18" charset="0"/>
              </a:rPr>
              <a:t>Мира,9</a:t>
            </a:r>
            <a:endParaRPr lang="ru-RU" altLang="ru-RU" sz="1000" b="1" dirty="0">
              <a:solidFill>
                <a:srgbClr val="17161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120" name="TextBox 13"/>
          <p:cNvSpPr txBox="1">
            <a:spLocks noChangeArrowheads="1"/>
          </p:cNvSpPr>
          <p:nvPr/>
        </p:nvSpPr>
        <p:spPr bwMode="auto">
          <a:xfrm>
            <a:off x="407771" y="4307213"/>
            <a:ext cx="2144581" cy="54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АО «СУЭК-Кузбасс» «ШУ «</a:t>
            </a:r>
            <a:r>
              <a:rPr lang="ru-RU" altLang="ru-RU" sz="1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Талдинская</a:t>
            </a:r>
            <a:r>
              <a:rPr lang="ru-RU" altLang="ru-RU" sz="1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– Западное» ПЕ шахта «</a:t>
            </a:r>
            <a:r>
              <a:rPr lang="ru-RU" altLang="ru-RU" sz="1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Талдинская</a:t>
            </a:r>
            <a:r>
              <a:rPr lang="ru-RU" altLang="ru-RU" sz="1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– Западная </a:t>
            </a:r>
            <a:r>
              <a:rPr lang="ru-RU" altLang="ru-RU" sz="1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2»</a:t>
            </a:r>
            <a:endParaRPr lang="ru-RU" altLang="ru-RU" sz="1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121" name="TextBox 13"/>
          <p:cNvSpPr txBox="1">
            <a:spLocks noChangeArrowheads="1"/>
          </p:cNvSpPr>
          <p:nvPr/>
        </p:nvSpPr>
        <p:spPr bwMode="auto">
          <a:xfrm>
            <a:off x="7227262" y="4461101"/>
            <a:ext cx="2736850" cy="2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ООО «Разрез Березовский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122" name="TextBox 13"/>
          <p:cNvSpPr txBox="1">
            <a:spLocks noChangeArrowheads="1"/>
          </p:cNvSpPr>
          <p:nvPr/>
        </p:nvSpPr>
        <p:spPr bwMode="auto">
          <a:xfrm>
            <a:off x="4736976" y="4469241"/>
            <a:ext cx="2736850" cy="3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ООО «Разрез Талдинский - Западный» и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АО «Талдинский угольный разрез»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123" name="TextBox 17"/>
          <p:cNvSpPr txBox="1">
            <a:spLocks noChangeArrowheads="1"/>
          </p:cNvSpPr>
          <p:nvPr/>
        </p:nvSpPr>
        <p:spPr bwMode="auto">
          <a:xfrm>
            <a:off x="5140361" y="6158325"/>
            <a:ext cx="2154878" cy="545142"/>
          </a:xfrm>
          <a:prstGeom prst="rect">
            <a:avLst/>
          </a:prstGeom>
          <a:solidFill>
            <a:srgbClr val="E8E7E7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000" b="1" dirty="0">
                <a:solidFill>
                  <a:srgbClr val="171616"/>
                </a:solidFill>
                <a:latin typeface="Times New Roman" panose="02020603050405020304" pitchFamily="18" charset="0"/>
              </a:rPr>
              <a:t>653208, Прокопьевский МО,</a:t>
            </a:r>
          </a:p>
          <a:p>
            <a:pPr lvl="0" algn="ctr">
              <a:defRPr/>
            </a:pPr>
            <a:r>
              <a:rPr lang="ru-RU" altLang="ru-RU" sz="1000" b="1" dirty="0">
                <a:solidFill>
                  <a:srgbClr val="171616"/>
                </a:solidFill>
                <a:latin typeface="Times New Roman" panose="02020603050405020304" pitchFamily="18" charset="0"/>
              </a:rPr>
              <a:t>с. Большая </a:t>
            </a:r>
            <a:r>
              <a:rPr lang="ru-RU" altLang="ru-RU" sz="1000" b="1" dirty="0" smtClean="0">
                <a:solidFill>
                  <a:srgbClr val="171616"/>
                </a:solidFill>
                <a:latin typeface="Times New Roman" panose="02020603050405020304" pitchFamily="18" charset="0"/>
              </a:rPr>
              <a:t>Талда</a:t>
            </a:r>
          </a:p>
          <a:p>
            <a:pPr lvl="0" algn="ctr">
              <a:defRPr/>
            </a:pPr>
            <a:r>
              <a:rPr lang="ru-RU" sz="1000" b="1" dirty="0">
                <a:solidFill>
                  <a:srgbClr val="171616"/>
                </a:solidFill>
                <a:latin typeface="Times New Roman" panose="02020603050405020304" pitchFamily="18" charset="0"/>
              </a:rPr>
              <a:t>у</a:t>
            </a:r>
            <a:r>
              <a:rPr lang="ru-RU" sz="1000" b="1" dirty="0" smtClean="0">
                <a:solidFill>
                  <a:srgbClr val="171616"/>
                </a:solidFill>
                <a:latin typeface="Times New Roman" panose="02020603050405020304" pitchFamily="18" charset="0"/>
              </a:rPr>
              <a:t>л. Студенческая, 1а</a:t>
            </a:r>
            <a:endParaRPr lang="ru-RU" sz="1000" b="1" dirty="0">
              <a:solidFill>
                <a:srgbClr val="171616"/>
              </a:solidFill>
              <a:latin typeface="Times New Roman" pitchFamily="18" charset="0"/>
            </a:endParaRPr>
          </a:p>
        </p:txBody>
      </p:sp>
      <p:sp>
        <p:nvSpPr>
          <p:cNvPr id="89125" name="TextBox 13"/>
          <p:cNvSpPr txBox="1">
            <a:spLocks noChangeArrowheads="1"/>
          </p:cNvSpPr>
          <p:nvPr/>
        </p:nvSpPr>
        <p:spPr bwMode="auto">
          <a:xfrm>
            <a:off x="2679060" y="4461101"/>
            <a:ext cx="2175466" cy="3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АО «</a:t>
            </a:r>
            <a:r>
              <a:rPr lang="ru-RU" altLang="ru-RU" sz="1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СУЭК-Кузбасс» ПЕ </a:t>
            </a:r>
            <a:r>
              <a:rPr lang="ru-RU" altLang="ru-RU" sz="1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шахта </a:t>
            </a:r>
            <a:r>
              <a:rPr lang="ru-RU" altLang="ru-RU" sz="1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«им. В.Д. </a:t>
            </a:r>
            <a:r>
              <a:rPr lang="ru-RU" altLang="ru-RU" sz="1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Ялевского</a:t>
            </a:r>
            <a:r>
              <a:rPr lang="ru-RU" altLang="ru-RU" sz="1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  <a:endParaRPr lang="ru-RU" altLang="ru-RU" sz="1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4178" y="6101621"/>
            <a:ext cx="2120149" cy="391254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000" b="1" dirty="0">
                <a:solidFill>
                  <a:srgbClr val="171616"/>
                </a:solidFill>
                <a:latin typeface="Times New Roman" panose="02020603050405020304" pitchFamily="18" charset="0"/>
              </a:rPr>
              <a:t>653208, Прокопьевский МО,</a:t>
            </a:r>
          </a:p>
          <a:p>
            <a:pPr lvl="0" algn="ctr">
              <a:defRPr/>
            </a:pPr>
            <a:r>
              <a:rPr lang="ru-RU" altLang="ru-RU" sz="1000" b="1" dirty="0">
                <a:solidFill>
                  <a:srgbClr val="171616"/>
                </a:solidFill>
                <a:latin typeface="Times New Roman" panose="02020603050405020304" pitchFamily="18" charset="0"/>
              </a:rPr>
              <a:t>с. Большая Талда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126" name="TextBox 17"/>
          <p:cNvSpPr txBox="1">
            <a:spLocks noChangeArrowheads="1"/>
          </p:cNvSpPr>
          <p:nvPr/>
        </p:nvSpPr>
        <p:spPr bwMode="auto">
          <a:xfrm>
            <a:off x="2714896" y="6102872"/>
            <a:ext cx="2100402" cy="391254"/>
          </a:xfrm>
          <a:prstGeom prst="rect">
            <a:avLst/>
          </a:prstGeom>
          <a:solidFill>
            <a:srgbClr val="E8E7E7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sz="1000" b="1" dirty="0">
                <a:solidFill>
                  <a:srgbClr val="171616"/>
                </a:solidFill>
                <a:latin typeface="Times New Roman" pitchFamily="18" charset="0"/>
              </a:rPr>
              <a:t>653207, </a:t>
            </a:r>
            <a:r>
              <a:rPr lang="ru-RU" altLang="ru-RU" sz="1000" b="1" dirty="0">
                <a:solidFill>
                  <a:srgbClr val="171616"/>
                </a:solidFill>
                <a:latin typeface="Times New Roman" panose="02020603050405020304" pitchFamily="18" charset="0"/>
              </a:rPr>
              <a:t>Прокопьевский МО,</a:t>
            </a:r>
          </a:p>
          <a:p>
            <a:pPr lvl="0" algn="ctr">
              <a:defRPr/>
            </a:pPr>
            <a:r>
              <a:rPr lang="ru-RU" altLang="ru-RU" sz="1000" b="1" dirty="0">
                <a:solidFill>
                  <a:srgbClr val="171616"/>
                </a:solidFill>
                <a:latin typeface="Times New Roman" panose="02020603050405020304" pitchFamily="18" charset="0"/>
              </a:rPr>
              <a:t>с. Котино</a:t>
            </a:r>
            <a:endParaRPr lang="ru-RU" sz="1000" b="1" dirty="0">
              <a:solidFill>
                <a:srgbClr val="171616"/>
              </a:solidFill>
              <a:latin typeface="Times New Roman" pitchFamily="18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45798" y="3790756"/>
            <a:ext cx="2068529" cy="391254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653000, г. Прокопьевск 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171616"/>
                </a:solidFill>
                <a:latin typeface="Times New Roman" pitchFamily="18" charset="0"/>
              </a:rPr>
              <a:t>п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ер. Артема, 7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52067" y="2124036"/>
            <a:ext cx="2665412" cy="2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АО ПО «Водоканал»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2756931" y="3705539"/>
            <a:ext cx="2110750" cy="545142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653208</a:t>
            </a:r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Прокопьевский 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МО, </a:t>
            </a:r>
          </a:p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Большая Талда стр. АБК «Шахта «</a:t>
            </a:r>
            <a:r>
              <a:rPr lang="ru-RU" sz="1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Кыргайская</a:t>
            </a:r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426829" y="2047092"/>
            <a:ext cx="2736850" cy="3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АО 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«ШУ «</a:t>
            </a:r>
            <a:r>
              <a:rPr kumimoji="0" lang="ru-RU" alt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Талдинское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- Южное»  и 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«ШУ «</a:t>
            </a:r>
            <a:r>
              <a:rPr kumimoji="0" lang="ru-RU" alt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Талдинское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ru-RU" alt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Кыргайское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» 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5209347" y="3797804"/>
            <a:ext cx="2085891" cy="391254"/>
          </a:xfrm>
          <a:prstGeom prst="rect">
            <a:avLst/>
          </a:prstGeom>
          <a:solidFill>
            <a:srgbClr val="E8E7E7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653212, Прокопьевский МО,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Здание 7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4953000" y="2149316"/>
            <a:ext cx="2736850" cy="2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ООО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«АЭРОКУЗБАСС»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7545858" y="3797804"/>
            <a:ext cx="2088207" cy="391254"/>
          </a:xfrm>
          <a:prstGeom prst="rect">
            <a:avLst/>
          </a:prstGeom>
          <a:solidFill>
            <a:srgbClr val="E8E7E7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653208, Прокопьевский МО,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с. Большая Талда 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7169150" y="1970148"/>
            <a:ext cx="2736850" cy="54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АО «СУЭК-Кузбасс</a:t>
            </a:r>
            <a:r>
              <a:rPr lang="ru-RU" altLang="ru-RU" sz="1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 «ШУ «</a:t>
            </a:r>
            <a:r>
              <a:rPr lang="ru-RU" altLang="ru-RU" sz="1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Талдинская</a:t>
            </a:r>
            <a:r>
              <a:rPr lang="ru-RU" altLang="ru-RU" sz="1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– Западное» ПЕ шахта «</a:t>
            </a:r>
            <a:r>
              <a:rPr lang="ru-RU" altLang="ru-RU" sz="1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Талдинская</a:t>
            </a:r>
            <a:r>
              <a:rPr lang="ru-RU" altLang="ru-RU" sz="1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– Западная 1»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17" y="2553092"/>
            <a:ext cx="2088164" cy="115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3" y="2597947"/>
            <a:ext cx="2061054" cy="116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47" y="2553092"/>
            <a:ext cx="2085891" cy="12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04" y="2553091"/>
            <a:ext cx="2090061" cy="127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88" y="4895754"/>
            <a:ext cx="2097010" cy="124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2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1" y="4878726"/>
            <a:ext cx="2095716" cy="124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21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b="9926"/>
          <a:stretch/>
        </p:blipFill>
        <p:spPr bwMode="auto">
          <a:xfrm>
            <a:off x="5140360" y="4878726"/>
            <a:ext cx="2154878" cy="127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2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58" y="4867500"/>
            <a:ext cx="2088207" cy="128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763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3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ПОТЕНЦИАЛЬНО ОПАСНЫЕ ОБЪЕКТЫ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72662" y="2976734"/>
            <a:ext cx="2068529" cy="545142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653222, Прокопьевский МО,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171616"/>
                </a:solidFill>
                <a:latin typeface="Times New Roman" pitchFamily="18" charset="0"/>
              </a:rPr>
              <a:t>п</a:t>
            </a:r>
            <a:r>
              <a:rPr lang="ru-RU" sz="1000" b="1" dirty="0" smtClean="0">
                <a:solidFill>
                  <a:srgbClr val="171616"/>
                </a:solidFill>
                <a:latin typeface="Times New Roman" pitchFamily="18" charset="0"/>
              </a:rPr>
              <a:t>. Октябрьский.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171616"/>
                </a:solidFill>
                <a:latin typeface="Times New Roman" pitchFamily="18" charset="0"/>
              </a:rPr>
              <a:t>п</a:t>
            </a:r>
            <a:r>
              <a:rPr lang="ru-RU" sz="1000" b="1" dirty="0" smtClean="0">
                <a:solidFill>
                  <a:srgbClr val="171616"/>
                </a:solidFill>
                <a:latin typeface="Times New Roman" pitchFamily="18" charset="0"/>
              </a:rPr>
              <a:t>ер. Школьный, 4  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1201" y="1340768"/>
            <a:ext cx="2665412" cy="2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ООО «ШУ «Майское»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756931" y="2960472"/>
            <a:ext cx="2110750" cy="391254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653208</a:t>
            </a:r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Прокопьевский 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МО, 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Большая 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Талда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43880" y="1198381"/>
            <a:ext cx="2736850" cy="3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АО 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«СУЭК - Кузбасс»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Разрезоуправление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244122" y="3054956"/>
            <a:ext cx="2085891" cy="545142"/>
          </a:xfrm>
          <a:prstGeom prst="rect">
            <a:avLst/>
          </a:prstGeom>
          <a:solidFill>
            <a:srgbClr val="E8E7E7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653208, Прокопьевский МО,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Большая 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Талда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algn="ctr"/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ул. Вахрушева, 4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5010720" y="991253"/>
            <a:ext cx="2463106" cy="54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ООО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«Горнорудная компания Урала»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Разрез угольный «поле разреза Таежный»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7583645" y="3037416"/>
            <a:ext cx="2088207" cy="391254"/>
          </a:xfrm>
          <a:prstGeom prst="rect">
            <a:avLst/>
          </a:prstGeom>
          <a:solidFill>
            <a:srgbClr val="E8E7E7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653208, Прокопьевский МО,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с. Большая Талда 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3539" name="Picture 3" descr="C:\Users\EDDSN\Pictures\Разрезоуправление СУЭ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30" y="1764059"/>
            <a:ext cx="2110751" cy="1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1" name="Picture 5" descr="http://photos.wikimapia.org/p/00/04/62/23/09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22" y="1764059"/>
            <a:ext cx="2085891" cy="12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13"/>
          <p:cNvSpPr txBox="1">
            <a:spLocks noChangeArrowheads="1"/>
          </p:cNvSpPr>
          <p:nvPr/>
        </p:nvSpPr>
        <p:spPr bwMode="auto">
          <a:xfrm>
            <a:off x="7217420" y="1084429"/>
            <a:ext cx="2665412" cy="3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АО «СУЭК Кузбасс</a:t>
            </a:r>
            <a:r>
              <a:rPr lang="ru-RU" altLang="ru-RU" sz="1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</a:p>
          <a:p>
            <a:pPr lvl="0" algn="ctr">
              <a:defRPr/>
            </a:pPr>
            <a:r>
              <a:rPr lang="ru-RU" altLang="ru-RU" sz="1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ПЕ «Обогатительная фабрика»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3543" name="Picture 7" descr="https://sdelanounas.ru/i/y/2/r/Y2RuMTIuaW1nMjIucmlhLnJ1L2ltYWdlcy8xMzIyNzQvMDEvMTMyMjc0MDEwOC5qcGc_X19pZD03MDQ5MQ==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45" y="1764058"/>
            <a:ext cx="2088208" cy="12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4" name="Picture 8" descr="C:\Users\EDDSN\Desktop\Documents\Downloads\IMG_2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2" y="1764058"/>
            <a:ext cx="2068529" cy="12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1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Заголовок 1"/>
          <p:cNvSpPr txBox="1">
            <a:spLocks/>
          </p:cNvSpPr>
          <p:nvPr/>
        </p:nvSpPr>
        <p:spPr bwMode="auto">
          <a:xfrm>
            <a:off x="0" y="47625"/>
            <a:ext cx="9906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ПРОКОПЬЕВСКОГО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2018 - 2022  ГОДЫ</a:t>
            </a:r>
          </a:p>
        </p:txBody>
      </p:sp>
      <p:sp>
        <p:nvSpPr>
          <p:cNvPr id="191491" name="Rectangle 4"/>
          <p:cNvSpPr>
            <a:spLocks noChangeArrowheads="1"/>
          </p:cNvSpPr>
          <p:nvPr/>
        </p:nvSpPr>
        <p:spPr bwMode="auto">
          <a:xfrm>
            <a:off x="0" y="-192088"/>
            <a:ext cx="217488" cy="3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2" name="Rectangle 18"/>
          <p:cNvSpPr>
            <a:spLocks noChangeArrowheads="1"/>
          </p:cNvSpPr>
          <p:nvPr/>
        </p:nvSpPr>
        <p:spPr bwMode="auto">
          <a:xfrm>
            <a:off x="0" y="112713"/>
            <a:ext cx="407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indent="188913">
              <a:tabLst>
                <a:tab pos="3484563" algn="ctr"/>
                <a:tab pos="6969125" algn="r"/>
              </a:tabLst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3" name="Rectangle 23"/>
          <p:cNvSpPr>
            <a:spLocks noChangeArrowheads="1"/>
          </p:cNvSpPr>
          <p:nvPr/>
        </p:nvSpPr>
        <p:spPr bwMode="auto">
          <a:xfrm>
            <a:off x="0" y="417513"/>
            <a:ext cx="2174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4" name="TextBox 23"/>
          <p:cNvSpPr txBox="1">
            <a:spLocks noChangeArrowheads="1"/>
          </p:cNvSpPr>
          <p:nvPr/>
        </p:nvSpPr>
        <p:spPr bwMode="auto">
          <a:xfrm>
            <a:off x="1106488" y="1557338"/>
            <a:ext cx="7878762" cy="1571625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07183" tIns="53594" rIns="107183" bIns="53594">
            <a:spAutoFit/>
          </a:bodyPr>
          <a:lstStyle/>
          <a:p>
            <a:pPr indent="523875" algn="just" defTabSz="914400"/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2018-2022 года на территории </a:t>
            </a:r>
            <a:r>
              <a:rPr lang="ru-RU" alt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Прокопьевского муниципального </a:t>
            </a:r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чрезвычайных ситуаций не произошло: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1495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20534C83-6BF2-454A-BAF5-4696BE4E081E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9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91496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273336"/>
              </p:ext>
            </p:extLst>
          </p:nvPr>
        </p:nvGraphicFramePr>
        <p:xfrm>
          <a:off x="1216025" y="4076700"/>
          <a:ext cx="7751763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0" name="Лист" r:id="rId3" imgW="7124700" imgH="2067064" progId="Excel.Sheet.8">
                  <p:embed/>
                </p:oleObj>
              </mc:Choice>
              <mc:Fallback>
                <p:oleObj name="Лист" r:id="rId3" imgW="7124700" imgH="2067064" progId="Excel.Sheet.8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4076700"/>
                        <a:ext cx="7751763" cy="207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25439</TotalTime>
  <Words>1263</Words>
  <Application>Microsoft Office PowerPoint</Application>
  <PresentationFormat>Лист A4 (210x297 мм)</PresentationFormat>
  <Paragraphs>326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SimSun</vt:lpstr>
      <vt:lpstr>Arial</vt:lpstr>
      <vt:lpstr>Arial Unicode MS</vt:lpstr>
      <vt:lpstr>Calibri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3_Blue Segoe 4-3 template-template_April-17-2007</vt:lpstr>
      <vt:lpstr>4_Blue Segoe 4-3 template-template_April-17-2007</vt:lpstr>
      <vt:lpstr>1_Тема Office</vt:lpstr>
      <vt:lpstr>5_Blue Segoe 4-3 template-template_April-17-2007</vt:lpstr>
      <vt:lpstr>Лист Microsoft Excel 97–2003</vt:lpstr>
      <vt:lpstr>Презентация PowerPoint</vt:lpstr>
      <vt:lpstr>РУКОВОДСТВО МУНИЦИПАЛЬНОГО ОБРАЗОВАНИЯ И ЕДДС</vt:lpstr>
      <vt:lpstr>Презентация PowerPoint</vt:lpstr>
      <vt:lpstr>РАЗМЕЩЕНИЕ ЕДДС  ПРОКОПЬЕВСКОГО МУНИЦИПАЛЬНОГО ОКРУГА</vt:lpstr>
      <vt:lpstr>ЧИСЛЕННОСТЬ ДИСПЕТЧЕРСКОГО СОСТАВА  ЕДДС ПРОКОПЬЕВСКОГО МУНИЦИПАЛЬНОГО ОКРУГА</vt:lpstr>
      <vt:lpstr>ТЕХНИЧЕСКОЕ ОСНАЩЕНИЕ  ЕДДС ПРОКОПЬЕВСКОГО МУНИЦИПАЛЬНОГО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1315</cp:revision>
  <cp:lastPrinted>2022-08-11T08:29:31Z</cp:lastPrinted>
  <dcterms:modified xsi:type="dcterms:W3CDTF">2023-02-17T07:03:16Z</dcterms:modified>
</cp:coreProperties>
</file>