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26" r:id="rId5"/>
  </p:sldMasterIdLst>
  <p:notesMasterIdLst>
    <p:notesMasterId r:id="rId15"/>
  </p:notesMasterIdLst>
  <p:sldIdLst>
    <p:sldId id="256" r:id="rId6"/>
    <p:sldId id="258" r:id="rId7"/>
    <p:sldId id="259" r:id="rId8"/>
    <p:sldId id="260" r:id="rId9"/>
    <p:sldId id="261" r:id="rId10"/>
    <p:sldId id="263" r:id="rId11"/>
    <p:sldId id="274" r:id="rId12"/>
    <p:sldId id="287" r:id="rId13"/>
    <p:sldId id="284" r:id="rId14"/>
  </p:sldIdLst>
  <p:sldSz cx="12801600" cy="9601200" type="A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60"/>
  </p:normalViewPr>
  <p:slideViewPr>
    <p:cSldViewPr>
      <p:cViewPr varScale="1">
        <p:scale>
          <a:sx n="78" d="100"/>
          <a:sy n="78" d="100"/>
        </p:scale>
        <p:origin x="2064" y="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EA1188F-3321-423F-BE9E-BF8734BFA0F0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70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18BAE05-7B36-4FDE-BFF7-818EF1B2080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70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EA67FA0-1985-4885-A51C-EBA21540A4C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EA1188F-3321-423F-BE9E-BF8734BFA0F0}" type="slidenum">
              <a:rPr lang="ru-RU" sz="1400" b="0" strike="noStrike" spc="-1" smtClean="0">
                <a:latin typeface="Times New Roman"/>
              </a:rPr>
              <a:pPr algn="r"/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3792600"/>
            <a:ext cx="12799800" cy="41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/>
          <a:lstStyle/>
          <a:p>
            <a:pPr algn="ctr">
              <a:lnSpc>
                <a:spcPct val="110000"/>
              </a:lnSpc>
            </a:pP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ПАСПОРТ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44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Единой дежурно-диспетчерской службы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Новокузнецкого муниципального округа Кемеровской области</a:t>
            </a:r>
            <a:r>
              <a:rPr lang="en-US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–</a:t>
            </a:r>
            <a:r>
              <a:rPr lang="en-US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44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Кузбасса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endParaRPr lang="ru-RU" sz="4400" b="0" strike="noStrike" spc="-1" dirty="0">
              <a:latin typeface="Arial"/>
            </a:endParaRPr>
          </a:p>
        </p:txBody>
      </p:sp>
      <p:pic>
        <p:nvPicPr>
          <p:cNvPr id="274" name="Рисунок 5"/>
          <p:cNvPicPr/>
          <p:nvPr/>
        </p:nvPicPr>
        <p:blipFill>
          <a:blip r:embed="rId2" cstate="print"/>
          <a:stretch/>
        </p:blipFill>
        <p:spPr>
          <a:xfrm>
            <a:off x="928192" y="480120"/>
            <a:ext cx="1944216" cy="2088232"/>
          </a:xfrm>
          <a:prstGeom prst="rect">
            <a:avLst/>
          </a:prstGeom>
          <a:ln>
            <a:noFill/>
          </a:ln>
        </p:spPr>
      </p:pic>
      <p:pic>
        <p:nvPicPr>
          <p:cNvPr id="25601" name="Picture 1" descr="C:\Users\Admin\Desktop\symbol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9317" y="480120"/>
            <a:ext cx="163007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1279980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РУКОВОДСТВО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 МУНИЦИПАЛЬНОГО ОБРАЗОВАНИЯ И ЕДДС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97E92088-2BBB-461F-B8D7-67C30B45A12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ru-RU" sz="1900" b="0" strike="noStrike" spc="-1" dirty="0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2440080" y="1704960"/>
            <a:ext cx="9904320" cy="1727488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>
              <a:defRPr/>
            </a:pPr>
            <a:r>
              <a:rPr lang="ru-RU" sz="2200" dirty="0" smtClean="0">
                <a:latin typeface="Times New Roman" pitchFamily="18" charset="0"/>
              </a:rPr>
              <a:t>Глава Новокузнецкого муниципального округа – </a:t>
            </a:r>
            <a:endParaRPr lang="en-US" sz="2200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200" dirty="0" smtClean="0">
                <a:latin typeface="Times New Roman" pitchFamily="18" charset="0"/>
              </a:rPr>
              <a:t>председатель  КЧС и ОПБ</a:t>
            </a:r>
          </a:p>
          <a:p>
            <a:pPr algn="ctr">
              <a:defRPr/>
            </a:pPr>
            <a:r>
              <a:rPr lang="ru-RU" sz="2200" b="1" i="1" dirty="0" smtClean="0">
                <a:latin typeface="Times New Roman" pitchFamily="18" charset="0"/>
              </a:rPr>
              <a:t>Шарнин Андрей Валерьевич</a:t>
            </a:r>
          </a:p>
          <a:p>
            <a:pPr algn="ctr"/>
            <a:r>
              <a:rPr lang="ru-RU" sz="2200" dirty="0" smtClean="0">
                <a:latin typeface="Times New Roman" pitchFamily="18" charset="0"/>
              </a:rPr>
              <a:t>тел.: 8(3843) 32-08-27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440360" y="3720480"/>
            <a:ext cx="9904320" cy="1584176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 defTabSz="9128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Начальник отдела по делам ГО и ЧС </a:t>
            </a:r>
          </a:p>
          <a:p>
            <a:pPr algn="ctr" defTabSz="9128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администрации Новокузнецкого муниципального округа </a:t>
            </a:r>
          </a:p>
          <a:p>
            <a:pPr algn="ctr" defTabSz="912813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Медведев Валерий Николаевич</a:t>
            </a:r>
          </a:p>
          <a:p>
            <a:pPr algn="ctr" defTabSz="9128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тел.: 8(3843) 32-08-12</a:t>
            </a:r>
          </a:p>
        </p:txBody>
      </p:sp>
      <p:sp>
        <p:nvSpPr>
          <p:cNvPr id="288" name="CustomShape 5"/>
          <p:cNvSpPr/>
          <p:nvPr/>
        </p:nvSpPr>
        <p:spPr>
          <a:xfrm>
            <a:off x="2440360" y="7752928"/>
            <a:ext cx="9889920" cy="1467032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 defTabSz="1241425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Начальник ЕДДС Новокузнецкого муниципального округа</a:t>
            </a:r>
          </a:p>
          <a:p>
            <a:pPr algn="ctr" defTabSz="1241425">
              <a:defRPr/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Шайхуллина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Марина Витальевна</a:t>
            </a:r>
          </a:p>
          <a:p>
            <a:pPr algn="ctr" defTabSz="1241425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тел: 8(3843) 32-42-52</a:t>
            </a:r>
            <a:endParaRPr lang="ru-RU" sz="2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11" name="Picture 1" descr="C:\Users\XXX\Desktop\glava-shar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91" y="1704256"/>
            <a:ext cx="1612306" cy="1728192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184" y="3715733"/>
            <a:ext cx="1562667" cy="158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stomShape 4"/>
          <p:cNvSpPr/>
          <p:nvPr/>
        </p:nvSpPr>
        <p:spPr>
          <a:xfrm>
            <a:off x="2473144" y="5736704"/>
            <a:ext cx="9904320" cy="1512168"/>
          </a:xfrm>
          <a:prstGeom prst="rect">
            <a:avLst/>
          </a:prstGeom>
          <a:solidFill>
            <a:srgbClr val="CCECFF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/>
          <a:lstStyle/>
          <a:p>
            <a:pPr algn="ctr" defTabSz="9128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Директор МКУ «Защита населения и территории Новокузнецкого округа»</a:t>
            </a:r>
          </a:p>
          <a:p>
            <a:pPr algn="ctr" defTabSz="912813"/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Есипенко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Вячеслав Анатольевич</a:t>
            </a:r>
          </a:p>
          <a:p>
            <a:pPr algn="ctr" defTabSz="9128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тел.: 8(3843) 32-06-47</a:t>
            </a:r>
          </a:p>
        </p:txBody>
      </p:sp>
      <p:pic>
        <p:nvPicPr>
          <p:cNvPr id="1027" name="Picture 3" descr="C:\Users\Admin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20" y="5736704"/>
            <a:ext cx="1581338" cy="1525464"/>
          </a:xfrm>
          <a:prstGeom prst="rect">
            <a:avLst/>
          </a:prstGeom>
          <a:noFill/>
        </p:spPr>
      </p:pic>
      <p:pic>
        <p:nvPicPr>
          <p:cNvPr id="1029" name="Picture 5" descr="C:\Users\Admin\Desktop\Без имен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192" y="7734153"/>
            <a:ext cx="1484961" cy="15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10" y="3504456"/>
            <a:ext cx="9514350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2" name="CustomShape 2"/>
          <p:cNvSpPr/>
          <p:nvPr/>
        </p:nvSpPr>
        <p:spPr>
          <a:xfrm>
            <a:off x="0" y="0"/>
            <a:ext cx="12799800" cy="126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КРАТКАЯ  ХАРАКТЕРИСТИКА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НОВОКУЗНЕЦКОГО МУНИЦИПАЛЬНОГО ОКРУГА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9815760" y="90918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012C8724-5901-45AC-95D9-8E5C73004211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b="0" strike="noStrike" spc="-1" dirty="0"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9706534" y="3445976"/>
            <a:ext cx="3046320" cy="790200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Потенциально опасные объекты:                          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химически опасных – </a:t>
            </a:r>
            <a:r>
              <a:rPr lang="en-US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99"/>
              </a:spcAft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взрывопожароопасных – </a:t>
            </a:r>
            <a:r>
              <a:rPr lang="ru-RU" sz="14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24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96" name="CustomShape 6"/>
          <p:cNvSpPr/>
          <p:nvPr/>
        </p:nvSpPr>
        <p:spPr>
          <a:xfrm>
            <a:off x="9713168" y="4214754"/>
            <a:ext cx="3046320" cy="3600400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t"/>
          <a:lstStyle/>
          <a:p>
            <a:pPr>
              <a:spcAft>
                <a:spcPts val="1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 значимые объекты, объекты с  массовым пребыванием людей  - 170: </a:t>
            </a:r>
          </a:p>
          <a:p>
            <a:pPr>
              <a:spcAft>
                <a:spcPts val="100"/>
              </a:spcAft>
              <a:tabLst>
                <a:tab pos="17907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Образовательные учреждения– 45 (школ – 23; школа искусств – 1; детских садов - 21);</a:t>
            </a:r>
          </a:p>
          <a:p>
            <a:pPr defTabSz="12795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культуры - 62 (дома культуры- 21; школ искусств -10; библиотек -31);</a:t>
            </a:r>
          </a:p>
          <a:p>
            <a:pPr defTabSz="12795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здравоохранения - 57  (ФАП – 48; врачебная амбулатория – 7; врачебная практика – 1; участковая больница – 1);</a:t>
            </a:r>
          </a:p>
          <a:p>
            <a:pPr defTabSz="12795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торговли с массовым пребыванием людей - 6</a:t>
            </a:r>
          </a:p>
        </p:txBody>
      </p:sp>
      <p:sp>
        <p:nvSpPr>
          <p:cNvPr id="298" name="CustomShape 8"/>
          <p:cNvSpPr/>
          <p:nvPr/>
        </p:nvSpPr>
        <p:spPr>
          <a:xfrm>
            <a:off x="5392688" y="3432448"/>
            <a:ext cx="834840" cy="280800"/>
          </a:xfrm>
          <a:custGeom>
            <a:avLst/>
            <a:gdLst/>
            <a:ahLst/>
            <a:cxnLst/>
            <a:rect l="l" t="t" r="r" b="b"/>
            <a:pathLst>
              <a:path w="20000" h="20000">
                <a:moveTo>
                  <a:pt x="38" y="0"/>
                </a:moveTo>
                <a:cubicBezTo>
                  <a:pt x="288" y="0"/>
                  <a:pt x="519" y="0"/>
                  <a:pt x="769" y="0"/>
                </a:cubicBezTo>
                <a:lnTo>
                  <a:pt x="15692" y="0"/>
                </a:lnTo>
                <a:lnTo>
                  <a:pt x="20000" y="20000"/>
                </a:lnTo>
                <a:lnTo>
                  <a:pt x="0" y="20000"/>
                </a:lnTo>
                <a:lnTo>
                  <a:pt x="38" y="0"/>
                </a:ln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16200000"/>
          </a:gradFill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1"/>
          <p:cNvSpPr/>
          <p:nvPr/>
        </p:nvSpPr>
        <p:spPr>
          <a:xfrm>
            <a:off x="5392688" y="3504456"/>
            <a:ext cx="650160" cy="216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2"/>
          <p:cNvSpPr/>
          <p:nvPr/>
        </p:nvSpPr>
        <p:spPr>
          <a:xfrm>
            <a:off x="5392688" y="3432448"/>
            <a:ext cx="687240" cy="26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440" tIns="72360" rIns="145440" bIns="72360"/>
          <a:lstStyle/>
          <a:p>
            <a:pPr>
              <a:lnSpc>
                <a:spcPct val="100000"/>
              </a:lnSpc>
            </a:pPr>
            <a:r>
              <a:rPr lang="ru-RU" sz="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ГУ МЧС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303" name="CustomShape 13"/>
          <p:cNvSpPr/>
          <p:nvPr/>
        </p:nvSpPr>
        <p:spPr>
          <a:xfrm>
            <a:off x="5320680" y="3792488"/>
            <a:ext cx="162000" cy="1386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4"/>
          <p:cNvSpPr/>
          <p:nvPr/>
        </p:nvSpPr>
        <p:spPr>
          <a:xfrm flipH="1">
            <a:off x="5392688" y="3648472"/>
            <a:ext cx="834480" cy="252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5"/>
          <p:cNvSpPr/>
          <p:nvPr/>
        </p:nvSpPr>
        <p:spPr>
          <a:xfrm>
            <a:off x="5392688" y="3432448"/>
            <a:ext cx="0" cy="432048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" name="Группа 41"/>
          <p:cNvGrpSpPr/>
          <p:nvPr/>
        </p:nvGrpSpPr>
        <p:grpSpPr>
          <a:xfrm>
            <a:off x="6688832" y="6816824"/>
            <a:ext cx="223306" cy="247263"/>
            <a:chOff x="3390520" y="7386432"/>
            <a:chExt cx="288360" cy="254880"/>
          </a:xfrm>
        </p:grpSpPr>
        <p:sp>
          <p:nvSpPr>
            <p:cNvPr id="313" name="Line 23"/>
            <p:cNvSpPr/>
            <p:nvPr/>
          </p:nvSpPr>
          <p:spPr>
            <a:xfrm>
              <a:off x="3390520" y="7396152"/>
              <a:ext cx="288000" cy="2664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0" name="Группа 39"/>
            <p:cNvGrpSpPr/>
            <p:nvPr/>
          </p:nvGrpSpPr>
          <p:grpSpPr>
            <a:xfrm>
              <a:off x="3390520" y="7386432"/>
              <a:ext cx="288360" cy="254880"/>
              <a:chOff x="3390520" y="7386432"/>
              <a:chExt cx="288360" cy="254880"/>
            </a:xfrm>
          </p:grpSpPr>
          <p:sp>
            <p:nvSpPr>
              <p:cNvPr id="312" name="Line 22"/>
              <p:cNvSpPr/>
              <p:nvPr/>
            </p:nvSpPr>
            <p:spPr>
              <a:xfrm>
                <a:off x="3390520" y="7386432"/>
                <a:ext cx="360" cy="25488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Line 24"/>
              <p:cNvSpPr/>
              <p:nvPr/>
            </p:nvSpPr>
            <p:spPr>
              <a:xfrm flipV="1">
                <a:off x="3390520" y="7477512"/>
                <a:ext cx="288000" cy="2736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" name="Line 25"/>
              <p:cNvSpPr/>
              <p:nvPr/>
            </p:nvSpPr>
            <p:spPr>
              <a:xfrm>
                <a:off x="3678520" y="7422792"/>
                <a:ext cx="360" cy="5472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16" name="CustomShape 26"/>
          <p:cNvSpPr/>
          <p:nvPr/>
        </p:nvSpPr>
        <p:spPr>
          <a:xfrm>
            <a:off x="6400800" y="6816824"/>
            <a:ext cx="864096" cy="209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/>
          <a:lstStyle/>
          <a:p>
            <a:pPr algn="ctr">
              <a:lnSpc>
                <a:spcPct val="100000"/>
              </a:lnSpc>
            </a:pPr>
            <a:r>
              <a:rPr lang="ru-RU" sz="5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ГКУ КО ПЧ -18</a:t>
            </a:r>
            <a:endParaRPr lang="ru-RU" sz="5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1525"/>
              </p:ext>
            </p:extLst>
          </p:nvPr>
        </p:nvGraphicFramePr>
        <p:xfrm>
          <a:off x="0" y="1128192"/>
          <a:ext cx="12801601" cy="2304257"/>
        </p:xfrm>
        <a:graphic>
          <a:graphicData uri="http://schemas.openxmlformats.org/drawingml/2006/table">
            <a:tbl>
              <a:tblPr/>
              <a:tblGrid>
                <a:gridCol w="224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5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27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0297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Новокузнецкий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муниципальный округ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12,5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50,21 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50,21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3,8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5825" marR="35825" marT="35825" marB="358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297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ЕДДС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654027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г.Новокузнецк, Кемеровской области-Кузбасса, проспект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Курако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 "а", корпус 19;</a:t>
                      </a:r>
                      <a:endParaRPr kumimoji="0" lang="ru-RU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edds-nkr@bk.ru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8(3843) 32-42-52, 8(3843) 32-33-95;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6328791" y="7248872"/>
            <a:ext cx="252315" cy="339840"/>
            <a:chOff x="3390520" y="7386432"/>
            <a:chExt cx="288360" cy="254880"/>
          </a:xfrm>
        </p:grpSpPr>
        <p:sp>
          <p:nvSpPr>
            <p:cNvPr id="44" name="Line 23"/>
            <p:cNvSpPr/>
            <p:nvPr/>
          </p:nvSpPr>
          <p:spPr>
            <a:xfrm>
              <a:off x="3390520" y="7396152"/>
              <a:ext cx="288000" cy="2664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" name="Группа 44"/>
            <p:cNvGrpSpPr/>
            <p:nvPr/>
          </p:nvGrpSpPr>
          <p:grpSpPr>
            <a:xfrm>
              <a:off x="3390520" y="7386432"/>
              <a:ext cx="288360" cy="254880"/>
              <a:chOff x="3390520" y="7386432"/>
              <a:chExt cx="288360" cy="254880"/>
            </a:xfrm>
          </p:grpSpPr>
          <p:sp>
            <p:nvSpPr>
              <p:cNvPr id="46" name="Line 22"/>
              <p:cNvSpPr/>
              <p:nvPr/>
            </p:nvSpPr>
            <p:spPr>
              <a:xfrm>
                <a:off x="3390520" y="7386432"/>
                <a:ext cx="360" cy="25488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Line 24"/>
              <p:cNvSpPr/>
              <p:nvPr/>
            </p:nvSpPr>
            <p:spPr>
              <a:xfrm flipV="1">
                <a:off x="3390520" y="7477512"/>
                <a:ext cx="288000" cy="2736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Line 25"/>
              <p:cNvSpPr/>
              <p:nvPr/>
            </p:nvSpPr>
            <p:spPr>
              <a:xfrm>
                <a:off x="3678520" y="7422792"/>
                <a:ext cx="360" cy="54720"/>
              </a:xfrm>
              <a:prstGeom prst="line">
                <a:avLst/>
              </a:prstGeom>
              <a:ln w="38160">
                <a:solidFill>
                  <a:srgbClr val="FF33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7" name="CustomShape 5"/>
          <p:cNvSpPr/>
          <p:nvPr/>
        </p:nvSpPr>
        <p:spPr>
          <a:xfrm>
            <a:off x="-30997" y="7815154"/>
            <a:ext cx="12830797" cy="1786046"/>
          </a:xfrm>
          <a:prstGeom prst="rect">
            <a:avLst/>
          </a:prstGeom>
          <a:solidFill>
            <a:srgbClr val="CCECFF"/>
          </a:solidFill>
          <a:ln w="1908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lvl="0" indent="266700" algn="just" defTabSz="1279525" fontAlgn="base">
              <a:defRPr/>
            </a:pPr>
            <a:r>
              <a:rPr lang="ru-RU" sz="1400" dirty="0" smtClean="0">
                <a:latin typeface="Times New Roman" pitchFamily="18" charset="0"/>
              </a:rPr>
              <a:t>Новокузнецкий муниципальный округ входит в состав Кемеровской области – Кузбасса и Сибирского федерального округа Российской Федерации. </a:t>
            </a:r>
          </a:p>
          <a:p>
            <a:pPr lvl="0" indent="266700" algn="just" defTabSz="1279525" fontAlgn="base">
              <a:defRPr/>
            </a:pPr>
            <a:r>
              <a:rPr lang="ru-RU" sz="1400" dirty="0" smtClean="0">
                <a:latin typeface="Times New Roman" pitchFamily="18" charset="0"/>
              </a:rPr>
              <a:t>Новокузнецкий муниципальный округ граничит с «Крапивинский МО», «Тисульский МО»,  «Междуреченский ГО»,  «Таштагольский МР», 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«Прокопьевский МО»,  «Беловский МО», </a:t>
            </a:r>
            <a:r>
              <a:rPr lang="ru-RU" sz="1400" dirty="0" err="1" smtClean="0">
                <a:latin typeface="Times New Roman" pitchFamily="18" charset="0"/>
              </a:rPr>
              <a:t>респ</a:t>
            </a:r>
            <a:r>
              <a:rPr lang="ru-RU" sz="1400" dirty="0" smtClean="0">
                <a:latin typeface="Times New Roman" pitchFamily="18" charset="0"/>
              </a:rPr>
              <a:t>. Хакасия, Алтайским краем (МО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</a:rPr>
              <a:t>Тогульский</a:t>
            </a:r>
            <a:r>
              <a:rPr lang="ru-RU" sz="1400" dirty="0" smtClean="0">
                <a:latin typeface="Times New Roman" pitchFamily="18" charset="0"/>
              </a:rPr>
              <a:t> район», МО «</a:t>
            </a:r>
            <a:r>
              <a:rPr lang="ru-RU" sz="1400" dirty="0" err="1" smtClean="0">
                <a:latin typeface="Times New Roman" pitchFamily="18" charset="0"/>
              </a:rPr>
              <a:t>Ельцовский</a:t>
            </a:r>
            <a:r>
              <a:rPr lang="ru-RU" sz="1400" dirty="0" smtClean="0">
                <a:latin typeface="Times New Roman" pitchFamily="18" charset="0"/>
              </a:rPr>
              <a:t> район», МО «</a:t>
            </a:r>
            <a:r>
              <a:rPr lang="ru-RU" sz="1400" dirty="0" err="1" smtClean="0">
                <a:latin typeface="Times New Roman" pitchFamily="18" charset="0"/>
              </a:rPr>
              <a:t>Солтонский</a:t>
            </a:r>
            <a:r>
              <a:rPr lang="ru-RU" sz="1400" dirty="0" smtClean="0">
                <a:latin typeface="Times New Roman" pitchFamily="18" charset="0"/>
              </a:rPr>
              <a:t> район».  Новокузнецкий муниципальный округ имеет общие границы с муниципальными образованиями «</a:t>
            </a:r>
            <a:r>
              <a:rPr lang="ru-RU" sz="1400" dirty="0" err="1" smtClean="0">
                <a:latin typeface="Times New Roman" pitchFamily="18" charset="0"/>
              </a:rPr>
              <a:t>Калтанский</a:t>
            </a:r>
            <a:r>
              <a:rPr lang="ru-RU" sz="1400" dirty="0" smtClean="0">
                <a:latin typeface="Times New Roman" pitchFamily="18" charset="0"/>
              </a:rPr>
              <a:t> ГО», «</a:t>
            </a:r>
            <a:r>
              <a:rPr lang="ru-RU" sz="1400" dirty="0" err="1" smtClean="0">
                <a:latin typeface="Times New Roman" pitchFamily="18" charset="0"/>
              </a:rPr>
              <a:t>Мысковский</a:t>
            </a:r>
            <a:r>
              <a:rPr lang="ru-RU" sz="1400" dirty="0" smtClean="0">
                <a:latin typeface="Times New Roman" pitchFamily="18" charset="0"/>
              </a:rPr>
              <a:t> ГО»,  «Новокузнецкий ГО», «Осинниковский ГО». </a:t>
            </a:r>
          </a:p>
          <a:p>
            <a:pPr lvl="0" indent="266700" algn="just" defTabSz="1279525" fontAlgn="base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осуществления административно-хозяйственных функций Новокузнецкий муниципальный округ подразделяется на 6 сельских территорий, объединяющих 134 населенных пункта. Территория муниципального округа расположена в степной, лесостепной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горно-лесной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зонах. Лес встречается по всей территории в виде небольших массивов, чередующихся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разнотравно-зерновинными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злаковыми степями. </a:t>
            </a:r>
          </a:p>
        </p:txBody>
      </p:sp>
      <p:grpSp>
        <p:nvGrpSpPr>
          <p:cNvPr id="36" name="Group 499"/>
          <p:cNvGrpSpPr>
            <a:grpSpLocks/>
          </p:cNvGrpSpPr>
          <p:nvPr/>
        </p:nvGrpSpPr>
        <p:grpSpPr bwMode="auto">
          <a:xfrm>
            <a:off x="6328792" y="6384776"/>
            <a:ext cx="677862" cy="479425"/>
            <a:chOff x="3212" y="2012"/>
            <a:chExt cx="753" cy="518"/>
          </a:xfrm>
        </p:grpSpPr>
        <p:pic>
          <p:nvPicPr>
            <p:cNvPr id="37" name="Picture 500" descr="СП1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501"/>
            <p:cNvSpPr txBox="1">
              <a:spLocks noChangeArrowheads="1"/>
            </p:cNvSpPr>
            <p:nvPr/>
          </p:nvSpPr>
          <p:spPr bwMode="auto">
            <a:xfrm>
              <a:off x="3212" y="2012"/>
              <a:ext cx="7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pPr eaLnBrk="1" hangingPunct="1"/>
              <a:endParaRPr lang="ru-RU" altLang="ru-RU" sz="600" b="1" dirty="0">
                <a:latin typeface="Arial Unicode MS" pitchFamily="34" charset="-128"/>
              </a:endParaRPr>
            </a:p>
          </p:txBody>
        </p:sp>
      </p:grpSp>
      <p:sp>
        <p:nvSpPr>
          <p:cNvPr id="55" name="CustomShape 26"/>
          <p:cNvSpPr/>
          <p:nvPr/>
        </p:nvSpPr>
        <p:spPr>
          <a:xfrm>
            <a:off x="6184776" y="6384776"/>
            <a:ext cx="922048" cy="216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/>
          <a:lstStyle/>
          <a:p>
            <a:pPr algn="ctr">
              <a:lnSpc>
                <a:spcPct val="100000"/>
              </a:lnSpc>
            </a:pP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11 ПСО ФПС ГПС ГУ МЧС России по КО-К</a:t>
            </a:r>
            <a:endParaRPr lang="ru-RU" sz="5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ustomShape 26"/>
          <p:cNvSpPr/>
          <p:nvPr/>
        </p:nvSpPr>
        <p:spPr>
          <a:xfrm>
            <a:off x="6184776" y="7248872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40" tIns="40680" rIns="80640" bIns="40680"/>
          <a:lstStyle/>
          <a:p>
            <a:pPr algn="ctr">
              <a:lnSpc>
                <a:spcPct val="100000"/>
              </a:lnSpc>
            </a:pPr>
            <a:r>
              <a:rPr lang="ru-RU" sz="5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14 ПСЧ </a:t>
            </a:r>
            <a:endParaRPr lang="ru-RU" sz="5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351B7A4B-26B0-4B6E-A2C9-4E3164D76A80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3"/>
          <p:cNvSpPr/>
          <p:nvPr/>
        </p:nvSpPr>
        <p:spPr>
          <a:xfrm>
            <a:off x="352128" y="5880720"/>
            <a:ext cx="5760640" cy="31884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 defTabSz="1211324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6400800" y="6024736"/>
            <a:ext cx="5760640" cy="31884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 defTabSz="1211324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CustomShape 1"/>
          <p:cNvSpPr/>
          <p:nvPr/>
        </p:nvSpPr>
        <p:spPr>
          <a:xfrm>
            <a:off x="1080" y="0"/>
            <a:ext cx="1279980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РАЗМЕЩЕНИЕ ЕДДС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НОВОКУЗНЕЦКОГО МУНИЦИПАЛЬНОГО ОКРУГА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351B7A4B-26B0-4B6E-A2C9-4E3164D76A80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9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52128" y="1560240"/>
            <a:ext cx="5688632" cy="324036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 defTabSz="1211324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Новокузнецкого муниципального округа размещена </a:t>
            </a:r>
          </a:p>
          <a:p>
            <a:pPr algn="ctr" defTabSz="1211324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втором этаже в отдельном здании.</a:t>
            </a:r>
          </a:p>
          <a:p>
            <a:pPr algn="ctr" defTabSz="1211324"/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площадь  ЕДДС 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72,7 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defTabSz="1211324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Площадь зала ОДС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30,7 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6400800" y="1560240"/>
            <a:ext cx="5759280" cy="324036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7280" tIns="53280" rIns="107280" bIns="53280" anchor="ctr"/>
          <a:lstStyle/>
          <a:p>
            <a:pPr algn="ctr" defTabSz="1211324">
              <a:defRPr/>
            </a:pPr>
            <a:r>
              <a:rPr lang="ru-RU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</a:p>
          <a:p>
            <a:pPr algn="ctr" defTabSz="1211324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654027,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– Кузбасс,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Новокузнецк, проспект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51А, корпус 19</a:t>
            </a:r>
          </a:p>
          <a:p>
            <a:pPr algn="ctr" defTabSz="1211324"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8(3843) 32-42-52, 8(3843) 32-33-95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Эл адрес:</a:t>
            </a:r>
            <a:r>
              <a:rPr lang="ru-RU" spc="-1" dirty="0" smtClean="0">
                <a:latin typeface="Aria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edds-nkr@bk.ru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7188" algn="ctr" defTabSz="1072097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Телефон: 8(3843) 32-42-52;  8(3843) 32-33-95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" name="Picture 17" descr="C:\Users\Admin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8" y="5880720"/>
            <a:ext cx="576064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544813" y="5664696"/>
            <a:ext cx="5760643" cy="3312368"/>
            <a:chOff x="6559553" y="1968500"/>
            <a:chExt cx="5830890" cy="2946401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59553" y="1968500"/>
              <a:ext cx="5830890" cy="2946401"/>
              <a:chOff x="4132" y="1240"/>
              <a:chExt cx="3673" cy="1856"/>
            </a:xfrm>
          </p:grpSpPr>
          <p:sp>
            <p:nvSpPr>
              <p:cNvPr id="15" name="Rectangle 40"/>
              <p:cNvSpPr>
                <a:spLocks noChangeArrowheads="1"/>
              </p:cNvSpPr>
              <p:nvPr/>
            </p:nvSpPr>
            <p:spPr bwMode="auto">
              <a:xfrm rot="16200000">
                <a:off x="5886" y="2416"/>
                <a:ext cx="219" cy="633"/>
              </a:xfrm>
              <a:prstGeom prst="rect">
                <a:avLst/>
              </a:prstGeom>
              <a:solidFill>
                <a:srgbClr val="F59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4132" y="1420"/>
                <a:ext cx="3673" cy="90"/>
              </a:xfrm>
              <a:custGeom>
                <a:avLst/>
                <a:gdLst>
                  <a:gd name="T0" fmla="*/ 0 w 3673"/>
                  <a:gd name="T1" fmla="*/ 0 h 90"/>
                  <a:gd name="T2" fmla="*/ 3673 w 3673"/>
                  <a:gd name="T3" fmla="*/ 0 h 90"/>
                  <a:gd name="T4" fmla="*/ 3587 w 3673"/>
                  <a:gd name="T5" fmla="*/ 90 h 90"/>
                  <a:gd name="T6" fmla="*/ 90 w 3673"/>
                  <a:gd name="T7" fmla="*/ 90 h 90"/>
                  <a:gd name="T8" fmla="*/ 0 w 3673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3" h="90">
                    <a:moveTo>
                      <a:pt x="0" y="0"/>
                    </a:moveTo>
                    <a:lnTo>
                      <a:pt x="3673" y="0"/>
                    </a:lnTo>
                    <a:lnTo>
                      <a:pt x="3587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4132" y="1420"/>
                <a:ext cx="3673" cy="90"/>
              </a:xfrm>
              <a:custGeom>
                <a:avLst/>
                <a:gdLst>
                  <a:gd name="T0" fmla="*/ 0 w 3673"/>
                  <a:gd name="T1" fmla="*/ 0 h 90"/>
                  <a:gd name="T2" fmla="*/ 3673 w 3673"/>
                  <a:gd name="T3" fmla="*/ 0 h 90"/>
                  <a:gd name="T4" fmla="*/ 90 w 3673"/>
                  <a:gd name="T5" fmla="*/ 90 h 90"/>
                  <a:gd name="T6" fmla="*/ 3587 w 3673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3" h="90">
                    <a:moveTo>
                      <a:pt x="0" y="0"/>
                    </a:moveTo>
                    <a:lnTo>
                      <a:pt x="3673" y="0"/>
                    </a:lnTo>
                    <a:moveTo>
                      <a:pt x="90" y="90"/>
                    </a:moveTo>
                    <a:lnTo>
                      <a:pt x="3587" y="90"/>
                    </a:lnTo>
                  </a:path>
                </a:pathLst>
              </a:custGeom>
              <a:noFill/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4132" y="1420"/>
                <a:ext cx="76" cy="1676"/>
              </a:xfrm>
              <a:custGeom>
                <a:avLst/>
                <a:gdLst>
                  <a:gd name="T0" fmla="*/ 90 w 90"/>
                  <a:gd name="T1" fmla="*/ 90 h 1629"/>
                  <a:gd name="T2" fmla="*/ 90 w 90"/>
                  <a:gd name="T3" fmla="*/ 1539 h 1629"/>
                  <a:gd name="T4" fmla="*/ 0 w 90"/>
                  <a:gd name="T5" fmla="*/ 1629 h 1629"/>
                  <a:gd name="T6" fmla="*/ 0 w 90"/>
                  <a:gd name="T7" fmla="*/ 0 h 1629"/>
                  <a:gd name="T8" fmla="*/ 90 w 90"/>
                  <a:gd name="T9" fmla="*/ 90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29">
                    <a:moveTo>
                      <a:pt x="90" y="90"/>
                    </a:moveTo>
                    <a:lnTo>
                      <a:pt x="90" y="1539"/>
                    </a:lnTo>
                    <a:lnTo>
                      <a:pt x="0" y="1629"/>
                    </a:lnTo>
                    <a:lnTo>
                      <a:pt x="0" y="0"/>
                    </a:lnTo>
                    <a:lnTo>
                      <a:pt x="90" y="9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4132" y="1420"/>
                <a:ext cx="76" cy="1676"/>
              </a:xfrm>
              <a:custGeom>
                <a:avLst/>
                <a:gdLst>
                  <a:gd name="T0" fmla="*/ 90 w 90"/>
                  <a:gd name="T1" fmla="*/ 90 h 1629"/>
                  <a:gd name="T2" fmla="*/ 90 w 90"/>
                  <a:gd name="T3" fmla="*/ 1539 h 1629"/>
                  <a:gd name="T4" fmla="*/ 0 w 90"/>
                  <a:gd name="T5" fmla="*/ 0 h 1629"/>
                  <a:gd name="T6" fmla="*/ 0 w 90"/>
                  <a:gd name="T7" fmla="*/ 162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629">
                    <a:moveTo>
                      <a:pt x="90" y="90"/>
                    </a:moveTo>
                    <a:lnTo>
                      <a:pt x="90" y="1539"/>
                    </a:lnTo>
                    <a:moveTo>
                      <a:pt x="0" y="0"/>
                    </a:moveTo>
                    <a:lnTo>
                      <a:pt x="0" y="1629"/>
                    </a:lnTo>
                  </a:path>
                </a:pathLst>
              </a:custGeom>
              <a:noFill/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7706" y="1420"/>
                <a:ext cx="94" cy="1676"/>
              </a:xfrm>
              <a:custGeom>
                <a:avLst/>
                <a:gdLst>
                  <a:gd name="T0" fmla="*/ 86 w 86"/>
                  <a:gd name="T1" fmla="*/ 0 h 1629"/>
                  <a:gd name="T2" fmla="*/ 86 w 86"/>
                  <a:gd name="T3" fmla="*/ 1629 h 1629"/>
                  <a:gd name="T4" fmla="*/ 0 w 86"/>
                  <a:gd name="T5" fmla="*/ 1539 h 1629"/>
                  <a:gd name="T6" fmla="*/ 0 w 86"/>
                  <a:gd name="T7" fmla="*/ 90 h 1629"/>
                  <a:gd name="T8" fmla="*/ 86 w 86"/>
                  <a:gd name="T9" fmla="*/ 0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629">
                    <a:moveTo>
                      <a:pt x="86" y="0"/>
                    </a:moveTo>
                    <a:lnTo>
                      <a:pt x="86" y="1629"/>
                    </a:lnTo>
                    <a:lnTo>
                      <a:pt x="0" y="1539"/>
                    </a:lnTo>
                    <a:lnTo>
                      <a:pt x="0" y="9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7706" y="1420"/>
                <a:ext cx="94" cy="1676"/>
              </a:xfrm>
              <a:custGeom>
                <a:avLst/>
                <a:gdLst>
                  <a:gd name="T0" fmla="*/ 86 w 86"/>
                  <a:gd name="T1" fmla="*/ 0 h 1629"/>
                  <a:gd name="T2" fmla="*/ 86 w 86"/>
                  <a:gd name="T3" fmla="*/ 1629 h 1629"/>
                  <a:gd name="T4" fmla="*/ 0 w 86"/>
                  <a:gd name="T5" fmla="*/ 90 h 1629"/>
                  <a:gd name="T6" fmla="*/ 0 w 86"/>
                  <a:gd name="T7" fmla="*/ 153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629">
                    <a:moveTo>
                      <a:pt x="86" y="0"/>
                    </a:moveTo>
                    <a:lnTo>
                      <a:pt x="86" y="1629"/>
                    </a:lnTo>
                    <a:moveTo>
                      <a:pt x="0" y="90"/>
                    </a:moveTo>
                    <a:lnTo>
                      <a:pt x="0" y="1539"/>
                    </a:lnTo>
                  </a:path>
                </a:pathLst>
              </a:custGeom>
              <a:noFill/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4132" y="3006"/>
                <a:ext cx="3673" cy="90"/>
              </a:xfrm>
              <a:custGeom>
                <a:avLst/>
                <a:gdLst>
                  <a:gd name="T0" fmla="*/ 90 w 3673"/>
                  <a:gd name="T1" fmla="*/ 0 h 90"/>
                  <a:gd name="T2" fmla="*/ 3587 w 3673"/>
                  <a:gd name="T3" fmla="*/ 0 h 90"/>
                  <a:gd name="T4" fmla="*/ 3673 w 3673"/>
                  <a:gd name="T5" fmla="*/ 90 h 90"/>
                  <a:gd name="T6" fmla="*/ 0 w 3673"/>
                  <a:gd name="T7" fmla="*/ 90 h 90"/>
                  <a:gd name="T8" fmla="*/ 90 w 3673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3" h="90">
                    <a:moveTo>
                      <a:pt x="90" y="0"/>
                    </a:moveTo>
                    <a:lnTo>
                      <a:pt x="3587" y="0"/>
                    </a:lnTo>
                    <a:lnTo>
                      <a:pt x="3673" y="90"/>
                    </a:lnTo>
                    <a:lnTo>
                      <a:pt x="0" y="9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132" y="3000"/>
                <a:ext cx="3673" cy="90"/>
              </a:xfrm>
              <a:custGeom>
                <a:avLst/>
                <a:gdLst>
                  <a:gd name="T0" fmla="*/ 90 w 3673"/>
                  <a:gd name="T1" fmla="*/ 0 h 90"/>
                  <a:gd name="T2" fmla="*/ 3587 w 3673"/>
                  <a:gd name="T3" fmla="*/ 0 h 90"/>
                  <a:gd name="T4" fmla="*/ 0 w 3673"/>
                  <a:gd name="T5" fmla="*/ 90 h 90"/>
                  <a:gd name="T6" fmla="*/ 3673 w 3673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3" h="90">
                    <a:moveTo>
                      <a:pt x="90" y="0"/>
                    </a:moveTo>
                    <a:lnTo>
                      <a:pt x="3587" y="0"/>
                    </a:lnTo>
                    <a:moveTo>
                      <a:pt x="0" y="90"/>
                    </a:moveTo>
                    <a:lnTo>
                      <a:pt x="3673" y="90"/>
                    </a:lnTo>
                  </a:path>
                </a:pathLst>
              </a:custGeom>
              <a:noFill/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 rot="5400000">
                <a:off x="4052" y="2611"/>
                <a:ext cx="262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4936" y="2959"/>
                <a:ext cx="298" cy="90"/>
              </a:xfrm>
              <a:prstGeom prst="rect">
                <a:avLst/>
              </a:pr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4971" y="2959"/>
                <a:ext cx="298" cy="90"/>
              </a:xfrm>
              <a:custGeom>
                <a:avLst/>
                <a:gdLst>
                  <a:gd name="T0" fmla="*/ 0 w 298"/>
                  <a:gd name="T1" fmla="*/ 90 h 90"/>
                  <a:gd name="T2" fmla="*/ 0 w 298"/>
                  <a:gd name="T3" fmla="*/ 0 h 90"/>
                  <a:gd name="T4" fmla="*/ 31 w 298"/>
                  <a:gd name="T5" fmla="*/ 0 h 90"/>
                  <a:gd name="T6" fmla="*/ 31 w 298"/>
                  <a:gd name="T7" fmla="*/ 31 h 90"/>
                  <a:gd name="T8" fmla="*/ 31 w 298"/>
                  <a:gd name="T9" fmla="*/ 59 h 90"/>
                  <a:gd name="T10" fmla="*/ 31 w 298"/>
                  <a:gd name="T11" fmla="*/ 90 h 90"/>
                  <a:gd name="T12" fmla="*/ 0 w 298"/>
                  <a:gd name="T13" fmla="*/ 90 h 90"/>
                  <a:gd name="T14" fmla="*/ 298 w 298"/>
                  <a:gd name="T15" fmla="*/ 90 h 90"/>
                  <a:gd name="T16" fmla="*/ 298 w 298"/>
                  <a:gd name="T17" fmla="*/ 0 h 90"/>
                  <a:gd name="T18" fmla="*/ 266 w 298"/>
                  <a:gd name="T19" fmla="*/ 0 h 90"/>
                  <a:gd name="T20" fmla="*/ 266 w 298"/>
                  <a:gd name="T21" fmla="*/ 31 h 90"/>
                  <a:gd name="T22" fmla="*/ 266 w 298"/>
                  <a:gd name="T23" fmla="*/ 59 h 90"/>
                  <a:gd name="T24" fmla="*/ 266 w 298"/>
                  <a:gd name="T25" fmla="*/ 90 h 90"/>
                  <a:gd name="T26" fmla="*/ 298 w 298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8" h="90">
                    <a:moveTo>
                      <a:pt x="0" y="9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59"/>
                    </a:lnTo>
                    <a:lnTo>
                      <a:pt x="31" y="90"/>
                    </a:lnTo>
                    <a:lnTo>
                      <a:pt x="0" y="90"/>
                    </a:lnTo>
                    <a:close/>
                    <a:moveTo>
                      <a:pt x="298" y="90"/>
                    </a:moveTo>
                    <a:lnTo>
                      <a:pt x="298" y="0"/>
                    </a:lnTo>
                    <a:lnTo>
                      <a:pt x="266" y="0"/>
                    </a:lnTo>
                    <a:lnTo>
                      <a:pt x="266" y="31"/>
                    </a:lnTo>
                    <a:lnTo>
                      <a:pt x="266" y="59"/>
                    </a:lnTo>
                    <a:lnTo>
                      <a:pt x="266" y="90"/>
                    </a:lnTo>
                    <a:lnTo>
                      <a:pt x="2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961" y="2959"/>
                <a:ext cx="298" cy="90"/>
              </a:xfrm>
              <a:custGeom>
                <a:avLst/>
                <a:gdLst>
                  <a:gd name="T0" fmla="*/ 0 w 298"/>
                  <a:gd name="T1" fmla="*/ 90 h 90"/>
                  <a:gd name="T2" fmla="*/ 0 w 298"/>
                  <a:gd name="T3" fmla="*/ 0 h 90"/>
                  <a:gd name="T4" fmla="*/ 31 w 298"/>
                  <a:gd name="T5" fmla="*/ 0 h 90"/>
                  <a:gd name="T6" fmla="*/ 31 w 298"/>
                  <a:gd name="T7" fmla="*/ 31 h 90"/>
                  <a:gd name="T8" fmla="*/ 31 w 298"/>
                  <a:gd name="T9" fmla="*/ 59 h 90"/>
                  <a:gd name="T10" fmla="*/ 31 w 298"/>
                  <a:gd name="T11" fmla="*/ 90 h 90"/>
                  <a:gd name="T12" fmla="*/ 0 w 298"/>
                  <a:gd name="T13" fmla="*/ 90 h 90"/>
                  <a:gd name="T14" fmla="*/ 298 w 298"/>
                  <a:gd name="T15" fmla="*/ 90 h 90"/>
                  <a:gd name="T16" fmla="*/ 298 w 298"/>
                  <a:gd name="T17" fmla="*/ 0 h 90"/>
                  <a:gd name="T18" fmla="*/ 266 w 298"/>
                  <a:gd name="T19" fmla="*/ 0 h 90"/>
                  <a:gd name="T20" fmla="*/ 266 w 298"/>
                  <a:gd name="T21" fmla="*/ 31 h 90"/>
                  <a:gd name="T22" fmla="*/ 266 w 298"/>
                  <a:gd name="T23" fmla="*/ 59 h 90"/>
                  <a:gd name="T24" fmla="*/ 266 w 298"/>
                  <a:gd name="T25" fmla="*/ 90 h 90"/>
                  <a:gd name="T26" fmla="*/ 298 w 298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8" h="90">
                    <a:moveTo>
                      <a:pt x="0" y="9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31"/>
                    </a:lnTo>
                    <a:moveTo>
                      <a:pt x="31" y="59"/>
                    </a:moveTo>
                    <a:lnTo>
                      <a:pt x="31" y="90"/>
                    </a:lnTo>
                    <a:lnTo>
                      <a:pt x="0" y="90"/>
                    </a:lnTo>
                    <a:moveTo>
                      <a:pt x="298" y="90"/>
                    </a:moveTo>
                    <a:lnTo>
                      <a:pt x="298" y="0"/>
                    </a:lnTo>
                    <a:lnTo>
                      <a:pt x="266" y="0"/>
                    </a:lnTo>
                    <a:lnTo>
                      <a:pt x="266" y="31"/>
                    </a:lnTo>
                    <a:moveTo>
                      <a:pt x="266" y="59"/>
                    </a:moveTo>
                    <a:lnTo>
                      <a:pt x="266" y="90"/>
                    </a:lnTo>
                    <a:lnTo>
                      <a:pt x="298" y="90"/>
                    </a:ln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961" y="2990"/>
                <a:ext cx="235" cy="28"/>
              </a:xfrm>
              <a:custGeom>
                <a:avLst/>
                <a:gdLst>
                  <a:gd name="T0" fmla="*/ 0 w 235"/>
                  <a:gd name="T1" fmla="*/ 0 h 28"/>
                  <a:gd name="T2" fmla="*/ 12 w 235"/>
                  <a:gd name="T3" fmla="*/ 0 h 28"/>
                  <a:gd name="T4" fmla="*/ 12 w 235"/>
                  <a:gd name="T5" fmla="*/ 28 h 28"/>
                  <a:gd name="T6" fmla="*/ 0 w 235"/>
                  <a:gd name="T7" fmla="*/ 28 h 28"/>
                  <a:gd name="T8" fmla="*/ 0 w 235"/>
                  <a:gd name="T9" fmla="*/ 0 h 28"/>
                  <a:gd name="T10" fmla="*/ 235 w 235"/>
                  <a:gd name="T11" fmla="*/ 0 h 28"/>
                  <a:gd name="T12" fmla="*/ 223 w 235"/>
                  <a:gd name="T13" fmla="*/ 0 h 28"/>
                  <a:gd name="T14" fmla="*/ 223 w 235"/>
                  <a:gd name="T15" fmla="*/ 28 h 28"/>
                  <a:gd name="T16" fmla="*/ 235 w 235"/>
                  <a:gd name="T17" fmla="*/ 28 h 28"/>
                  <a:gd name="T18" fmla="*/ 235 w 235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28">
                    <a:moveTo>
                      <a:pt x="0" y="0"/>
                    </a:moveTo>
                    <a:lnTo>
                      <a:pt x="12" y="0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235" y="0"/>
                    </a:moveTo>
                    <a:lnTo>
                      <a:pt x="223" y="0"/>
                    </a:lnTo>
                    <a:lnTo>
                      <a:pt x="223" y="28"/>
                    </a:lnTo>
                    <a:lnTo>
                      <a:pt x="235" y="2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4965" y="2990"/>
                <a:ext cx="235" cy="28"/>
              </a:xfrm>
              <a:custGeom>
                <a:avLst/>
                <a:gdLst>
                  <a:gd name="T0" fmla="*/ 0 w 235"/>
                  <a:gd name="T1" fmla="*/ 0 h 28"/>
                  <a:gd name="T2" fmla="*/ 12 w 235"/>
                  <a:gd name="T3" fmla="*/ 0 h 28"/>
                  <a:gd name="T4" fmla="*/ 12 w 235"/>
                  <a:gd name="T5" fmla="*/ 28 h 28"/>
                  <a:gd name="T6" fmla="*/ 0 w 235"/>
                  <a:gd name="T7" fmla="*/ 28 h 28"/>
                  <a:gd name="T8" fmla="*/ 235 w 235"/>
                  <a:gd name="T9" fmla="*/ 0 h 28"/>
                  <a:gd name="T10" fmla="*/ 223 w 235"/>
                  <a:gd name="T11" fmla="*/ 0 h 28"/>
                  <a:gd name="T12" fmla="*/ 223 w 235"/>
                  <a:gd name="T13" fmla="*/ 28 h 28"/>
                  <a:gd name="T14" fmla="*/ 235 w 235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28">
                    <a:moveTo>
                      <a:pt x="0" y="0"/>
                    </a:moveTo>
                    <a:lnTo>
                      <a:pt x="12" y="0"/>
                    </a:lnTo>
                    <a:lnTo>
                      <a:pt x="12" y="28"/>
                    </a:lnTo>
                    <a:lnTo>
                      <a:pt x="0" y="28"/>
                    </a:lnTo>
                    <a:moveTo>
                      <a:pt x="235" y="0"/>
                    </a:moveTo>
                    <a:lnTo>
                      <a:pt x="223" y="0"/>
                    </a:lnTo>
                    <a:lnTo>
                      <a:pt x="223" y="28"/>
                    </a:lnTo>
                    <a:lnTo>
                      <a:pt x="235" y="28"/>
                    </a:ln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961" y="2959"/>
                <a:ext cx="298" cy="90"/>
              </a:xfrm>
              <a:custGeom>
                <a:avLst/>
                <a:gdLst>
                  <a:gd name="T0" fmla="*/ 0 w 298"/>
                  <a:gd name="T1" fmla="*/ 90 h 90"/>
                  <a:gd name="T2" fmla="*/ 0 w 298"/>
                  <a:gd name="T3" fmla="*/ 0 h 90"/>
                  <a:gd name="T4" fmla="*/ 298 w 298"/>
                  <a:gd name="T5" fmla="*/ 90 h 90"/>
                  <a:gd name="T6" fmla="*/ 298 w 298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90">
                    <a:moveTo>
                      <a:pt x="0" y="90"/>
                    </a:moveTo>
                    <a:lnTo>
                      <a:pt x="0" y="0"/>
                    </a:lnTo>
                    <a:moveTo>
                      <a:pt x="298" y="90"/>
                    </a:moveTo>
                    <a:lnTo>
                      <a:pt x="298" y="0"/>
                    </a:ln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4961" y="2723"/>
                <a:ext cx="237" cy="237"/>
              </a:xfrm>
              <a:custGeom>
                <a:avLst/>
                <a:gdLst>
                  <a:gd name="T0" fmla="*/ 237 w 237"/>
                  <a:gd name="T1" fmla="*/ 237 h 237"/>
                  <a:gd name="T2" fmla="*/ 0 w 237"/>
                  <a:gd name="T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7" h="237">
                    <a:moveTo>
                      <a:pt x="237" y="237"/>
                    </a:moveTo>
                    <a:cubicBezTo>
                      <a:pt x="237" y="106"/>
                      <a:pt x="131" y="0"/>
                      <a:pt x="0" y="0"/>
                    </a:cubicBez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4968" y="2724"/>
                <a:ext cx="27" cy="2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4963" y="2724"/>
                <a:ext cx="27" cy="23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7635" y="1504"/>
                <a:ext cx="63" cy="88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7635" y="1498"/>
                <a:ext cx="63" cy="889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7288" y="2180"/>
                <a:ext cx="27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Видеостена</a:t>
                </a:r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7272" y="2250"/>
                <a:ext cx="208" cy="28"/>
              </a:xfrm>
              <a:custGeom>
                <a:avLst/>
                <a:gdLst>
                  <a:gd name="T0" fmla="*/ 0 w 208"/>
                  <a:gd name="T1" fmla="*/ 0 h 28"/>
                  <a:gd name="T2" fmla="*/ 208 w 208"/>
                  <a:gd name="T3" fmla="*/ 28 h 28"/>
                  <a:gd name="T4" fmla="*/ 0 w 20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6657" y="1603"/>
                <a:ext cx="208" cy="28"/>
              </a:xfrm>
              <a:custGeom>
                <a:avLst/>
                <a:gdLst>
                  <a:gd name="T0" fmla="*/ 0 w 208"/>
                  <a:gd name="T1" fmla="*/ 0 h 28"/>
                  <a:gd name="T2" fmla="*/ 208 w 208"/>
                  <a:gd name="T3" fmla="*/ 28 h 28"/>
                  <a:gd name="T4" fmla="*/ 0 w 20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6782" y="124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6845" y="124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 rot="16200000">
                <a:off x="5886" y="2410"/>
                <a:ext cx="219" cy="633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6436" y="1569"/>
                <a:ext cx="235" cy="591"/>
              </a:xfrm>
              <a:prstGeom prst="rect">
                <a:avLst/>
              </a:prstGeom>
              <a:solidFill>
                <a:srgbClr val="F59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6436" y="1569"/>
                <a:ext cx="235" cy="591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 noEditPoints="1"/>
              </p:cNvSpPr>
              <p:nvPr/>
            </p:nvSpPr>
            <p:spPr bwMode="auto">
              <a:xfrm>
                <a:off x="6210" y="1776"/>
                <a:ext cx="210" cy="208"/>
              </a:xfrm>
              <a:custGeom>
                <a:avLst/>
                <a:gdLst>
                  <a:gd name="T0" fmla="*/ 150 w 857"/>
                  <a:gd name="T1" fmla="*/ 277 h 851"/>
                  <a:gd name="T2" fmla="*/ 150 w 857"/>
                  <a:gd name="T3" fmla="*/ 568 h 851"/>
                  <a:gd name="T4" fmla="*/ 324 w 857"/>
                  <a:gd name="T5" fmla="*/ 741 h 851"/>
                  <a:gd name="T6" fmla="*/ 329 w 857"/>
                  <a:gd name="T7" fmla="*/ 739 h 851"/>
                  <a:gd name="T8" fmla="*/ 553 w 857"/>
                  <a:gd name="T9" fmla="*/ 739 h 851"/>
                  <a:gd name="T10" fmla="*/ 554 w 857"/>
                  <a:gd name="T11" fmla="*/ 741 h 851"/>
                  <a:gd name="T12" fmla="*/ 604 w 857"/>
                  <a:gd name="T13" fmla="*/ 776 h 851"/>
                  <a:gd name="T14" fmla="*/ 601 w 857"/>
                  <a:gd name="T15" fmla="*/ 771 h 851"/>
                  <a:gd name="T16" fmla="*/ 649 w 857"/>
                  <a:gd name="T17" fmla="*/ 771 h 851"/>
                  <a:gd name="T18" fmla="*/ 642 w 857"/>
                  <a:gd name="T19" fmla="*/ 775 h 851"/>
                  <a:gd name="T20" fmla="*/ 854 w 857"/>
                  <a:gd name="T21" fmla="*/ 564 h 851"/>
                  <a:gd name="T22" fmla="*/ 854 w 857"/>
                  <a:gd name="T23" fmla="*/ 564 h 851"/>
                  <a:gd name="T24" fmla="*/ 857 w 857"/>
                  <a:gd name="T25" fmla="*/ 563 h 851"/>
                  <a:gd name="T26" fmla="*/ 857 w 857"/>
                  <a:gd name="T27" fmla="*/ 275 h 851"/>
                  <a:gd name="T28" fmla="*/ 854 w 857"/>
                  <a:gd name="T29" fmla="*/ 282 h 851"/>
                  <a:gd name="T30" fmla="*/ 642 w 857"/>
                  <a:gd name="T31" fmla="*/ 70 h 851"/>
                  <a:gd name="T32" fmla="*/ 642 w 857"/>
                  <a:gd name="T33" fmla="*/ 70 h 851"/>
                  <a:gd name="T34" fmla="*/ 649 w 857"/>
                  <a:gd name="T35" fmla="*/ 67 h 851"/>
                  <a:gd name="T36" fmla="*/ 601 w 857"/>
                  <a:gd name="T37" fmla="*/ 67 h 851"/>
                  <a:gd name="T38" fmla="*/ 604 w 857"/>
                  <a:gd name="T39" fmla="*/ 70 h 851"/>
                  <a:gd name="T40" fmla="*/ 554 w 857"/>
                  <a:gd name="T41" fmla="*/ 106 h 851"/>
                  <a:gd name="T42" fmla="*/ 553 w 857"/>
                  <a:gd name="T43" fmla="*/ 99 h 851"/>
                  <a:gd name="T44" fmla="*/ 329 w 857"/>
                  <a:gd name="T45" fmla="*/ 99 h 851"/>
                  <a:gd name="T46" fmla="*/ 323 w 857"/>
                  <a:gd name="T47" fmla="*/ 106 h 851"/>
                  <a:gd name="T48" fmla="*/ 150 w 857"/>
                  <a:gd name="T49" fmla="*/ 277 h 851"/>
                  <a:gd name="T50" fmla="*/ 148 w 857"/>
                  <a:gd name="T51" fmla="*/ 423 h 851"/>
                  <a:gd name="T52" fmla="*/ 167 w 857"/>
                  <a:gd name="T53" fmla="*/ 177 h 851"/>
                  <a:gd name="T54" fmla="*/ 149 w 857"/>
                  <a:gd name="T55" fmla="*/ 124 h 851"/>
                  <a:gd name="T56" fmla="*/ 114 w 857"/>
                  <a:gd name="T57" fmla="*/ 124 h 851"/>
                  <a:gd name="T58" fmla="*/ 8 w 857"/>
                  <a:gd name="T59" fmla="*/ 423 h 851"/>
                  <a:gd name="T60" fmla="*/ 114 w 857"/>
                  <a:gd name="T61" fmla="*/ 723 h 851"/>
                  <a:gd name="T62" fmla="*/ 167 w 857"/>
                  <a:gd name="T63" fmla="*/ 704 h 851"/>
                  <a:gd name="T64" fmla="*/ 167 w 857"/>
                  <a:gd name="T65" fmla="*/ 670 h 851"/>
                  <a:gd name="T66" fmla="*/ 167 w 857"/>
                  <a:gd name="T67" fmla="*/ 670 h 851"/>
                  <a:gd name="T68" fmla="*/ 148 w 857"/>
                  <a:gd name="T69" fmla="*/ 423 h 851"/>
                  <a:gd name="T70" fmla="*/ 607 w 857"/>
                  <a:gd name="T71" fmla="*/ 793 h 851"/>
                  <a:gd name="T72" fmla="*/ 554 w 857"/>
                  <a:gd name="T73" fmla="*/ 741 h 851"/>
                  <a:gd name="T74" fmla="*/ 553 w 857"/>
                  <a:gd name="T75" fmla="*/ 739 h 851"/>
                  <a:gd name="T76" fmla="*/ 233 w 857"/>
                  <a:gd name="T77" fmla="*/ 739 h 851"/>
                  <a:gd name="T78" fmla="*/ 237 w 857"/>
                  <a:gd name="T79" fmla="*/ 741 h 851"/>
                  <a:gd name="T80" fmla="*/ 184 w 857"/>
                  <a:gd name="T81" fmla="*/ 793 h 851"/>
                  <a:gd name="T82" fmla="*/ 237 w 857"/>
                  <a:gd name="T83" fmla="*/ 847 h 851"/>
                  <a:gd name="T84" fmla="*/ 233 w 857"/>
                  <a:gd name="T85" fmla="*/ 851 h 851"/>
                  <a:gd name="T86" fmla="*/ 553 w 857"/>
                  <a:gd name="T87" fmla="*/ 851 h 851"/>
                  <a:gd name="T88" fmla="*/ 554 w 857"/>
                  <a:gd name="T89" fmla="*/ 847 h 851"/>
                  <a:gd name="T90" fmla="*/ 607 w 857"/>
                  <a:gd name="T91" fmla="*/ 793 h 851"/>
                  <a:gd name="T92" fmla="*/ 607 w 857"/>
                  <a:gd name="T93" fmla="*/ 793 h 851"/>
                  <a:gd name="T94" fmla="*/ 606 w 857"/>
                  <a:gd name="T95" fmla="*/ 53 h 851"/>
                  <a:gd name="T96" fmla="*/ 554 w 857"/>
                  <a:gd name="T97" fmla="*/ 0 h 851"/>
                  <a:gd name="T98" fmla="*/ 554 w 857"/>
                  <a:gd name="T99" fmla="*/ 0 h 851"/>
                  <a:gd name="T100" fmla="*/ 553 w 857"/>
                  <a:gd name="T101" fmla="*/ 3 h 851"/>
                  <a:gd name="T102" fmla="*/ 233 w 857"/>
                  <a:gd name="T103" fmla="*/ 3 h 851"/>
                  <a:gd name="T104" fmla="*/ 237 w 857"/>
                  <a:gd name="T105" fmla="*/ 0 h 851"/>
                  <a:gd name="T106" fmla="*/ 183 w 857"/>
                  <a:gd name="T107" fmla="*/ 53 h 851"/>
                  <a:gd name="T108" fmla="*/ 237 w 857"/>
                  <a:gd name="T109" fmla="*/ 106 h 851"/>
                  <a:gd name="T110" fmla="*/ 233 w 857"/>
                  <a:gd name="T111" fmla="*/ 99 h 851"/>
                  <a:gd name="T112" fmla="*/ 553 w 857"/>
                  <a:gd name="T113" fmla="*/ 99 h 851"/>
                  <a:gd name="T114" fmla="*/ 554 w 857"/>
                  <a:gd name="T115" fmla="*/ 106 h 851"/>
                  <a:gd name="T116" fmla="*/ 606 w 857"/>
                  <a:gd name="T117" fmla="*/ 53 h 851"/>
                  <a:gd name="T118" fmla="*/ 606 w 857"/>
                  <a:gd name="T119" fmla="*/ 53 h 851"/>
                  <a:gd name="T120" fmla="*/ 601 w 857"/>
                  <a:gd name="T121" fmla="*/ 51 h 851"/>
                  <a:gd name="T122" fmla="*/ 601 w 857"/>
                  <a:gd name="T123" fmla="*/ 51 h 851"/>
                  <a:gd name="T124" fmla="*/ 606 w 857"/>
                  <a:gd name="T125" fmla="*/ 53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7" h="851">
                    <a:moveTo>
                      <a:pt x="150" y="277"/>
                    </a:moveTo>
                    <a:cubicBezTo>
                      <a:pt x="143" y="374"/>
                      <a:pt x="143" y="471"/>
                      <a:pt x="150" y="568"/>
                    </a:cubicBezTo>
                    <a:cubicBezTo>
                      <a:pt x="186" y="644"/>
                      <a:pt x="248" y="705"/>
                      <a:pt x="324" y="741"/>
                    </a:cubicBezTo>
                    <a:lnTo>
                      <a:pt x="329" y="739"/>
                    </a:lnTo>
                    <a:lnTo>
                      <a:pt x="553" y="739"/>
                    </a:lnTo>
                    <a:lnTo>
                      <a:pt x="554" y="741"/>
                    </a:lnTo>
                    <a:cubicBezTo>
                      <a:pt x="576" y="741"/>
                      <a:pt x="596" y="755"/>
                      <a:pt x="604" y="776"/>
                    </a:cubicBezTo>
                    <a:lnTo>
                      <a:pt x="601" y="771"/>
                    </a:lnTo>
                    <a:lnTo>
                      <a:pt x="649" y="771"/>
                    </a:lnTo>
                    <a:lnTo>
                      <a:pt x="642" y="775"/>
                    </a:lnTo>
                    <a:cubicBezTo>
                      <a:pt x="759" y="775"/>
                      <a:pt x="854" y="681"/>
                      <a:pt x="854" y="564"/>
                    </a:cubicBezTo>
                    <a:cubicBezTo>
                      <a:pt x="854" y="564"/>
                      <a:pt x="854" y="564"/>
                      <a:pt x="854" y="564"/>
                    </a:cubicBezTo>
                    <a:lnTo>
                      <a:pt x="857" y="563"/>
                    </a:lnTo>
                    <a:lnTo>
                      <a:pt x="857" y="275"/>
                    </a:lnTo>
                    <a:lnTo>
                      <a:pt x="854" y="282"/>
                    </a:lnTo>
                    <a:cubicBezTo>
                      <a:pt x="854" y="165"/>
                      <a:pt x="759" y="70"/>
                      <a:pt x="642" y="70"/>
                    </a:cubicBezTo>
                    <a:cubicBezTo>
                      <a:pt x="642" y="70"/>
                      <a:pt x="642" y="70"/>
                      <a:pt x="642" y="70"/>
                    </a:cubicBezTo>
                    <a:lnTo>
                      <a:pt x="649" y="67"/>
                    </a:lnTo>
                    <a:lnTo>
                      <a:pt x="601" y="67"/>
                    </a:lnTo>
                    <a:lnTo>
                      <a:pt x="604" y="70"/>
                    </a:lnTo>
                    <a:cubicBezTo>
                      <a:pt x="596" y="91"/>
                      <a:pt x="576" y="106"/>
                      <a:pt x="554" y="106"/>
                    </a:cubicBezTo>
                    <a:lnTo>
                      <a:pt x="553" y="99"/>
                    </a:lnTo>
                    <a:lnTo>
                      <a:pt x="329" y="99"/>
                    </a:lnTo>
                    <a:lnTo>
                      <a:pt x="323" y="106"/>
                    </a:lnTo>
                    <a:cubicBezTo>
                      <a:pt x="247" y="142"/>
                      <a:pt x="187" y="202"/>
                      <a:pt x="150" y="277"/>
                    </a:cubicBezTo>
                    <a:close/>
                    <a:moveTo>
                      <a:pt x="148" y="423"/>
                    </a:moveTo>
                    <a:cubicBezTo>
                      <a:pt x="141" y="341"/>
                      <a:pt x="147" y="257"/>
                      <a:pt x="167" y="177"/>
                    </a:cubicBezTo>
                    <a:cubicBezTo>
                      <a:pt x="176" y="157"/>
                      <a:pt x="168" y="133"/>
                      <a:pt x="149" y="124"/>
                    </a:cubicBezTo>
                    <a:cubicBezTo>
                      <a:pt x="138" y="118"/>
                      <a:pt x="125" y="118"/>
                      <a:pt x="114" y="124"/>
                    </a:cubicBezTo>
                    <a:cubicBezTo>
                      <a:pt x="39" y="205"/>
                      <a:pt x="1" y="313"/>
                      <a:pt x="8" y="423"/>
                    </a:cubicBezTo>
                    <a:cubicBezTo>
                      <a:pt x="0" y="534"/>
                      <a:pt x="38" y="642"/>
                      <a:pt x="114" y="723"/>
                    </a:cubicBezTo>
                    <a:cubicBezTo>
                      <a:pt x="134" y="733"/>
                      <a:pt x="157" y="724"/>
                      <a:pt x="167" y="704"/>
                    </a:cubicBezTo>
                    <a:cubicBezTo>
                      <a:pt x="172" y="694"/>
                      <a:pt x="172" y="681"/>
                      <a:pt x="167" y="670"/>
                    </a:cubicBezTo>
                    <a:lnTo>
                      <a:pt x="167" y="670"/>
                    </a:lnTo>
                    <a:cubicBezTo>
                      <a:pt x="147" y="590"/>
                      <a:pt x="140" y="506"/>
                      <a:pt x="148" y="423"/>
                    </a:cubicBezTo>
                    <a:close/>
                    <a:moveTo>
                      <a:pt x="607" y="793"/>
                    </a:moveTo>
                    <a:cubicBezTo>
                      <a:pt x="607" y="764"/>
                      <a:pt x="583" y="741"/>
                      <a:pt x="554" y="741"/>
                    </a:cubicBezTo>
                    <a:lnTo>
                      <a:pt x="553" y="739"/>
                    </a:lnTo>
                    <a:lnTo>
                      <a:pt x="233" y="739"/>
                    </a:lnTo>
                    <a:lnTo>
                      <a:pt x="237" y="741"/>
                    </a:lnTo>
                    <a:cubicBezTo>
                      <a:pt x="207" y="741"/>
                      <a:pt x="184" y="764"/>
                      <a:pt x="184" y="793"/>
                    </a:cubicBezTo>
                    <a:cubicBezTo>
                      <a:pt x="184" y="823"/>
                      <a:pt x="207" y="847"/>
                      <a:pt x="237" y="847"/>
                    </a:cubicBezTo>
                    <a:lnTo>
                      <a:pt x="233" y="851"/>
                    </a:lnTo>
                    <a:lnTo>
                      <a:pt x="553" y="851"/>
                    </a:lnTo>
                    <a:lnTo>
                      <a:pt x="554" y="847"/>
                    </a:lnTo>
                    <a:cubicBezTo>
                      <a:pt x="583" y="847"/>
                      <a:pt x="607" y="823"/>
                      <a:pt x="607" y="793"/>
                    </a:cubicBezTo>
                    <a:cubicBezTo>
                      <a:pt x="607" y="793"/>
                      <a:pt x="607" y="793"/>
                      <a:pt x="607" y="793"/>
                    </a:cubicBezTo>
                    <a:close/>
                    <a:moveTo>
                      <a:pt x="606" y="53"/>
                    </a:moveTo>
                    <a:cubicBezTo>
                      <a:pt x="607" y="24"/>
                      <a:pt x="583" y="0"/>
                      <a:pt x="554" y="0"/>
                    </a:cubicBezTo>
                    <a:cubicBezTo>
                      <a:pt x="554" y="0"/>
                      <a:pt x="554" y="0"/>
                      <a:pt x="554" y="0"/>
                    </a:cubicBezTo>
                    <a:lnTo>
                      <a:pt x="553" y="3"/>
                    </a:lnTo>
                    <a:lnTo>
                      <a:pt x="233" y="3"/>
                    </a:lnTo>
                    <a:lnTo>
                      <a:pt x="237" y="0"/>
                    </a:lnTo>
                    <a:cubicBezTo>
                      <a:pt x="207" y="0"/>
                      <a:pt x="183" y="24"/>
                      <a:pt x="183" y="53"/>
                    </a:cubicBezTo>
                    <a:cubicBezTo>
                      <a:pt x="183" y="82"/>
                      <a:pt x="207" y="106"/>
                      <a:pt x="237" y="106"/>
                    </a:cubicBezTo>
                    <a:lnTo>
                      <a:pt x="233" y="99"/>
                    </a:lnTo>
                    <a:lnTo>
                      <a:pt x="553" y="99"/>
                    </a:lnTo>
                    <a:lnTo>
                      <a:pt x="554" y="106"/>
                    </a:lnTo>
                    <a:cubicBezTo>
                      <a:pt x="583" y="106"/>
                      <a:pt x="607" y="82"/>
                      <a:pt x="606" y="53"/>
                    </a:cubicBezTo>
                    <a:cubicBezTo>
                      <a:pt x="606" y="53"/>
                      <a:pt x="606" y="53"/>
                      <a:pt x="606" y="53"/>
                    </a:cubicBezTo>
                    <a:lnTo>
                      <a:pt x="601" y="51"/>
                    </a:lnTo>
                    <a:lnTo>
                      <a:pt x="601" y="51"/>
                    </a:lnTo>
                    <a:lnTo>
                      <a:pt x="606" y="53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 noEditPoints="1"/>
              </p:cNvSpPr>
              <p:nvPr/>
            </p:nvSpPr>
            <p:spPr bwMode="auto">
              <a:xfrm>
                <a:off x="6210" y="1792"/>
                <a:ext cx="210" cy="192"/>
              </a:xfrm>
              <a:custGeom>
                <a:avLst/>
                <a:gdLst>
                  <a:gd name="T0" fmla="*/ 150 w 857"/>
                  <a:gd name="T1" fmla="*/ 210 h 784"/>
                  <a:gd name="T2" fmla="*/ 150 w 857"/>
                  <a:gd name="T3" fmla="*/ 501 h 784"/>
                  <a:gd name="T4" fmla="*/ 324 w 857"/>
                  <a:gd name="T5" fmla="*/ 674 h 784"/>
                  <a:gd name="T6" fmla="*/ 329 w 857"/>
                  <a:gd name="T7" fmla="*/ 672 h 784"/>
                  <a:gd name="T8" fmla="*/ 553 w 857"/>
                  <a:gd name="T9" fmla="*/ 672 h 784"/>
                  <a:gd name="T10" fmla="*/ 554 w 857"/>
                  <a:gd name="T11" fmla="*/ 674 h 784"/>
                  <a:gd name="T12" fmla="*/ 604 w 857"/>
                  <a:gd name="T13" fmla="*/ 709 h 784"/>
                  <a:gd name="T14" fmla="*/ 601 w 857"/>
                  <a:gd name="T15" fmla="*/ 704 h 784"/>
                  <a:gd name="T16" fmla="*/ 649 w 857"/>
                  <a:gd name="T17" fmla="*/ 704 h 784"/>
                  <a:gd name="T18" fmla="*/ 642 w 857"/>
                  <a:gd name="T19" fmla="*/ 708 h 784"/>
                  <a:gd name="T20" fmla="*/ 854 w 857"/>
                  <a:gd name="T21" fmla="*/ 497 h 784"/>
                  <a:gd name="T22" fmla="*/ 854 w 857"/>
                  <a:gd name="T23" fmla="*/ 497 h 784"/>
                  <a:gd name="T24" fmla="*/ 857 w 857"/>
                  <a:gd name="T25" fmla="*/ 496 h 784"/>
                  <a:gd name="T26" fmla="*/ 857 w 857"/>
                  <a:gd name="T27" fmla="*/ 208 h 784"/>
                  <a:gd name="T28" fmla="*/ 854 w 857"/>
                  <a:gd name="T29" fmla="*/ 215 h 784"/>
                  <a:gd name="T30" fmla="*/ 642 w 857"/>
                  <a:gd name="T31" fmla="*/ 3 h 784"/>
                  <a:gd name="T32" fmla="*/ 642 w 857"/>
                  <a:gd name="T33" fmla="*/ 3 h 784"/>
                  <a:gd name="T34" fmla="*/ 649 w 857"/>
                  <a:gd name="T35" fmla="*/ 0 h 784"/>
                  <a:gd name="T36" fmla="*/ 601 w 857"/>
                  <a:gd name="T37" fmla="*/ 0 h 784"/>
                  <a:gd name="T38" fmla="*/ 604 w 857"/>
                  <a:gd name="T39" fmla="*/ 3 h 784"/>
                  <a:gd name="T40" fmla="*/ 554 w 857"/>
                  <a:gd name="T41" fmla="*/ 39 h 784"/>
                  <a:gd name="T42" fmla="*/ 553 w 857"/>
                  <a:gd name="T43" fmla="*/ 32 h 784"/>
                  <a:gd name="T44" fmla="*/ 329 w 857"/>
                  <a:gd name="T45" fmla="*/ 32 h 784"/>
                  <a:gd name="T46" fmla="*/ 323 w 857"/>
                  <a:gd name="T47" fmla="*/ 39 h 784"/>
                  <a:gd name="T48" fmla="*/ 150 w 857"/>
                  <a:gd name="T49" fmla="*/ 210 h 784"/>
                  <a:gd name="T50" fmla="*/ 148 w 857"/>
                  <a:gd name="T51" fmla="*/ 356 h 784"/>
                  <a:gd name="T52" fmla="*/ 167 w 857"/>
                  <a:gd name="T53" fmla="*/ 110 h 784"/>
                  <a:gd name="T54" fmla="*/ 149 w 857"/>
                  <a:gd name="T55" fmla="*/ 57 h 784"/>
                  <a:gd name="T56" fmla="*/ 114 w 857"/>
                  <a:gd name="T57" fmla="*/ 57 h 784"/>
                  <a:gd name="T58" fmla="*/ 8 w 857"/>
                  <a:gd name="T59" fmla="*/ 356 h 784"/>
                  <a:gd name="T60" fmla="*/ 114 w 857"/>
                  <a:gd name="T61" fmla="*/ 656 h 784"/>
                  <a:gd name="T62" fmla="*/ 167 w 857"/>
                  <a:gd name="T63" fmla="*/ 637 h 784"/>
                  <a:gd name="T64" fmla="*/ 167 w 857"/>
                  <a:gd name="T65" fmla="*/ 603 h 784"/>
                  <a:gd name="T66" fmla="*/ 167 w 857"/>
                  <a:gd name="T67" fmla="*/ 603 h 784"/>
                  <a:gd name="T68" fmla="*/ 148 w 857"/>
                  <a:gd name="T69" fmla="*/ 356 h 784"/>
                  <a:gd name="T70" fmla="*/ 607 w 857"/>
                  <a:gd name="T71" fmla="*/ 726 h 784"/>
                  <a:gd name="T72" fmla="*/ 554 w 857"/>
                  <a:gd name="T73" fmla="*/ 674 h 784"/>
                  <a:gd name="T74" fmla="*/ 553 w 857"/>
                  <a:gd name="T75" fmla="*/ 672 h 784"/>
                  <a:gd name="T76" fmla="*/ 233 w 857"/>
                  <a:gd name="T77" fmla="*/ 672 h 784"/>
                  <a:gd name="T78" fmla="*/ 237 w 857"/>
                  <a:gd name="T79" fmla="*/ 674 h 784"/>
                  <a:gd name="T80" fmla="*/ 184 w 857"/>
                  <a:gd name="T81" fmla="*/ 726 h 784"/>
                  <a:gd name="T82" fmla="*/ 237 w 857"/>
                  <a:gd name="T83" fmla="*/ 780 h 784"/>
                  <a:gd name="T84" fmla="*/ 233 w 857"/>
                  <a:gd name="T85" fmla="*/ 784 h 784"/>
                  <a:gd name="T86" fmla="*/ 553 w 857"/>
                  <a:gd name="T87" fmla="*/ 784 h 784"/>
                  <a:gd name="T88" fmla="*/ 554 w 857"/>
                  <a:gd name="T89" fmla="*/ 780 h 784"/>
                  <a:gd name="T90" fmla="*/ 607 w 857"/>
                  <a:gd name="T91" fmla="*/ 726 h 784"/>
                  <a:gd name="T92" fmla="*/ 607 w 857"/>
                  <a:gd name="T93" fmla="*/ 72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7" h="784">
                    <a:moveTo>
                      <a:pt x="150" y="210"/>
                    </a:moveTo>
                    <a:cubicBezTo>
                      <a:pt x="143" y="307"/>
                      <a:pt x="143" y="404"/>
                      <a:pt x="150" y="501"/>
                    </a:cubicBezTo>
                    <a:cubicBezTo>
                      <a:pt x="186" y="577"/>
                      <a:pt x="248" y="638"/>
                      <a:pt x="324" y="674"/>
                    </a:cubicBezTo>
                    <a:lnTo>
                      <a:pt x="329" y="672"/>
                    </a:lnTo>
                    <a:lnTo>
                      <a:pt x="553" y="672"/>
                    </a:lnTo>
                    <a:lnTo>
                      <a:pt x="554" y="674"/>
                    </a:lnTo>
                    <a:cubicBezTo>
                      <a:pt x="576" y="674"/>
                      <a:pt x="596" y="688"/>
                      <a:pt x="604" y="709"/>
                    </a:cubicBezTo>
                    <a:lnTo>
                      <a:pt x="601" y="704"/>
                    </a:lnTo>
                    <a:lnTo>
                      <a:pt x="649" y="704"/>
                    </a:lnTo>
                    <a:lnTo>
                      <a:pt x="642" y="708"/>
                    </a:lnTo>
                    <a:cubicBezTo>
                      <a:pt x="759" y="708"/>
                      <a:pt x="854" y="614"/>
                      <a:pt x="854" y="497"/>
                    </a:cubicBezTo>
                    <a:cubicBezTo>
                      <a:pt x="854" y="497"/>
                      <a:pt x="854" y="497"/>
                      <a:pt x="854" y="497"/>
                    </a:cubicBezTo>
                    <a:lnTo>
                      <a:pt x="857" y="496"/>
                    </a:lnTo>
                    <a:lnTo>
                      <a:pt x="857" y="208"/>
                    </a:lnTo>
                    <a:lnTo>
                      <a:pt x="854" y="215"/>
                    </a:lnTo>
                    <a:cubicBezTo>
                      <a:pt x="854" y="98"/>
                      <a:pt x="759" y="3"/>
                      <a:pt x="642" y="3"/>
                    </a:cubicBezTo>
                    <a:cubicBezTo>
                      <a:pt x="642" y="3"/>
                      <a:pt x="642" y="3"/>
                      <a:pt x="642" y="3"/>
                    </a:cubicBezTo>
                    <a:lnTo>
                      <a:pt x="649" y="0"/>
                    </a:lnTo>
                    <a:lnTo>
                      <a:pt x="601" y="0"/>
                    </a:lnTo>
                    <a:lnTo>
                      <a:pt x="604" y="3"/>
                    </a:lnTo>
                    <a:cubicBezTo>
                      <a:pt x="596" y="24"/>
                      <a:pt x="576" y="39"/>
                      <a:pt x="554" y="39"/>
                    </a:cubicBezTo>
                    <a:lnTo>
                      <a:pt x="553" y="32"/>
                    </a:lnTo>
                    <a:lnTo>
                      <a:pt x="329" y="32"/>
                    </a:lnTo>
                    <a:lnTo>
                      <a:pt x="323" y="39"/>
                    </a:lnTo>
                    <a:cubicBezTo>
                      <a:pt x="247" y="75"/>
                      <a:pt x="187" y="135"/>
                      <a:pt x="150" y="210"/>
                    </a:cubicBezTo>
                    <a:moveTo>
                      <a:pt x="148" y="356"/>
                    </a:moveTo>
                    <a:cubicBezTo>
                      <a:pt x="141" y="274"/>
                      <a:pt x="147" y="190"/>
                      <a:pt x="167" y="110"/>
                    </a:cubicBezTo>
                    <a:cubicBezTo>
                      <a:pt x="176" y="90"/>
                      <a:pt x="168" y="66"/>
                      <a:pt x="149" y="57"/>
                    </a:cubicBezTo>
                    <a:cubicBezTo>
                      <a:pt x="138" y="51"/>
                      <a:pt x="125" y="51"/>
                      <a:pt x="114" y="57"/>
                    </a:cubicBezTo>
                    <a:cubicBezTo>
                      <a:pt x="39" y="138"/>
                      <a:pt x="1" y="246"/>
                      <a:pt x="8" y="356"/>
                    </a:cubicBezTo>
                    <a:cubicBezTo>
                      <a:pt x="0" y="467"/>
                      <a:pt x="38" y="575"/>
                      <a:pt x="114" y="656"/>
                    </a:cubicBezTo>
                    <a:cubicBezTo>
                      <a:pt x="134" y="666"/>
                      <a:pt x="157" y="657"/>
                      <a:pt x="167" y="637"/>
                    </a:cubicBezTo>
                    <a:cubicBezTo>
                      <a:pt x="172" y="627"/>
                      <a:pt x="172" y="614"/>
                      <a:pt x="167" y="603"/>
                    </a:cubicBezTo>
                    <a:lnTo>
                      <a:pt x="167" y="603"/>
                    </a:lnTo>
                    <a:cubicBezTo>
                      <a:pt x="147" y="523"/>
                      <a:pt x="140" y="439"/>
                      <a:pt x="148" y="356"/>
                    </a:cubicBezTo>
                    <a:moveTo>
                      <a:pt x="607" y="726"/>
                    </a:moveTo>
                    <a:cubicBezTo>
                      <a:pt x="607" y="697"/>
                      <a:pt x="583" y="674"/>
                      <a:pt x="554" y="674"/>
                    </a:cubicBezTo>
                    <a:lnTo>
                      <a:pt x="553" y="672"/>
                    </a:lnTo>
                    <a:lnTo>
                      <a:pt x="233" y="672"/>
                    </a:lnTo>
                    <a:lnTo>
                      <a:pt x="237" y="674"/>
                    </a:lnTo>
                    <a:cubicBezTo>
                      <a:pt x="207" y="674"/>
                      <a:pt x="184" y="697"/>
                      <a:pt x="184" y="726"/>
                    </a:cubicBezTo>
                    <a:cubicBezTo>
                      <a:pt x="184" y="756"/>
                      <a:pt x="207" y="780"/>
                      <a:pt x="237" y="780"/>
                    </a:cubicBezTo>
                    <a:lnTo>
                      <a:pt x="233" y="784"/>
                    </a:lnTo>
                    <a:lnTo>
                      <a:pt x="553" y="784"/>
                    </a:lnTo>
                    <a:lnTo>
                      <a:pt x="554" y="780"/>
                    </a:lnTo>
                    <a:cubicBezTo>
                      <a:pt x="583" y="780"/>
                      <a:pt x="607" y="756"/>
                      <a:pt x="607" y="726"/>
                    </a:cubicBezTo>
                    <a:cubicBezTo>
                      <a:pt x="607" y="726"/>
                      <a:pt x="607" y="726"/>
                      <a:pt x="607" y="726"/>
                    </a:cubicBez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6261" y="1776"/>
                <a:ext cx="104" cy="26"/>
              </a:xfrm>
              <a:custGeom>
                <a:avLst/>
                <a:gdLst>
                  <a:gd name="T0" fmla="*/ 423 w 424"/>
                  <a:gd name="T1" fmla="*/ 53 h 106"/>
                  <a:gd name="T2" fmla="*/ 371 w 424"/>
                  <a:gd name="T3" fmla="*/ 0 h 106"/>
                  <a:gd name="T4" fmla="*/ 371 w 424"/>
                  <a:gd name="T5" fmla="*/ 0 h 106"/>
                  <a:gd name="T6" fmla="*/ 370 w 424"/>
                  <a:gd name="T7" fmla="*/ 3 h 106"/>
                  <a:gd name="T8" fmla="*/ 50 w 424"/>
                  <a:gd name="T9" fmla="*/ 3 h 106"/>
                  <a:gd name="T10" fmla="*/ 54 w 424"/>
                  <a:gd name="T11" fmla="*/ 0 h 106"/>
                  <a:gd name="T12" fmla="*/ 0 w 424"/>
                  <a:gd name="T13" fmla="*/ 53 h 106"/>
                  <a:gd name="T14" fmla="*/ 54 w 424"/>
                  <a:gd name="T15" fmla="*/ 106 h 106"/>
                  <a:gd name="T16" fmla="*/ 50 w 424"/>
                  <a:gd name="T17" fmla="*/ 99 h 106"/>
                  <a:gd name="T18" fmla="*/ 370 w 424"/>
                  <a:gd name="T19" fmla="*/ 99 h 106"/>
                  <a:gd name="T20" fmla="*/ 371 w 424"/>
                  <a:gd name="T21" fmla="*/ 106 h 106"/>
                  <a:gd name="T22" fmla="*/ 423 w 424"/>
                  <a:gd name="T23" fmla="*/ 53 h 106"/>
                  <a:gd name="T24" fmla="*/ 423 w 424"/>
                  <a:gd name="T2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4" h="106">
                    <a:moveTo>
                      <a:pt x="423" y="53"/>
                    </a:moveTo>
                    <a:cubicBezTo>
                      <a:pt x="424" y="24"/>
                      <a:pt x="400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lnTo>
                      <a:pt x="370" y="3"/>
                    </a:lnTo>
                    <a:lnTo>
                      <a:pt x="50" y="3"/>
                    </a:lnTo>
                    <a:lnTo>
                      <a:pt x="54" y="0"/>
                    </a:ln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4" y="106"/>
                    </a:cubicBezTo>
                    <a:lnTo>
                      <a:pt x="50" y="99"/>
                    </a:lnTo>
                    <a:lnTo>
                      <a:pt x="370" y="99"/>
                    </a:lnTo>
                    <a:lnTo>
                      <a:pt x="371" y="106"/>
                    </a:lnTo>
                    <a:cubicBezTo>
                      <a:pt x="400" y="106"/>
                      <a:pt x="424" y="82"/>
                      <a:pt x="423" y="53"/>
                    </a:cubicBezTo>
                    <a:cubicBezTo>
                      <a:pt x="423" y="53"/>
                      <a:pt x="423" y="53"/>
                      <a:pt x="423" y="53"/>
                    </a:cubicBez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52"/>
              <p:cNvSpPr>
                <a:spLocks noChangeArrowheads="1"/>
              </p:cNvSpPr>
              <p:nvPr/>
            </p:nvSpPr>
            <p:spPr bwMode="auto">
              <a:xfrm>
                <a:off x="5834" y="2553"/>
                <a:ext cx="31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ОД ЕДДС</a:t>
                </a:r>
                <a:endPara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72"/>
              <p:cNvSpPr>
                <a:spLocks noChangeArrowheads="1"/>
              </p:cNvSpPr>
              <p:nvPr/>
            </p:nvSpPr>
            <p:spPr bwMode="auto">
              <a:xfrm rot="5400000">
                <a:off x="6012" y="2564"/>
                <a:ext cx="32" cy="904"/>
              </a:xfrm>
              <a:prstGeom prst="rect">
                <a:avLst/>
              </a:prstGeom>
              <a:solidFill>
                <a:srgbClr val="548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Rectangle 73"/>
              <p:cNvSpPr>
                <a:spLocks noChangeArrowheads="1"/>
              </p:cNvSpPr>
              <p:nvPr/>
            </p:nvSpPr>
            <p:spPr bwMode="auto">
              <a:xfrm rot="5400000">
                <a:off x="6014" y="2563"/>
                <a:ext cx="24" cy="899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Rectangle 74"/>
              <p:cNvSpPr>
                <a:spLocks noChangeArrowheads="1"/>
              </p:cNvSpPr>
              <p:nvPr/>
            </p:nvSpPr>
            <p:spPr bwMode="auto">
              <a:xfrm>
                <a:off x="5440" y="2617"/>
                <a:ext cx="167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Баннер</a:t>
                </a:r>
              </a:p>
            </p:txBody>
          </p:sp>
          <p:sp>
            <p:nvSpPr>
              <p:cNvPr id="51" name="Freeform 75"/>
              <p:cNvSpPr>
                <a:spLocks/>
              </p:cNvSpPr>
              <p:nvPr/>
            </p:nvSpPr>
            <p:spPr bwMode="auto">
              <a:xfrm>
                <a:off x="5257" y="2399"/>
                <a:ext cx="122" cy="176"/>
              </a:xfrm>
              <a:custGeom>
                <a:avLst/>
                <a:gdLst>
                  <a:gd name="T0" fmla="*/ 0 w 122"/>
                  <a:gd name="T1" fmla="*/ 0 h 176"/>
                  <a:gd name="T2" fmla="*/ 122 w 122"/>
                  <a:gd name="T3" fmla="*/ 176 h 176"/>
                  <a:gd name="T4" fmla="*/ 0 w 122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76">
                    <a:moveTo>
                      <a:pt x="0" y="0"/>
                    </a:moveTo>
                    <a:lnTo>
                      <a:pt x="122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76"/>
              <p:cNvSpPr>
                <a:spLocks/>
              </p:cNvSpPr>
              <p:nvPr/>
            </p:nvSpPr>
            <p:spPr bwMode="auto">
              <a:xfrm rot="10800000">
                <a:off x="5508" y="2681"/>
                <a:ext cx="137" cy="288"/>
              </a:xfrm>
              <a:custGeom>
                <a:avLst/>
                <a:gdLst>
                  <a:gd name="T0" fmla="*/ 0 w 122"/>
                  <a:gd name="T1" fmla="*/ 0 h 176"/>
                  <a:gd name="T2" fmla="*/ 122 w 122"/>
                  <a:gd name="T3" fmla="*/ 176 h 176"/>
                  <a:gd name="T4" fmla="*/ 0 w 122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176">
                    <a:moveTo>
                      <a:pt x="0" y="0"/>
                    </a:moveTo>
                    <a:lnTo>
                      <a:pt x="122" y="1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Rectangle 77"/>
              <p:cNvSpPr>
                <a:spLocks noChangeArrowheads="1"/>
              </p:cNvSpPr>
              <p:nvPr/>
            </p:nvSpPr>
            <p:spPr bwMode="auto">
              <a:xfrm>
                <a:off x="4489" y="1594"/>
                <a:ext cx="235" cy="625"/>
              </a:xfrm>
              <a:prstGeom prst="rect">
                <a:avLst/>
              </a:prstGeom>
              <a:solidFill>
                <a:srgbClr val="F59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78"/>
              <p:cNvSpPr>
                <a:spLocks noChangeArrowheads="1"/>
              </p:cNvSpPr>
              <p:nvPr/>
            </p:nvSpPr>
            <p:spPr bwMode="auto">
              <a:xfrm>
                <a:off x="4489" y="1594"/>
                <a:ext cx="235" cy="62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81"/>
              <p:cNvSpPr>
                <a:spLocks noEditPoints="1"/>
              </p:cNvSpPr>
              <p:nvPr/>
            </p:nvSpPr>
            <p:spPr bwMode="auto">
              <a:xfrm>
                <a:off x="4249" y="1878"/>
                <a:ext cx="209" cy="209"/>
              </a:xfrm>
              <a:custGeom>
                <a:avLst/>
                <a:gdLst>
                  <a:gd name="T0" fmla="*/ 150 w 854"/>
                  <a:gd name="T1" fmla="*/ 281 h 851"/>
                  <a:gd name="T2" fmla="*/ 150 w 854"/>
                  <a:gd name="T3" fmla="*/ 572 h 851"/>
                  <a:gd name="T4" fmla="*/ 324 w 854"/>
                  <a:gd name="T5" fmla="*/ 745 h 851"/>
                  <a:gd name="T6" fmla="*/ 321 w 854"/>
                  <a:gd name="T7" fmla="*/ 752 h 851"/>
                  <a:gd name="T8" fmla="*/ 561 w 854"/>
                  <a:gd name="T9" fmla="*/ 752 h 851"/>
                  <a:gd name="T10" fmla="*/ 554 w 854"/>
                  <a:gd name="T11" fmla="*/ 745 h 851"/>
                  <a:gd name="T12" fmla="*/ 604 w 854"/>
                  <a:gd name="T13" fmla="*/ 780 h 851"/>
                  <a:gd name="T14" fmla="*/ 609 w 854"/>
                  <a:gd name="T15" fmla="*/ 784 h 851"/>
                  <a:gd name="T16" fmla="*/ 641 w 854"/>
                  <a:gd name="T17" fmla="*/ 784 h 851"/>
                  <a:gd name="T18" fmla="*/ 642 w 854"/>
                  <a:gd name="T19" fmla="*/ 780 h 851"/>
                  <a:gd name="T20" fmla="*/ 854 w 854"/>
                  <a:gd name="T21" fmla="*/ 568 h 851"/>
                  <a:gd name="T22" fmla="*/ 854 w 854"/>
                  <a:gd name="T23" fmla="*/ 568 h 851"/>
                  <a:gd name="T24" fmla="*/ 849 w 854"/>
                  <a:gd name="T25" fmla="*/ 560 h 851"/>
                  <a:gd name="T26" fmla="*/ 849 w 854"/>
                  <a:gd name="T27" fmla="*/ 288 h 851"/>
                  <a:gd name="T28" fmla="*/ 854 w 854"/>
                  <a:gd name="T29" fmla="*/ 286 h 851"/>
                  <a:gd name="T30" fmla="*/ 642 w 854"/>
                  <a:gd name="T31" fmla="*/ 74 h 851"/>
                  <a:gd name="T32" fmla="*/ 642 w 854"/>
                  <a:gd name="T33" fmla="*/ 74 h 851"/>
                  <a:gd name="T34" fmla="*/ 641 w 854"/>
                  <a:gd name="T35" fmla="*/ 80 h 851"/>
                  <a:gd name="T36" fmla="*/ 609 w 854"/>
                  <a:gd name="T37" fmla="*/ 80 h 851"/>
                  <a:gd name="T38" fmla="*/ 604 w 854"/>
                  <a:gd name="T39" fmla="*/ 74 h 851"/>
                  <a:gd name="T40" fmla="*/ 554 w 854"/>
                  <a:gd name="T41" fmla="*/ 110 h 851"/>
                  <a:gd name="T42" fmla="*/ 561 w 854"/>
                  <a:gd name="T43" fmla="*/ 112 h 851"/>
                  <a:gd name="T44" fmla="*/ 321 w 854"/>
                  <a:gd name="T45" fmla="*/ 112 h 851"/>
                  <a:gd name="T46" fmla="*/ 323 w 854"/>
                  <a:gd name="T47" fmla="*/ 110 h 851"/>
                  <a:gd name="T48" fmla="*/ 150 w 854"/>
                  <a:gd name="T49" fmla="*/ 281 h 851"/>
                  <a:gd name="T50" fmla="*/ 148 w 854"/>
                  <a:gd name="T51" fmla="*/ 428 h 851"/>
                  <a:gd name="T52" fmla="*/ 167 w 854"/>
                  <a:gd name="T53" fmla="*/ 181 h 851"/>
                  <a:gd name="T54" fmla="*/ 149 w 854"/>
                  <a:gd name="T55" fmla="*/ 128 h 851"/>
                  <a:gd name="T56" fmla="*/ 114 w 854"/>
                  <a:gd name="T57" fmla="*/ 128 h 851"/>
                  <a:gd name="T58" fmla="*/ 8 w 854"/>
                  <a:gd name="T59" fmla="*/ 428 h 851"/>
                  <a:gd name="T60" fmla="*/ 114 w 854"/>
                  <a:gd name="T61" fmla="*/ 728 h 851"/>
                  <a:gd name="T62" fmla="*/ 167 w 854"/>
                  <a:gd name="T63" fmla="*/ 709 h 851"/>
                  <a:gd name="T64" fmla="*/ 167 w 854"/>
                  <a:gd name="T65" fmla="*/ 675 h 851"/>
                  <a:gd name="T66" fmla="*/ 167 w 854"/>
                  <a:gd name="T67" fmla="*/ 675 h 851"/>
                  <a:gd name="T68" fmla="*/ 148 w 854"/>
                  <a:gd name="T69" fmla="*/ 428 h 851"/>
                  <a:gd name="T70" fmla="*/ 607 w 854"/>
                  <a:gd name="T71" fmla="*/ 798 h 851"/>
                  <a:gd name="T72" fmla="*/ 554 w 854"/>
                  <a:gd name="T73" fmla="*/ 745 h 851"/>
                  <a:gd name="T74" fmla="*/ 561 w 854"/>
                  <a:gd name="T75" fmla="*/ 752 h 851"/>
                  <a:gd name="T76" fmla="*/ 241 w 854"/>
                  <a:gd name="T77" fmla="*/ 752 h 851"/>
                  <a:gd name="T78" fmla="*/ 236 w 854"/>
                  <a:gd name="T79" fmla="*/ 745 h 851"/>
                  <a:gd name="T80" fmla="*/ 184 w 854"/>
                  <a:gd name="T81" fmla="*/ 798 h 851"/>
                  <a:gd name="T82" fmla="*/ 236 w 854"/>
                  <a:gd name="T83" fmla="*/ 851 h 851"/>
                  <a:gd name="T84" fmla="*/ 241 w 854"/>
                  <a:gd name="T85" fmla="*/ 848 h 851"/>
                  <a:gd name="T86" fmla="*/ 561 w 854"/>
                  <a:gd name="T87" fmla="*/ 848 h 851"/>
                  <a:gd name="T88" fmla="*/ 554 w 854"/>
                  <a:gd name="T89" fmla="*/ 851 h 851"/>
                  <a:gd name="T90" fmla="*/ 607 w 854"/>
                  <a:gd name="T91" fmla="*/ 798 h 851"/>
                  <a:gd name="T92" fmla="*/ 607 w 854"/>
                  <a:gd name="T93" fmla="*/ 798 h 851"/>
                  <a:gd name="T94" fmla="*/ 606 w 854"/>
                  <a:gd name="T95" fmla="*/ 57 h 851"/>
                  <a:gd name="T96" fmla="*/ 554 w 854"/>
                  <a:gd name="T97" fmla="*/ 4 h 851"/>
                  <a:gd name="T98" fmla="*/ 554 w 854"/>
                  <a:gd name="T99" fmla="*/ 4 h 851"/>
                  <a:gd name="T100" fmla="*/ 561 w 854"/>
                  <a:gd name="T101" fmla="*/ 0 h 851"/>
                  <a:gd name="T102" fmla="*/ 241 w 854"/>
                  <a:gd name="T103" fmla="*/ 0 h 851"/>
                  <a:gd name="T104" fmla="*/ 236 w 854"/>
                  <a:gd name="T105" fmla="*/ 4 h 851"/>
                  <a:gd name="T106" fmla="*/ 183 w 854"/>
                  <a:gd name="T107" fmla="*/ 57 h 851"/>
                  <a:gd name="T108" fmla="*/ 236 w 854"/>
                  <a:gd name="T109" fmla="*/ 110 h 851"/>
                  <a:gd name="T110" fmla="*/ 241 w 854"/>
                  <a:gd name="T111" fmla="*/ 112 h 851"/>
                  <a:gd name="T112" fmla="*/ 561 w 854"/>
                  <a:gd name="T113" fmla="*/ 112 h 851"/>
                  <a:gd name="T114" fmla="*/ 554 w 854"/>
                  <a:gd name="T115" fmla="*/ 110 h 851"/>
                  <a:gd name="T116" fmla="*/ 606 w 854"/>
                  <a:gd name="T117" fmla="*/ 57 h 851"/>
                  <a:gd name="T118" fmla="*/ 606 w 854"/>
                  <a:gd name="T119" fmla="*/ 57 h 851"/>
                  <a:gd name="T120" fmla="*/ 609 w 854"/>
                  <a:gd name="T121" fmla="*/ 64 h 851"/>
                  <a:gd name="T122" fmla="*/ 609 w 854"/>
                  <a:gd name="T123" fmla="*/ 64 h 851"/>
                  <a:gd name="T124" fmla="*/ 606 w 854"/>
                  <a:gd name="T125" fmla="*/ 57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4" h="851">
                    <a:moveTo>
                      <a:pt x="150" y="281"/>
                    </a:moveTo>
                    <a:cubicBezTo>
                      <a:pt x="143" y="378"/>
                      <a:pt x="143" y="475"/>
                      <a:pt x="150" y="572"/>
                    </a:cubicBezTo>
                    <a:cubicBezTo>
                      <a:pt x="186" y="648"/>
                      <a:pt x="248" y="709"/>
                      <a:pt x="324" y="745"/>
                    </a:cubicBezTo>
                    <a:lnTo>
                      <a:pt x="321" y="752"/>
                    </a:lnTo>
                    <a:lnTo>
                      <a:pt x="561" y="752"/>
                    </a:lnTo>
                    <a:lnTo>
                      <a:pt x="554" y="745"/>
                    </a:lnTo>
                    <a:cubicBezTo>
                      <a:pt x="576" y="745"/>
                      <a:pt x="596" y="759"/>
                      <a:pt x="604" y="780"/>
                    </a:cubicBezTo>
                    <a:lnTo>
                      <a:pt x="609" y="784"/>
                    </a:lnTo>
                    <a:lnTo>
                      <a:pt x="641" y="784"/>
                    </a:lnTo>
                    <a:lnTo>
                      <a:pt x="642" y="780"/>
                    </a:lnTo>
                    <a:cubicBezTo>
                      <a:pt x="759" y="780"/>
                      <a:pt x="854" y="685"/>
                      <a:pt x="854" y="568"/>
                    </a:cubicBezTo>
                    <a:cubicBezTo>
                      <a:pt x="854" y="568"/>
                      <a:pt x="854" y="568"/>
                      <a:pt x="854" y="568"/>
                    </a:cubicBezTo>
                    <a:lnTo>
                      <a:pt x="849" y="560"/>
                    </a:lnTo>
                    <a:lnTo>
                      <a:pt x="849" y="288"/>
                    </a:lnTo>
                    <a:lnTo>
                      <a:pt x="854" y="286"/>
                    </a:lnTo>
                    <a:cubicBezTo>
                      <a:pt x="854" y="169"/>
                      <a:pt x="759" y="74"/>
                      <a:pt x="642" y="74"/>
                    </a:cubicBezTo>
                    <a:cubicBezTo>
                      <a:pt x="642" y="74"/>
                      <a:pt x="642" y="74"/>
                      <a:pt x="642" y="74"/>
                    </a:cubicBezTo>
                    <a:lnTo>
                      <a:pt x="641" y="80"/>
                    </a:lnTo>
                    <a:lnTo>
                      <a:pt x="609" y="80"/>
                    </a:lnTo>
                    <a:lnTo>
                      <a:pt x="604" y="74"/>
                    </a:lnTo>
                    <a:cubicBezTo>
                      <a:pt x="596" y="96"/>
                      <a:pt x="576" y="110"/>
                      <a:pt x="554" y="110"/>
                    </a:cubicBezTo>
                    <a:lnTo>
                      <a:pt x="561" y="112"/>
                    </a:lnTo>
                    <a:lnTo>
                      <a:pt x="321" y="112"/>
                    </a:lnTo>
                    <a:lnTo>
                      <a:pt x="323" y="110"/>
                    </a:lnTo>
                    <a:cubicBezTo>
                      <a:pt x="247" y="146"/>
                      <a:pt x="186" y="206"/>
                      <a:pt x="150" y="281"/>
                    </a:cubicBezTo>
                    <a:close/>
                    <a:moveTo>
                      <a:pt x="148" y="428"/>
                    </a:moveTo>
                    <a:cubicBezTo>
                      <a:pt x="141" y="345"/>
                      <a:pt x="147" y="262"/>
                      <a:pt x="167" y="181"/>
                    </a:cubicBezTo>
                    <a:cubicBezTo>
                      <a:pt x="176" y="161"/>
                      <a:pt x="168" y="138"/>
                      <a:pt x="149" y="128"/>
                    </a:cubicBezTo>
                    <a:cubicBezTo>
                      <a:pt x="138" y="122"/>
                      <a:pt x="125" y="122"/>
                      <a:pt x="114" y="128"/>
                    </a:cubicBezTo>
                    <a:cubicBezTo>
                      <a:pt x="39" y="209"/>
                      <a:pt x="1" y="318"/>
                      <a:pt x="8" y="428"/>
                    </a:cubicBezTo>
                    <a:cubicBezTo>
                      <a:pt x="0" y="538"/>
                      <a:pt x="38" y="647"/>
                      <a:pt x="114" y="728"/>
                    </a:cubicBezTo>
                    <a:cubicBezTo>
                      <a:pt x="133" y="737"/>
                      <a:pt x="157" y="728"/>
                      <a:pt x="167" y="709"/>
                    </a:cubicBezTo>
                    <a:cubicBezTo>
                      <a:pt x="172" y="698"/>
                      <a:pt x="172" y="685"/>
                      <a:pt x="167" y="675"/>
                    </a:cubicBezTo>
                    <a:lnTo>
                      <a:pt x="167" y="675"/>
                    </a:lnTo>
                    <a:cubicBezTo>
                      <a:pt x="146" y="594"/>
                      <a:pt x="140" y="510"/>
                      <a:pt x="148" y="428"/>
                    </a:cubicBezTo>
                    <a:close/>
                    <a:moveTo>
                      <a:pt x="607" y="798"/>
                    </a:moveTo>
                    <a:cubicBezTo>
                      <a:pt x="607" y="769"/>
                      <a:pt x="583" y="745"/>
                      <a:pt x="554" y="745"/>
                    </a:cubicBezTo>
                    <a:lnTo>
                      <a:pt x="561" y="752"/>
                    </a:lnTo>
                    <a:lnTo>
                      <a:pt x="241" y="752"/>
                    </a:lnTo>
                    <a:lnTo>
                      <a:pt x="236" y="745"/>
                    </a:lnTo>
                    <a:cubicBezTo>
                      <a:pt x="207" y="745"/>
                      <a:pt x="184" y="769"/>
                      <a:pt x="184" y="798"/>
                    </a:cubicBezTo>
                    <a:cubicBezTo>
                      <a:pt x="184" y="827"/>
                      <a:pt x="207" y="851"/>
                      <a:pt x="236" y="851"/>
                    </a:cubicBezTo>
                    <a:lnTo>
                      <a:pt x="241" y="848"/>
                    </a:lnTo>
                    <a:lnTo>
                      <a:pt x="561" y="848"/>
                    </a:lnTo>
                    <a:lnTo>
                      <a:pt x="554" y="851"/>
                    </a:lnTo>
                    <a:cubicBezTo>
                      <a:pt x="583" y="851"/>
                      <a:pt x="607" y="827"/>
                      <a:pt x="607" y="798"/>
                    </a:cubicBezTo>
                    <a:cubicBezTo>
                      <a:pt x="607" y="798"/>
                      <a:pt x="607" y="798"/>
                      <a:pt x="607" y="798"/>
                    </a:cubicBezTo>
                    <a:close/>
                    <a:moveTo>
                      <a:pt x="606" y="57"/>
                    </a:moveTo>
                    <a:cubicBezTo>
                      <a:pt x="606" y="28"/>
                      <a:pt x="583" y="4"/>
                      <a:pt x="554" y="4"/>
                    </a:cubicBezTo>
                    <a:cubicBezTo>
                      <a:pt x="554" y="4"/>
                      <a:pt x="554" y="4"/>
                      <a:pt x="554" y="4"/>
                    </a:cubicBezTo>
                    <a:lnTo>
                      <a:pt x="561" y="0"/>
                    </a:lnTo>
                    <a:lnTo>
                      <a:pt x="241" y="0"/>
                    </a:lnTo>
                    <a:lnTo>
                      <a:pt x="236" y="4"/>
                    </a:lnTo>
                    <a:cubicBezTo>
                      <a:pt x="207" y="4"/>
                      <a:pt x="183" y="28"/>
                      <a:pt x="183" y="57"/>
                    </a:cubicBezTo>
                    <a:cubicBezTo>
                      <a:pt x="183" y="87"/>
                      <a:pt x="207" y="110"/>
                      <a:pt x="236" y="110"/>
                    </a:cubicBezTo>
                    <a:lnTo>
                      <a:pt x="241" y="112"/>
                    </a:lnTo>
                    <a:lnTo>
                      <a:pt x="561" y="112"/>
                    </a:lnTo>
                    <a:lnTo>
                      <a:pt x="554" y="110"/>
                    </a:lnTo>
                    <a:cubicBezTo>
                      <a:pt x="583" y="110"/>
                      <a:pt x="607" y="86"/>
                      <a:pt x="606" y="57"/>
                    </a:cubicBezTo>
                    <a:cubicBezTo>
                      <a:pt x="606" y="57"/>
                      <a:pt x="606" y="57"/>
                      <a:pt x="606" y="57"/>
                    </a:cubicBezTo>
                    <a:lnTo>
                      <a:pt x="609" y="64"/>
                    </a:lnTo>
                    <a:lnTo>
                      <a:pt x="609" y="64"/>
                    </a:lnTo>
                    <a:lnTo>
                      <a:pt x="606" y="57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82"/>
              <p:cNvSpPr>
                <a:spLocks noEditPoints="1"/>
              </p:cNvSpPr>
              <p:nvPr/>
            </p:nvSpPr>
            <p:spPr bwMode="auto">
              <a:xfrm>
                <a:off x="4249" y="1896"/>
                <a:ext cx="209" cy="191"/>
              </a:xfrm>
              <a:custGeom>
                <a:avLst/>
                <a:gdLst>
                  <a:gd name="T0" fmla="*/ 150 w 854"/>
                  <a:gd name="T1" fmla="*/ 207 h 777"/>
                  <a:gd name="T2" fmla="*/ 150 w 854"/>
                  <a:gd name="T3" fmla="*/ 498 h 777"/>
                  <a:gd name="T4" fmla="*/ 324 w 854"/>
                  <a:gd name="T5" fmla="*/ 671 h 777"/>
                  <a:gd name="T6" fmla="*/ 321 w 854"/>
                  <a:gd name="T7" fmla="*/ 678 h 777"/>
                  <a:gd name="T8" fmla="*/ 561 w 854"/>
                  <a:gd name="T9" fmla="*/ 678 h 777"/>
                  <a:gd name="T10" fmla="*/ 554 w 854"/>
                  <a:gd name="T11" fmla="*/ 671 h 777"/>
                  <a:gd name="T12" fmla="*/ 604 w 854"/>
                  <a:gd name="T13" fmla="*/ 706 h 777"/>
                  <a:gd name="T14" fmla="*/ 609 w 854"/>
                  <a:gd name="T15" fmla="*/ 710 h 777"/>
                  <a:gd name="T16" fmla="*/ 641 w 854"/>
                  <a:gd name="T17" fmla="*/ 710 h 777"/>
                  <a:gd name="T18" fmla="*/ 642 w 854"/>
                  <a:gd name="T19" fmla="*/ 706 h 777"/>
                  <a:gd name="T20" fmla="*/ 854 w 854"/>
                  <a:gd name="T21" fmla="*/ 494 h 777"/>
                  <a:gd name="T22" fmla="*/ 854 w 854"/>
                  <a:gd name="T23" fmla="*/ 494 h 777"/>
                  <a:gd name="T24" fmla="*/ 849 w 854"/>
                  <a:gd name="T25" fmla="*/ 486 h 777"/>
                  <a:gd name="T26" fmla="*/ 849 w 854"/>
                  <a:gd name="T27" fmla="*/ 214 h 777"/>
                  <a:gd name="T28" fmla="*/ 854 w 854"/>
                  <a:gd name="T29" fmla="*/ 212 h 777"/>
                  <a:gd name="T30" fmla="*/ 642 w 854"/>
                  <a:gd name="T31" fmla="*/ 0 h 777"/>
                  <a:gd name="T32" fmla="*/ 642 w 854"/>
                  <a:gd name="T33" fmla="*/ 0 h 777"/>
                  <a:gd name="T34" fmla="*/ 641 w 854"/>
                  <a:gd name="T35" fmla="*/ 6 h 777"/>
                  <a:gd name="T36" fmla="*/ 609 w 854"/>
                  <a:gd name="T37" fmla="*/ 6 h 777"/>
                  <a:gd name="T38" fmla="*/ 604 w 854"/>
                  <a:gd name="T39" fmla="*/ 0 h 777"/>
                  <a:gd name="T40" fmla="*/ 554 w 854"/>
                  <a:gd name="T41" fmla="*/ 36 h 777"/>
                  <a:gd name="T42" fmla="*/ 561 w 854"/>
                  <a:gd name="T43" fmla="*/ 38 h 777"/>
                  <a:gd name="T44" fmla="*/ 321 w 854"/>
                  <a:gd name="T45" fmla="*/ 38 h 777"/>
                  <a:gd name="T46" fmla="*/ 323 w 854"/>
                  <a:gd name="T47" fmla="*/ 36 h 777"/>
                  <a:gd name="T48" fmla="*/ 150 w 854"/>
                  <a:gd name="T49" fmla="*/ 207 h 777"/>
                  <a:gd name="T50" fmla="*/ 148 w 854"/>
                  <a:gd name="T51" fmla="*/ 354 h 777"/>
                  <a:gd name="T52" fmla="*/ 167 w 854"/>
                  <a:gd name="T53" fmla="*/ 107 h 777"/>
                  <a:gd name="T54" fmla="*/ 149 w 854"/>
                  <a:gd name="T55" fmla="*/ 54 h 777"/>
                  <a:gd name="T56" fmla="*/ 114 w 854"/>
                  <a:gd name="T57" fmla="*/ 54 h 777"/>
                  <a:gd name="T58" fmla="*/ 8 w 854"/>
                  <a:gd name="T59" fmla="*/ 354 h 777"/>
                  <a:gd name="T60" fmla="*/ 114 w 854"/>
                  <a:gd name="T61" fmla="*/ 654 h 777"/>
                  <a:gd name="T62" fmla="*/ 167 w 854"/>
                  <a:gd name="T63" fmla="*/ 635 h 777"/>
                  <a:gd name="T64" fmla="*/ 167 w 854"/>
                  <a:gd name="T65" fmla="*/ 601 h 777"/>
                  <a:gd name="T66" fmla="*/ 167 w 854"/>
                  <a:gd name="T67" fmla="*/ 601 h 777"/>
                  <a:gd name="T68" fmla="*/ 148 w 854"/>
                  <a:gd name="T69" fmla="*/ 354 h 777"/>
                  <a:gd name="T70" fmla="*/ 607 w 854"/>
                  <a:gd name="T71" fmla="*/ 724 h 777"/>
                  <a:gd name="T72" fmla="*/ 554 w 854"/>
                  <a:gd name="T73" fmla="*/ 671 h 777"/>
                  <a:gd name="T74" fmla="*/ 561 w 854"/>
                  <a:gd name="T75" fmla="*/ 678 h 777"/>
                  <a:gd name="T76" fmla="*/ 241 w 854"/>
                  <a:gd name="T77" fmla="*/ 678 h 777"/>
                  <a:gd name="T78" fmla="*/ 236 w 854"/>
                  <a:gd name="T79" fmla="*/ 671 h 777"/>
                  <a:gd name="T80" fmla="*/ 184 w 854"/>
                  <a:gd name="T81" fmla="*/ 724 h 777"/>
                  <a:gd name="T82" fmla="*/ 236 w 854"/>
                  <a:gd name="T83" fmla="*/ 777 h 777"/>
                  <a:gd name="T84" fmla="*/ 241 w 854"/>
                  <a:gd name="T85" fmla="*/ 774 h 777"/>
                  <a:gd name="T86" fmla="*/ 561 w 854"/>
                  <a:gd name="T87" fmla="*/ 774 h 777"/>
                  <a:gd name="T88" fmla="*/ 554 w 854"/>
                  <a:gd name="T89" fmla="*/ 777 h 777"/>
                  <a:gd name="T90" fmla="*/ 607 w 854"/>
                  <a:gd name="T91" fmla="*/ 724 h 777"/>
                  <a:gd name="T92" fmla="*/ 607 w 854"/>
                  <a:gd name="T93" fmla="*/ 724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77">
                    <a:moveTo>
                      <a:pt x="150" y="207"/>
                    </a:moveTo>
                    <a:cubicBezTo>
                      <a:pt x="143" y="304"/>
                      <a:pt x="143" y="401"/>
                      <a:pt x="150" y="498"/>
                    </a:cubicBezTo>
                    <a:cubicBezTo>
                      <a:pt x="186" y="574"/>
                      <a:pt x="248" y="635"/>
                      <a:pt x="324" y="671"/>
                    </a:cubicBezTo>
                    <a:lnTo>
                      <a:pt x="321" y="678"/>
                    </a:lnTo>
                    <a:lnTo>
                      <a:pt x="561" y="678"/>
                    </a:lnTo>
                    <a:lnTo>
                      <a:pt x="554" y="671"/>
                    </a:lnTo>
                    <a:cubicBezTo>
                      <a:pt x="576" y="671"/>
                      <a:pt x="596" y="685"/>
                      <a:pt x="604" y="706"/>
                    </a:cubicBezTo>
                    <a:lnTo>
                      <a:pt x="609" y="710"/>
                    </a:lnTo>
                    <a:lnTo>
                      <a:pt x="641" y="710"/>
                    </a:lnTo>
                    <a:lnTo>
                      <a:pt x="642" y="706"/>
                    </a:lnTo>
                    <a:cubicBezTo>
                      <a:pt x="759" y="706"/>
                      <a:pt x="854" y="611"/>
                      <a:pt x="854" y="494"/>
                    </a:cubicBezTo>
                    <a:cubicBezTo>
                      <a:pt x="854" y="494"/>
                      <a:pt x="854" y="494"/>
                      <a:pt x="854" y="494"/>
                    </a:cubicBezTo>
                    <a:lnTo>
                      <a:pt x="849" y="486"/>
                    </a:lnTo>
                    <a:lnTo>
                      <a:pt x="849" y="214"/>
                    </a:lnTo>
                    <a:lnTo>
                      <a:pt x="854" y="212"/>
                    </a:lnTo>
                    <a:cubicBezTo>
                      <a:pt x="854" y="95"/>
                      <a:pt x="759" y="0"/>
                      <a:pt x="642" y="0"/>
                    </a:cubicBezTo>
                    <a:cubicBezTo>
                      <a:pt x="642" y="0"/>
                      <a:pt x="642" y="0"/>
                      <a:pt x="642" y="0"/>
                    </a:cubicBezTo>
                    <a:lnTo>
                      <a:pt x="641" y="6"/>
                    </a:lnTo>
                    <a:lnTo>
                      <a:pt x="609" y="6"/>
                    </a:lnTo>
                    <a:lnTo>
                      <a:pt x="604" y="0"/>
                    </a:lnTo>
                    <a:cubicBezTo>
                      <a:pt x="596" y="22"/>
                      <a:pt x="576" y="36"/>
                      <a:pt x="554" y="36"/>
                    </a:cubicBezTo>
                    <a:lnTo>
                      <a:pt x="561" y="38"/>
                    </a:lnTo>
                    <a:lnTo>
                      <a:pt x="321" y="38"/>
                    </a:lnTo>
                    <a:lnTo>
                      <a:pt x="323" y="36"/>
                    </a:lnTo>
                    <a:cubicBezTo>
                      <a:pt x="247" y="72"/>
                      <a:pt x="186" y="132"/>
                      <a:pt x="150" y="207"/>
                    </a:cubicBezTo>
                    <a:moveTo>
                      <a:pt x="148" y="354"/>
                    </a:moveTo>
                    <a:cubicBezTo>
                      <a:pt x="141" y="271"/>
                      <a:pt x="147" y="188"/>
                      <a:pt x="167" y="107"/>
                    </a:cubicBezTo>
                    <a:cubicBezTo>
                      <a:pt x="176" y="87"/>
                      <a:pt x="168" y="64"/>
                      <a:pt x="149" y="54"/>
                    </a:cubicBezTo>
                    <a:cubicBezTo>
                      <a:pt x="138" y="48"/>
                      <a:pt x="125" y="48"/>
                      <a:pt x="114" y="54"/>
                    </a:cubicBezTo>
                    <a:cubicBezTo>
                      <a:pt x="39" y="135"/>
                      <a:pt x="1" y="244"/>
                      <a:pt x="8" y="354"/>
                    </a:cubicBezTo>
                    <a:cubicBezTo>
                      <a:pt x="0" y="464"/>
                      <a:pt x="38" y="573"/>
                      <a:pt x="114" y="654"/>
                    </a:cubicBezTo>
                    <a:cubicBezTo>
                      <a:pt x="133" y="663"/>
                      <a:pt x="157" y="654"/>
                      <a:pt x="167" y="635"/>
                    </a:cubicBezTo>
                    <a:cubicBezTo>
                      <a:pt x="172" y="624"/>
                      <a:pt x="172" y="611"/>
                      <a:pt x="167" y="601"/>
                    </a:cubicBezTo>
                    <a:lnTo>
                      <a:pt x="167" y="601"/>
                    </a:lnTo>
                    <a:cubicBezTo>
                      <a:pt x="146" y="520"/>
                      <a:pt x="140" y="436"/>
                      <a:pt x="148" y="354"/>
                    </a:cubicBezTo>
                    <a:moveTo>
                      <a:pt x="607" y="724"/>
                    </a:moveTo>
                    <a:cubicBezTo>
                      <a:pt x="607" y="695"/>
                      <a:pt x="583" y="671"/>
                      <a:pt x="554" y="671"/>
                    </a:cubicBezTo>
                    <a:lnTo>
                      <a:pt x="561" y="678"/>
                    </a:lnTo>
                    <a:lnTo>
                      <a:pt x="241" y="678"/>
                    </a:lnTo>
                    <a:lnTo>
                      <a:pt x="236" y="671"/>
                    </a:lnTo>
                    <a:cubicBezTo>
                      <a:pt x="207" y="671"/>
                      <a:pt x="184" y="695"/>
                      <a:pt x="184" y="724"/>
                    </a:cubicBezTo>
                    <a:cubicBezTo>
                      <a:pt x="184" y="753"/>
                      <a:pt x="207" y="777"/>
                      <a:pt x="236" y="777"/>
                    </a:cubicBezTo>
                    <a:lnTo>
                      <a:pt x="241" y="774"/>
                    </a:lnTo>
                    <a:lnTo>
                      <a:pt x="561" y="774"/>
                    </a:lnTo>
                    <a:lnTo>
                      <a:pt x="554" y="777"/>
                    </a:lnTo>
                    <a:cubicBezTo>
                      <a:pt x="583" y="777"/>
                      <a:pt x="607" y="753"/>
                      <a:pt x="607" y="724"/>
                    </a:cubicBezTo>
                    <a:cubicBezTo>
                      <a:pt x="607" y="724"/>
                      <a:pt x="607" y="724"/>
                      <a:pt x="607" y="724"/>
                    </a:cubicBez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83"/>
              <p:cNvSpPr>
                <a:spLocks/>
              </p:cNvSpPr>
              <p:nvPr/>
            </p:nvSpPr>
            <p:spPr bwMode="auto">
              <a:xfrm>
                <a:off x="4294" y="1878"/>
                <a:ext cx="104" cy="28"/>
              </a:xfrm>
              <a:custGeom>
                <a:avLst/>
                <a:gdLst>
                  <a:gd name="T0" fmla="*/ 423 w 424"/>
                  <a:gd name="T1" fmla="*/ 57 h 112"/>
                  <a:gd name="T2" fmla="*/ 371 w 424"/>
                  <a:gd name="T3" fmla="*/ 4 h 112"/>
                  <a:gd name="T4" fmla="*/ 371 w 424"/>
                  <a:gd name="T5" fmla="*/ 4 h 112"/>
                  <a:gd name="T6" fmla="*/ 378 w 424"/>
                  <a:gd name="T7" fmla="*/ 0 h 112"/>
                  <a:gd name="T8" fmla="*/ 58 w 424"/>
                  <a:gd name="T9" fmla="*/ 0 h 112"/>
                  <a:gd name="T10" fmla="*/ 53 w 424"/>
                  <a:gd name="T11" fmla="*/ 4 h 112"/>
                  <a:gd name="T12" fmla="*/ 0 w 424"/>
                  <a:gd name="T13" fmla="*/ 57 h 112"/>
                  <a:gd name="T14" fmla="*/ 53 w 424"/>
                  <a:gd name="T15" fmla="*/ 110 h 112"/>
                  <a:gd name="T16" fmla="*/ 58 w 424"/>
                  <a:gd name="T17" fmla="*/ 112 h 112"/>
                  <a:gd name="T18" fmla="*/ 378 w 424"/>
                  <a:gd name="T19" fmla="*/ 112 h 112"/>
                  <a:gd name="T20" fmla="*/ 371 w 424"/>
                  <a:gd name="T21" fmla="*/ 110 h 112"/>
                  <a:gd name="T22" fmla="*/ 423 w 424"/>
                  <a:gd name="T23" fmla="*/ 57 h 112"/>
                  <a:gd name="T24" fmla="*/ 423 w 424"/>
                  <a:gd name="T25" fmla="*/ 5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4" h="112">
                    <a:moveTo>
                      <a:pt x="423" y="57"/>
                    </a:moveTo>
                    <a:cubicBezTo>
                      <a:pt x="423" y="28"/>
                      <a:pt x="400" y="4"/>
                      <a:pt x="371" y="4"/>
                    </a:cubicBezTo>
                    <a:cubicBezTo>
                      <a:pt x="371" y="4"/>
                      <a:pt x="371" y="4"/>
                      <a:pt x="371" y="4"/>
                    </a:cubicBezTo>
                    <a:lnTo>
                      <a:pt x="378" y="0"/>
                    </a:lnTo>
                    <a:lnTo>
                      <a:pt x="58" y="0"/>
                    </a:lnTo>
                    <a:lnTo>
                      <a:pt x="53" y="4"/>
                    </a:lnTo>
                    <a:cubicBezTo>
                      <a:pt x="24" y="4"/>
                      <a:pt x="0" y="28"/>
                      <a:pt x="0" y="57"/>
                    </a:cubicBezTo>
                    <a:cubicBezTo>
                      <a:pt x="0" y="87"/>
                      <a:pt x="24" y="110"/>
                      <a:pt x="53" y="110"/>
                    </a:cubicBezTo>
                    <a:lnTo>
                      <a:pt x="58" y="112"/>
                    </a:lnTo>
                    <a:lnTo>
                      <a:pt x="378" y="112"/>
                    </a:lnTo>
                    <a:lnTo>
                      <a:pt x="371" y="110"/>
                    </a:lnTo>
                    <a:cubicBezTo>
                      <a:pt x="400" y="110"/>
                      <a:pt x="424" y="86"/>
                      <a:pt x="423" y="57"/>
                    </a:cubicBezTo>
                    <a:cubicBezTo>
                      <a:pt x="423" y="57"/>
                      <a:pt x="423" y="57"/>
                      <a:pt x="423" y="57"/>
                    </a:cubicBezTo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Rectangle 84"/>
              <p:cNvSpPr>
                <a:spLocks noChangeArrowheads="1"/>
              </p:cNvSpPr>
              <p:nvPr/>
            </p:nvSpPr>
            <p:spPr bwMode="auto">
              <a:xfrm>
                <a:off x="4724" y="1786"/>
                <a:ext cx="545" cy="234"/>
              </a:xfrm>
              <a:prstGeom prst="rect">
                <a:avLst/>
              </a:prstGeom>
              <a:solidFill>
                <a:srgbClr val="F59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Rectangle 85"/>
              <p:cNvSpPr>
                <a:spLocks noChangeArrowheads="1"/>
              </p:cNvSpPr>
              <p:nvPr/>
            </p:nvSpPr>
            <p:spPr bwMode="auto">
              <a:xfrm>
                <a:off x="4721" y="1786"/>
                <a:ext cx="547" cy="234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94"/>
              <p:cNvSpPr>
                <a:spLocks/>
              </p:cNvSpPr>
              <p:nvPr/>
            </p:nvSpPr>
            <p:spPr bwMode="auto">
              <a:xfrm>
                <a:off x="4606" y="1626"/>
                <a:ext cx="110" cy="184"/>
              </a:xfrm>
              <a:custGeom>
                <a:avLst/>
                <a:gdLst>
                  <a:gd name="T0" fmla="*/ 106 w 110"/>
                  <a:gd name="T1" fmla="*/ 184 h 184"/>
                  <a:gd name="T2" fmla="*/ 110 w 110"/>
                  <a:gd name="T3" fmla="*/ 63 h 184"/>
                  <a:gd name="T4" fmla="*/ 0 w 110"/>
                  <a:gd name="T5" fmla="*/ 0 h 184"/>
                  <a:gd name="T6" fmla="*/ 106 w 11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4">
                    <a:moveTo>
                      <a:pt x="106" y="184"/>
                    </a:moveTo>
                    <a:lnTo>
                      <a:pt x="110" y="63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95"/>
              <p:cNvSpPr>
                <a:spLocks/>
              </p:cNvSpPr>
              <p:nvPr/>
            </p:nvSpPr>
            <p:spPr bwMode="auto">
              <a:xfrm>
                <a:off x="4606" y="1626"/>
                <a:ext cx="110" cy="184"/>
              </a:xfrm>
              <a:custGeom>
                <a:avLst/>
                <a:gdLst>
                  <a:gd name="T0" fmla="*/ 106 w 110"/>
                  <a:gd name="T1" fmla="*/ 184 h 184"/>
                  <a:gd name="T2" fmla="*/ 110 w 110"/>
                  <a:gd name="T3" fmla="*/ 63 h 184"/>
                  <a:gd name="T4" fmla="*/ 0 w 110"/>
                  <a:gd name="T5" fmla="*/ 0 h 184"/>
                  <a:gd name="T6" fmla="*/ 106 w 11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4">
                    <a:moveTo>
                      <a:pt x="106" y="184"/>
                    </a:moveTo>
                    <a:lnTo>
                      <a:pt x="110" y="63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00"/>
              <p:cNvSpPr>
                <a:spLocks/>
              </p:cNvSpPr>
              <p:nvPr/>
            </p:nvSpPr>
            <p:spPr bwMode="auto">
              <a:xfrm>
                <a:off x="4955" y="2113"/>
                <a:ext cx="184" cy="106"/>
              </a:xfrm>
              <a:custGeom>
                <a:avLst/>
                <a:gdLst>
                  <a:gd name="T0" fmla="*/ 184 w 184"/>
                  <a:gd name="T1" fmla="*/ 106 h 106"/>
                  <a:gd name="T2" fmla="*/ 126 w 184"/>
                  <a:gd name="T3" fmla="*/ 0 h 106"/>
                  <a:gd name="T4" fmla="*/ 0 w 184"/>
                  <a:gd name="T5" fmla="*/ 0 h 106"/>
                  <a:gd name="T6" fmla="*/ 184 w 184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106">
                    <a:moveTo>
                      <a:pt x="184" y="106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184" y="106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101"/>
              <p:cNvSpPr>
                <a:spLocks/>
              </p:cNvSpPr>
              <p:nvPr/>
            </p:nvSpPr>
            <p:spPr bwMode="auto">
              <a:xfrm rot="6926685">
                <a:off x="5023" y="1886"/>
                <a:ext cx="172" cy="114"/>
              </a:xfrm>
              <a:custGeom>
                <a:avLst/>
                <a:gdLst>
                  <a:gd name="T0" fmla="*/ 184 w 184"/>
                  <a:gd name="T1" fmla="*/ 106 h 106"/>
                  <a:gd name="T2" fmla="*/ 126 w 184"/>
                  <a:gd name="T3" fmla="*/ 0 h 106"/>
                  <a:gd name="T4" fmla="*/ 0 w 184"/>
                  <a:gd name="T5" fmla="*/ 0 h 106"/>
                  <a:gd name="T6" fmla="*/ 184 w 184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106">
                    <a:moveTo>
                      <a:pt x="184" y="106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184" y="106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102"/>
              <p:cNvSpPr>
                <a:spLocks/>
              </p:cNvSpPr>
              <p:nvPr/>
            </p:nvSpPr>
            <p:spPr bwMode="auto">
              <a:xfrm rot="10800000">
                <a:off x="5025" y="1885"/>
                <a:ext cx="181" cy="106"/>
              </a:xfrm>
              <a:custGeom>
                <a:avLst/>
                <a:gdLst>
                  <a:gd name="T0" fmla="*/ 181 w 181"/>
                  <a:gd name="T1" fmla="*/ 0 h 106"/>
                  <a:gd name="T2" fmla="*/ 59 w 181"/>
                  <a:gd name="T3" fmla="*/ 0 h 106"/>
                  <a:gd name="T4" fmla="*/ 0 w 181"/>
                  <a:gd name="T5" fmla="*/ 106 h 106"/>
                  <a:gd name="T6" fmla="*/ 181 w 181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06">
                    <a:moveTo>
                      <a:pt x="181" y="0"/>
                    </a:moveTo>
                    <a:lnTo>
                      <a:pt x="59" y="0"/>
                    </a:lnTo>
                    <a:lnTo>
                      <a:pt x="0" y="106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Rectangle 106"/>
              <p:cNvSpPr>
                <a:spLocks noChangeArrowheads="1"/>
              </p:cNvSpPr>
              <p:nvPr/>
            </p:nvSpPr>
            <p:spPr bwMode="auto">
              <a:xfrm>
                <a:off x="6484" y="2553"/>
                <a:ext cx="31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Оператор</a:t>
                </a:r>
                <a:r>
                  <a:rPr kumimoji="0" lang="ru-RU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112 </a:t>
                </a: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110"/>
              <p:cNvSpPr>
                <a:spLocks noChangeArrowheads="1"/>
              </p:cNvSpPr>
              <p:nvPr/>
            </p:nvSpPr>
            <p:spPr bwMode="auto">
              <a:xfrm>
                <a:off x="5867" y="217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112"/>
              <p:cNvSpPr>
                <a:spLocks noChangeArrowheads="1"/>
              </p:cNvSpPr>
              <p:nvPr/>
            </p:nvSpPr>
            <p:spPr bwMode="auto">
              <a:xfrm>
                <a:off x="4790" y="2073"/>
                <a:ext cx="441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Председатель</a:t>
                </a:r>
                <a:r>
                  <a:rPr kumimoji="0" lang="ru-RU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ru-RU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КЧС</a:t>
                </a:r>
              </a:p>
            </p:txBody>
          </p:sp>
          <p:sp>
            <p:nvSpPr>
              <p:cNvPr id="68" name="Freeform 113"/>
              <p:cNvSpPr>
                <a:spLocks/>
              </p:cNvSpPr>
              <p:nvPr/>
            </p:nvSpPr>
            <p:spPr bwMode="auto">
              <a:xfrm>
                <a:off x="5731" y="1863"/>
                <a:ext cx="298" cy="473"/>
              </a:xfrm>
              <a:custGeom>
                <a:avLst/>
                <a:gdLst>
                  <a:gd name="T0" fmla="*/ 0 w 298"/>
                  <a:gd name="T1" fmla="*/ 0 h 473"/>
                  <a:gd name="T2" fmla="*/ 298 w 298"/>
                  <a:gd name="T3" fmla="*/ 473 h 473"/>
                  <a:gd name="T4" fmla="*/ 0 w 298"/>
                  <a:gd name="T5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8" h="473">
                    <a:moveTo>
                      <a:pt x="0" y="0"/>
                    </a:moveTo>
                    <a:lnTo>
                      <a:pt x="298" y="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121"/>
              <p:cNvSpPr>
                <a:spLocks/>
              </p:cNvSpPr>
              <p:nvPr/>
            </p:nvSpPr>
            <p:spPr bwMode="auto">
              <a:xfrm>
                <a:off x="6553" y="1890"/>
                <a:ext cx="106" cy="184"/>
              </a:xfrm>
              <a:custGeom>
                <a:avLst/>
                <a:gdLst>
                  <a:gd name="T0" fmla="*/ 0 w 106"/>
                  <a:gd name="T1" fmla="*/ 184 h 184"/>
                  <a:gd name="T2" fmla="*/ 106 w 106"/>
                  <a:gd name="T3" fmla="*/ 125 h 184"/>
                  <a:gd name="T4" fmla="*/ 106 w 106"/>
                  <a:gd name="T5" fmla="*/ 0 h 184"/>
                  <a:gd name="T6" fmla="*/ 0 w 106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84">
                    <a:moveTo>
                      <a:pt x="0" y="184"/>
                    </a:moveTo>
                    <a:lnTo>
                      <a:pt x="106" y="125"/>
                    </a:lnTo>
                    <a:lnTo>
                      <a:pt x="106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122"/>
              <p:cNvSpPr>
                <a:spLocks/>
              </p:cNvSpPr>
              <p:nvPr/>
            </p:nvSpPr>
            <p:spPr bwMode="auto">
              <a:xfrm>
                <a:off x="6553" y="1890"/>
                <a:ext cx="106" cy="184"/>
              </a:xfrm>
              <a:custGeom>
                <a:avLst/>
                <a:gdLst>
                  <a:gd name="T0" fmla="*/ 0 w 106"/>
                  <a:gd name="T1" fmla="*/ 184 h 184"/>
                  <a:gd name="T2" fmla="*/ 106 w 106"/>
                  <a:gd name="T3" fmla="*/ 125 h 184"/>
                  <a:gd name="T4" fmla="*/ 106 w 106"/>
                  <a:gd name="T5" fmla="*/ 0 h 184"/>
                  <a:gd name="T6" fmla="*/ 0 w 106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84">
                    <a:moveTo>
                      <a:pt x="0" y="184"/>
                    </a:moveTo>
                    <a:lnTo>
                      <a:pt x="106" y="125"/>
                    </a:lnTo>
                    <a:lnTo>
                      <a:pt x="106" y="0"/>
                    </a:lnTo>
                    <a:lnTo>
                      <a:pt x="0" y="18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123"/>
              <p:cNvSpPr>
                <a:spLocks/>
              </p:cNvSpPr>
              <p:nvPr/>
            </p:nvSpPr>
            <p:spPr bwMode="auto">
              <a:xfrm>
                <a:off x="6553" y="1686"/>
                <a:ext cx="106" cy="184"/>
              </a:xfrm>
              <a:custGeom>
                <a:avLst/>
                <a:gdLst>
                  <a:gd name="T0" fmla="*/ 106 w 106"/>
                  <a:gd name="T1" fmla="*/ 184 h 184"/>
                  <a:gd name="T2" fmla="*/ 106 w 106"/>
                  <a:gd name="T3" fmla="*/ 59 h 184"/>
                  <a:gd name="T4" fmla="*/ 0 w 106"/>
                  <a:gd name="T5" fmla="*/ 0 h 184"/>
                  <a:gd name="T6" fmla="*/ 106 w 106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84">
                    <a:moveTo>
                      <a:pt x="106" y="184"/>
                    </a:moveTo>
                    <a:lnTo>
                      <a:pt x="106" y="59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124"/>
              <p:cNvSpPr>
                <a:spLocks/>
              </p:cNvSpPr>
              <p:nvPr/>
            </p:nvSpPr>
            <p:spPr bwMode="auto">
              <a:xfrm>
                <a:off x="6553" y="1686"/>
                <a:ext cx="106" cy="184"/>
              </a:xfrm>
              <a:custGeom>
                <a:avLst/>
                <a:gdLst>
                  <a:gd name="T0" fmla="*/ 106 w 106"/>
                  <a:gd name="T1" fmla="*/ 184 h 184"/>
                  <a:gd name="T2" fmla="*/ 106 w 106"/>
                  <a:gd name="T3" fmla="*/ 59 h 184"/>
                  <a:gd name="T4" fmla="*/ 0 w 106"/>
                  <a:gd name="T5" fmla="*/ 0 h 184"/>
                  <a:gd name="T6" fmla="*/ 106 w 106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84">
                    <a:moveTo>
                      <a:pt x="106" y="184"/>
                    </a:moveTo>
                    <a:lnTo>
                      <a:pt x="106" y="59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5"/>
              <p:cNvSpPr>
                <a:spLocks/>
              </p:cNvSpPr>
              <p:nvPr/>
            </p:nvSpPr>
            <p:spPr bwMode="auto">
              <a:xfrm rot="16200000">
                <a:off x="6086" y="2606"/>
                <a:ext cx="103" cy="193"/>
              </a:xfrm>
              <a:custGeom>
                <a:avLst/>
                <a:gdLst>
                  <a:gd name="T0" fmla="*/ 0 w 110"/>
                  <a:gd name="T1" fmla="*/ 180 h 180"/>
                  <a:gd name="T2" fmla="*/ 110 w 110"/>
                  <a:gd name="T3" fmla="*/ 122 h 180"/>
                  <a:gd name="T4" fmla="*/ 106 w 110"/>
                  <a:gd name="T5" fmla="*/ 0 h 180"/>
                  <a:gd name="T6" fmla="*/ 0 w 110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126"/>
              <p:cNvSpPr>
                <a:spLocks/>
              </p:cNvSpPr>
              <p:nvPr/>
            </p:nvSpPr>
            <p:spPr bwMode="auto">
              <a:xfrm rot="16200000">
                <a:off x="6083" y="2596"/>
                <a:ext cx="103" cy="193"/>
              </a:xfrm>
              <a:custGeom>
                <a:avLst/>
                <a:gdLst>
                  <a:gd name="T0" fmla="*/ 0 w 110"/>
                  <a:gd name="T1" fmla="*/ 180 h 180"/>
                  <a:gd name="T2" fmla="*/ 110 w 110"/>
                  <a:gd name="T3" fmla="*/ 122 h 180"/>
                  <a:gd name="T4" fmla="*/ 106 w 110"/>
                  <a:gd name="T5" fmla="*/ 0 h 180"/>
                  <a:gd name="T6" fmla="*/ 0 w 110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127"/>
              <p:cNvSpPr>
                <a:spLocks/>
              </p:cNvSpPr>
              <p:nvPr/>
            </p:nvSpPr>
            <p:spPr bwMode="auto">
              <a:xfrm rot="16200000">
                <a:off x="5821" y="2601"/>
                <a:ext cx="103" cy="197"/>
              </a:xfrm>
              <a:custGeom>
                <a:avLst/>
                <a:gdLst>
                  <a:gd name="T0" fmla="*/ 106 w 110"/>
                  <a:gd name="T1" fmla="*/ 184 h 184"/>
                  <a:gd name="T2" fmla="*/ 110 w 110"/>
                  <a:gd name="T3" fmla="*/ 62 h 184"/>
                  <a:gd name="T4" fmla="*/ 0 w 110"/>
                  <a:gd name="T5" fmla="*/ 0 h 184"/>
                  <a:gd name="T6" fmla="*/ 106 w 11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4">
                    <a:moveTo>
                      <a:pt x="106" y="184"/>
                    </a:moveTo>
                    <a:lnTo>
                      <a:pt x="110" y="62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128"/>
              <p:cNvSpPr>
                <a:spLocks/>
              </p:cNvSpPr>
              <p:nvPr/>
            </p:nvSpPr>
            <p:spPr bwMode="auto">
              <a:xfrm rot="16200000">
                <a:off x="5821" y="2594"/>
                <a:ext cx="103" cy="197"/>
              </a:xfrm>
              <a:custGeom>
                <a:avLst/>
                <a:gdLst>
                  <a:gd name="T0" fmla="*/ 106 w 110"/>
                  <a:gd name="T1" fmla="*/ 184 h 184"/>
                  <a:gd name="T2" fmla="*/ 110 w 110"/>
                  <a:gd name="T3" fmla="*/ 62 h 184"/>
                  <a:gd name="T4" fmla="*/ 0 w 110"/>
                  <a:gd name="T5" fmla="*/ 0 h 184"/>
                  <a:gd name="T6" fmla="*/ 106 w 11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4">
                    <a:moveTo>
                      <a:pt x="106" y="184"/>
                    </a:moveTo>
                    <a:lnTo>
                      <a:pt x="110" y="62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Rectangle 40"/>
              <p:cNvSpPr>
                <a:spLocks noChangeArrowheads="1"/>
              </p:cNvSpPr>
              <p:nvPr/>
            </p:nvSpPr>
            <p:spPr bwMode="auto">
              <a:xfrm rot="16200000">
                <a:off x="6536" y="2414"/>
                <a:ext cx="219" cy="633"/>
              </a:xfrm>
              <a:prstGeom prst="rect">
                <a:avLst/>
              </a:prstGeom>
              <a:solidFill>
                <a:srgbClr val="F59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25"/>
              <p:cNvSpPr>
                <a:spLocks/>
              </p:cNvSpPr>
              <p:nvPr/>
            </p:nvSpPr>
            <p:spPr bwMode="auto">
              <a:xfrm rot="16200000">
                <a:off x="6720" y="2604"/>
                <a:ext cx="103" cy="193"/>
              </a:xfrm>
              <a:custGeom>
                <a:avLst/>
                <a:gdLst>
                  <a:gd name="T0" fmla="*/ 0 w 110"/>
                  <a:gd name="T1" fmla="*/ 180 h 180"/>
                  <a:gd name="T2" fmla="*/ 110 w 110"/>
                  <a:gd name="T3" fmla="*/ 122 h 180"/>
                  <a:gd name="T4" fmla="*/ 106 w 110"/>
                  <a:gd name="T5" fmla="*/ 0 h 180"/>
                  <a:gd name="T6" fmla="*/ 0 w 110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0">
                    <a:moveTo>
                      <a:pt x="0" y="180"/>
                    </a:moveTo>
                    <a:lnTo>
                      <a:pt x="110" y="122"/>
                    </a:lnTo>
                    <a:lnTo>
                      <a:pt x="106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27"/>
              <p:cNvSpPr>
                <a:spLocks/>
              </p:cNvSpPr>
              <p:nvPr/>
            </p:nvSpPr>
            <p:spPr bwMode="auto">
              <a:xfrm rot="16200000">
                <a:off x="6419" y="2599"/>
                <a:ext cx="103" cy="197"/>
              </a:xfrm>
              <a:custGeom>
                <a:avLst/>
                <a:gdLst>
                  <a:gd name="T0" fmla="*/ 106 w 110"/>
                  <a:gd name="T1" fmla="*/ 184 h 184"/>
                  <a:gd name="T2" fmla="*/ 110 w 110"/>
                  <a:gd name="T3" fmla="*/ 62 h 184"/>
                  <a:gd name="T4" fmla="*/ 0 w 110"/>
                  <a:gd name="T5" fmla="*/ 0 h 184"/>
                  <a:gd name="T6" fmla="*/ 106 w 11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84">
                    <a:moveTo>
                      <a:pt x="106" y="184"/>
                    </a:moveTo>
                    <a:lnTo>
                      <a:pt x="110" y="62"/>
                    </a:lnTo>
                    <a:lnTo>
                      <a:pt x="0" y="0"/>
                    </a:ln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37"/>
              <p:cNvSpPr>
                <a:spLocks noEditPoints="1"/>
              </p:cNvSpPr>
              <p:nvPr/>
            </p:nvSpPr>
            <p:spPr bwMode="auto">
              <a:xfrm rot="16200000">
                <a:off x="5882" y="2794"/>
                <a:ext cx="196" cy="224"/>
              </a:xfrm>
              <a:custGeom>
                <a:avLst/>
                <a:gdLst>
                  <a:gd name="T0" fmla="*/ 150 w 857"/>
                  <a:gd name="T1" fmla="*/ 284 h 854"/>
                  <a:gd name="T2" fmla="*/ 150 w 857"/>
                  <a:gd name="T3" fmla="*/ 575 h 854"/>
                  <a:gd name="T4" fmla="*/ 324 w 857"/>
                  <a:gd name="T5" fmla="*/ 748 h 854"/>
                  <a:gd name="T6" fmla="*/ 329 w 857"/>
                  <a:gd name="T7" fmla="*/ 752 h 854"/>
                  <a:gd name="T8" fmla="*/ 553 w 857"/>
                  <a:gd name="T9" fmla="*/ 752 h 854"/>
                  <a:gd name="T10" fmla="*/ 554 w 857"/>
                  <a:gd name="T11" fmla="*/ 748 h 854"/>
                  <a:gd name="T12" fmla="*/ 604 w 857"/>
                  <a:gd name="T13" fmla="*/ 783 h 854"/>
                  <a:gd name="T14" fmla="*/ 601 w 857"/>
                  <a:gd name="T15" fmla="*/ 784 h 854"/>
                  <a:gd name="T16" fmla="*/ 649 w 857"/>
                  <a:gd name="T17" fmla="*/ 784 h 854"/>
                  <a:gd name="T18" fmla="*/ 642 w 857"/>
                  <a:gd name="T19" fmla="*/ 783 h 854"/>
                  <a:gd name="T20" fmla="*/ 854 w 857"/>
                  <a:gd name="T21" fmla="*/ 571 h 854"/>
                  <a:gd name="T22" fmla="*/ 854 w 857"/>
                  <a:gd name="T23" fmla="*/ 571 h 854"/>
                  <a:gd name="T24" fmla="*/ 857 w 857"/>
                  <a:gd name="T25" fmla="*/ 576 h 854"/>
                  <a:gd name="T26" fmla="*/ 857 w 857"/>
                  <a:gd name="T27" fmla="*/ 288 h 854"/>
                  <a:gd name="T28" fmla="*/ 854 w 857"/>
                  <a:gd name="T29" fmla="*/ 289 h 854"/>
                  <a:gd name="T30" fmla="*/ 642 w 857"/>
                  <a:gd name="T31" fmla="*/ 77 h 854"/>
                  <a:gd name="T32" fmla="*/ 642 w 857"/>
                  <a:gd name="T33" fmla="*/ 77 h 854"/>
                  <a:gd name="T34" fmla="*/ 649 w 857"/>
                  <a:gd name="T35" fmla="*/ 80 h 854"/>
                  <a:gd name="T36" fmla="*/ 601 w 857"/>
                  <a:gd name="T37" fmla="*/ 80 h 854"/>
                  <a:gd name="T38" fmla="*/ 604 w 857"/>
                  <a:gd name="T39" fmla="*/ 77 h 854"/>
                  <a:gd name="T40" fmla="*/ 554 w 857"/>
                  <a:gd name="T41" fmla="*/ 113 h 854"/>
                  <a:gd name="T42" fmla="*/ 553 w 857"/>
                  <a:gd name="T43" fmla="*/ 112 h 854"/>
                  <a:gd name="T44" fmla="*/ 329 w 857"/>
                  <a:gd name="T45" fmla="*/ 112 h 854"/>
                  <a:gd name="T46" fmla="*/ 323 w 857"/>
                  <a:gd name="T47" fmla="*/ 113 h 854"/>
                  <a:gd name="T48" fmla="*/ 150 w 857"/>
                  <a:gd name="T49" fmla="*/ 284 h 854"/>
                  <a:gd name="T50" fmla="*/ 148 w 857"/>
                  <a:gd name="T51" fmla="*/ 431 h 854"/>
                  <a:gd name="T52" fmla="*/ 167 w 857"/>
                  <a:gd name="T53" fmla="*/ 184 h 854"/>
                  <a:gd name="T54" fmla="*/ 149 w 857"/>
                  <a:gd name="T55" fmla="*/ 131 h 854"/>
                  <a:gd name="T56" fmla="*/ 114 w 857"/>
                  <a:gd name="T57" fmla="*/ 131 h 854"/>
                  <a:gd name="T58" fmla="*/ 8 w 857"/>
                  <a:gd name="T59" fmla="*/ 431 h 854"/>
                  <a:gd name="T60" fmla="*/ 114 w 857"/>
                  <a:gd name="T61" fmla="*/ 730 h 854"/>
                  <a:gd name="T62" fmla="*/ 167 w 857"/>
                  <a:gd name="T63" fmla="*/ 712 h 854"/>
                  <a:gd name="T64" fmla="*/ 167 w 857"/>
                  <a:gd name="T65" fmla="*/ 677 h 854"/>
                  <a:gd name="T66" fmla="*/ 167 w 857"/>
                  <a:gd name="T67" fmla="*/ 677 h 854"/>
                  <a:gd name="T68" fmla="*/ 148 w 857"/>
                  <a:gd name="T69" fmla="*/ 431 h 854"/>
                  <a:gd name="T70" fmla="*/ 607 w 857"/>
                  <a:gd name="T71" fmla="*/ 801 h 854"/>
                  <a:gd name="T72" fmla="*/ 554 w 857"/>
                  <a:gd name="T73" fmla="*/ 748 h 854"/>
                  <a:gd name="T74" fmla="*/ 553 w 857"/>
                  <a:gd name="T75" fmla="*/ 752 h 854"/>
                  <a:gd name="T76" fmla="*/ 233 w 857"/>
                  <a:gd name="T77" fmla="*/ 752 h 854"/>
                  <a:gd name="T78" fmla="*/ 237 w 857"/>
                  <a:gd name="T79" fmla="*/ 748 h 854"/>
                  <a:gd name="T80" fmla="*/ 184 w 857"/>
                  <a:gd name="T81" fmla="*/ 801 h 854"/>
                  <a:gd name="T82" fmla="*/ 237 w 857"/>
                  <a:gd name="T83" fmla="*/ 854 h 854"/>
                  <a:gd name="T84" fmla="*/ 233 w 857"/>
                  <a:gd name="T85" fmla="*/ 848 h 854"/>
                  <a:gd name="T86" fmla="*/ 553 w 857"/>
                  <a:gd name="T87" fmla="*/ 848 h 854"/>
                  <a:gd name="T88" fmla="*/ 554 w 857"/>
                  <a:gd name="T89" fmla="*/ 854 h 854"/>
                  <a:gd name="T90" fmla="*/ 607 w 857"/>
                  <a:gd name="T91" fmla="*/ 801 h 854"/>
                  <a:gd name="T92" fmla="*/ 607 w 857"/>
                  <a:gd name="T93" fmla="*/ 801 h 854"/>
                  <a:gd name="T94" fmla="*/ 606 w 857"/>
                  <a:gd name="T95" fmla="*/ 60 h 854"/>
                  <a:gd name="T96" fmla="*/ 554 w 857"/>
                  <a:gd name="T97" fmla="*/ 7 h 854"/>
                  <a:gd name="T98" fmla="*/ 554 w 857"/>
                  <a:gd name="T99" fmla="*/ 7 h 854"/>
                  <a:gd name="T100" fmla="*/ 553 w 857"/>
                  <a:gd name="T101" fmla="*/ 0 h 854"/>
                  <a:gd name="T102" fmla="*/ 233 w 857"/>
                  <a:gd name="T103" fmla="*/ 0 h 854"/>
                  <a:gd name="T104" fmla="*/ 237 w 857"/>
                  <a:gd name="T105" fmla="*/ 7 h 854"/>
                  <a:gd name="T106" fmla="*/ 183 w 857"/>
                  <a:gd name="T107" fmla="*/ 60 h 854"/>
                  <a:gd name="T108" fmla="*/ 237 w 857"/>
                  <a:gd name="T109" fmla="*/ 113 h 854"/>
                  <a:gd name="T110" fmla="*/ 233 w 857"/>
                  <a:gd name="T111" fmla="*/ 112 h 854"/>
                  <a:gd name="T112" fmla="*/ 553 w 857"/>
                  <a:gd name="T113" fmla="*/ 112 h 854"/>
                  <a:gd name="T114" fmla="*/ 554 w 857"/>
                  <a:gd name="T115" fmla="*/ 113 h 854"/>
                  <a:gd name="T116" fmla="*/ 606 w 857"/>
                  <a:gd name="T117" fmla="*/ 60 h 854"/>
                  <a:gd name="T118" fmla="*/ 606 w 857"/>
                  <a:gd name="T119" fmla="*/ 60 h 854"/>
                  <a:gd name="T120" fmla="*/ 601 w 857"/>
                  <a:gd name="T121" fmla="*/ 64 h 854"/>
                  <a:gd name="T122" fmla="*/ 601 w 857"/>
                  <a:gd name="T123" fmla="*/ 64 h 854"/>
                  <a:gd name="T124" fmla="*/ 606 w 857"/>
                  <a:gd name="T125" fmla="*/ 6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7" h="854">
                    <a:moveTo>
                      <a:pt x="150" y="284"/>
                    </a:moveTo>
                    <a:cubicBezTo>
                      <a:pt x="143" y="381"/>
                      <a:pt x="143" y="478"/>
                      <a:pt x="150" y="575"/>
                    </a:cubicBezTo>
                    <a:cubicBezTo>
                      <a:pt x="186" y="651"/>
                      <a:pt x="248" y="712"/>
                      <a:pt x="324" y="748"/>
                    </a:cubicBezTo>
                    <a:lnTo>
                      <a:pt x="329" y="752"/>
                    </a:lnTo>
                    <a:lnTo>
                      <a:pt x="553" y="752"/>
                    </a:lnTo>
                    <a:lnTo>
                      <a:pt x="554" y="748"/>
                    </a:lnTo>
                    <a:cubicBezTo>
                      <a:pt x="576" y="748"/>
                      <a:pt x="596" y="762"/>
                      <a:pt x="604" y="783"/>
                    </a:cubicBezTo>
                    <a:lnTo>
                      <a:pt x="601" y="784"/>
                    </a:lnTo>
                    <a:lnTo>
                      <a:pt x="649" y="784"/>
                    </a:lnTo>
                    <a:lnTo>
                      <a:pt x="642" y="783"/>
                    </a:lnTo>
                    <a:cubicBezTo>
                      <a:pt x="759" y="783"/>
                      <a:pt x="854" y="688"/>
                      <a:pt x="854" y="571"/>
                    </a:cubicBezTo>
                    <a:cubicBezTo>
                      <a:pt x="854" y="571"/>
                      <a:pt x="854" y="571"/>
                      <a:pt x="854" y="571"/>
                    </a:cubicBezTo>
                    <a:lnTo>
                      <a:pt x="857" y="576"/>
                    </a:lnTo>
                    <a:lnTo>
                      <a:pt x="857" y="288"/>
                    </a:lnTo>
                    <a:lnTo>
                      <a:pt x="854" y="289"/>
                    </a:lnTo>
                    <a:cubicBezTo>
                      <a:pt x="854" y="172"/>
                      <a:pt x="759" y="77"/>
                      <a:pt x="642" y="77"/>
                    </a:cubicBezTo>
                    <a:cubicBezTo>
                      <a:pt x="642" y="77"/>
                      <a:pt x="642" y="77"/>
                      <a:pt x="642" y="77"/>
                    </a:cubicBezTo>
                    <a:lnTo>
                      <a:pt x="649" y="80"/>
                    </a:lnTo>
                    <a:lnTo>
                      <a:pt x="601" y="80"/>
                    </a:lnTo>
                    <a:lnTo>
                      <a:pt x="604" y="77"/>
                    </a:lnTo>
                    <a:cubicBezTo>
                      <a:pt x="596" y="99"/>
                      <a:pt x="576" y="113"/>
                      <a:pt x="554" y="113"/>
                    </a:cubicBezTo>
                    <a:lnTo>
                      <a:pt x="553" y="112"/>
                    </a:lnTo>
                    <a:lnTo>
                      <a:pt x="329" y="112"/>
                    </a:lnTo>
                    <a:lnTo>
                      <a:pt x="323" y="113"/>
                    </a:lnTo>
                    <a:cubicBezTo>
                      <a:pt x="247" y="149"/>
                      <a:pt x="187" y="209"/>
                      <a:pt x="150" y="284"/>
                    </a:cubicBezTo>
                    <a:close/>
                    <a:moveTo>
                      <a:pt x="148" y="431"/>
                    </a:moveTo>
                    <a:cubicBezTo>
                      <a:pt x="141" y="348"/>
                      <a:pt x="147" y="264"/>
                      <a:pt x="167" y="184"/>
                    </a:cubicBezTo>
                    <a:cubicBezTo>
                      <a:pt x="176" y="164"/>
                      <a:pt x="168" y="141"/>
                      <a:pt x="149" y="131"/>
                    </a:cubicBezTo>
                    <a:cubicBezTo>
                      <a:pt x="138" y="125"/>
                      <a:pt x="125" y="125"/>
                      <a:pt x="114" y="131"/>
                    </a:cubicBezTo>
                    <a:cubicBezTo>
                      <a:pt x="39" y="212"/>
                      <a:pt x="1" y="320"/>
                      <a:pt x="8" y="431"/>
                    </a:cubicBezTo>
                    <a:cubicBezTo>
                      <a:pt x="0" y="541"/>
                      <a:pt x="38" y="650"/>
                      <a:pt x="114" y="730"/>
                    </a:cubicBezTo>
                    <a:cubicBezTo>
                      <a:pt x="134" y="740"/>
                      <a:pt x="157" y="731"/>
                      <a:pt x="167" y="712"/>
                    </a:cubicBezTo>
                    <a:cubicBezTo>
                      <a:pt x="172" y="701"/>
                      <a:pt x="172" y="688"/>
                      <a:pt x="167" y="677"/>
                    </a:cubicBezTo>
                    <a:lnTo>
                      <a:pt x="167" y="677"/>
                    </a:lnTo>
                    <a:cubicBezTo>
                      <a:pt x="147" y="597"/>
                      <a:pt x="140" y="513"/>
                      <a:pt x="148" y="431"/>
                    </a:cubicBezTo>
                    <a:close/>
                    <a:moveTo>
                      <a:pt x="607" y="801"/>
                    </a:moveTo>
                    <a:cubicBezTo>
                      <a:pt x="607" y="771"/>
                      <a:pt x="583" y="748"/>
                      <a:pt x="554" y="748"/>
                    </a:cubicBezTo>
                    <a:lnTo>
                      <a:pt x="553" y="752"/>
                    </a:lnTo>
                    <a:lnTo>
                      <a:pt x="233" y="752"/>
                    </a:lnTo>
                    <a:lnTo>
                      <a:pt x="237" y="748"/>
                    </a:lnTo>
                    <a:cubicBezTo>
                      <a:pt x="207" y="748"/>
                      <a:pt x="184" y="771"/>
                      <a:pt x="184" y="801"/>
                    </a:cubicBezTo>
                    <a:cubicBezTo>
                      <a:pt x="184" y="830"/>
                      <a:pt x="207" y="854"/>
                      <a:pt x="237" y="854"/>
                    </a:cubicBezTo>
                    <a:lnTo>
                      <a:pt x="233" y="848"/>
                    </a:lnTo>
                    <a:lnTo>
                      <a:pt x="553" y="848"/>
                    </a:lnTo>
                    <a:lnTo>
                      <a:pt x="554" y="854"/>
                    </a:lnTo>
                    <a:cubicBezTo>
                      <a:pt x="583" y="854"/>
                      <a:pt x="607" y="830"/>
                      <a:pt x="607" y="801"/>
                    </a:cubicBezTo>
                    <a:cubicBezTo>
                      <a:pt x="607" y="801"/>
                      <a:pt x="607" y="801"/>
                      <a:pt x="607" y="801"/>
                    </a:cubicBezTo>
                    <a:close/>
                    <a:moveTo>
                      <a:pt x="606" y="60"/>
                    </a:moveTo>
                    <a:cubicBezTo>
                      <a:pt x="607" y="31"/>
                      <a:pt x="583" y="7"/>
                      <a:pt x="554" y="7"/>
                    </a:cubicBezTo>
                    <a:cubicBezTo>
                      <a:pt x="554" y="7"/>
                      <a:pt x="554" y="7"/>
                      <a:pt x="554" y="7"/>
                    </a:cubicBezTo>
                    <a:lnTo>
                      <a:pt x="553" y="0"/>
                    </a:lnTo>
                    <a:lnTo>
                      <a:pt x="233" y="0"/>
                    </a:lnTo>
                    <a:lnTo>
                      <a:pt x="237" y="7"/>
                    </a:lnTo>
                    <a:cubicBezTo>
                      <a:pt x="207" y="7"/>
                      <a:pt x="183" y="31"/>
                      <a:pt x="183" y="60"/>
                    </a:cubicBezTo>
                    <a:cubicBezTo>
                      <a:pt x="183" y="90"/>
                      <a:pt x="207" y="113"/>
                      <a:pt x="237" y="113"/>
                    </a:cubicBezTo>
                    <a:lnTo>
                      <a:pt x="233" y="112"/>
                    </a:lnTo>
                    <a:lnTo>
                      <a:pt x="553" y="112"/>
                    </a:lnTo>
                    <a:lnTo>
                      <a:pt x="554" y="113"/>
                    </a:lnTo>
                    <a:cubicBezTo>
                      <a:pt x="583" y="113"/>
                      <a:pt x="607" y="89"/>
                      <a:pt x="606" y="60"/>
                    </a:cubicBezTo>
                    <a:cubicBezTo>
                      <a:pt x="606" y="60"/>
                      <a:pt x="606" y="60"/>
                      <a:pt x="606" y="60"/>
                    </a:cubicBezTo>
                    <a:lnTo>
                      <a:pt x="601" y="64"/>
                    </a:lnTo>
                    <a:lnTo>
                      <a:pt x="601" y="64"/>
                    </a:lnTo>
                    <a:lnTo>
                      <a:pt x="606" y="6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37"/>
              <p:cNvSpPr>
                <a:spLocks noEditPoints="1"/>
              </p:cNvSpPr>
              <p:nvPr/>
            </p:nvSpPr>
            <p:spPr bwMode="auto">
              <a:xfrm rot="16200000">
                <a:off x="6532" y="2794"/>
                <a:ext cx="196" cy="224"/>
              </a:xfrm>
              <a:custGeom>
                <a:avLst/>
                <a:gdLst>
                  <a:gd name="T0" fmla="*/ 150 w 857"/>
                  <a:gd name="T1" fmla="*/ 284 h 854"/>
                  <a:gd name="T2" fmla="*/ 150 w 857"/>
                  <a:gd name="T3" fmla="*/ 575 h 854"/>
                  <a:gd name="T4" fmla="*/ 324 w 857"/>
                  <a:gd name="T5" fmla="*/ 748 h 854"/>
                  <a:gd name="T6" fmla="*/ 329 w 857"/>
                  <a:gd name="T7" fmla="*/ 752 h 854"/>
                  <a:gd name="T8" fmla="*/ 553 w 857"/>
                  <a:gd name="T9" fmla="*/ 752 h 854"/>
                  <a:gd name="T10" fmla="*/ 554 w 857"/>
                  <a:gd name="T11" fmla="*/ 748 h 854"/>
                  <a:gd name="T12" fmla="*/ 604 w 857"/>
                  <a:gd name="T13" fmla="*/ 783 h 854"/>
                  <a:gd name="T14" fmla="*/ 601 w 857"/>
                  <a:gd name="T15" fmla="*/ 784 h 854"/>
                  <a:gd name="T16" fmla="*/ 649 w 857"/>
                  <a:gd name="T17" fmla="*/ 784 h 854"/>
                  <a:gd name="T18" fmla="*/ 642 w 857"/>
                  <a:gd name="T19" fmla="*/ 783 h 854"/>
                  <a:gd name="T20" fmla="*/ 854 w 857"/>
                  <a:gd name="T21" fmla="*/ 571 h 854"/>
                  <a:gd name="T22" fmla="*/ 854 w 857"/>
                  <a:gd name="T23" fmla="*/ 571 h 854"/>
                  <a:gd name="T24" fmla="*/ 857 w 857"/>
                  <a:gd name="T25" fmla="*/ 576 h 854"/>
                  <a:gd name="T26" fmla="*/ 857 w 857"/>
                  <a:gd name="T27" fmla="*/ 288 h 854"/>
                  <a:gd name="T28" fmla="*/ 854 w 857"/>
                  <a:gd name="T29" fmla="*/ 289 h 854"/>
                  <a:gd name="T30" fmla="*/ 642 w 857"/>
                  <a:gd name="T31" fmla="*/ 77 h 854"/>
                  <a:gd name="T32" fmla="*/ 642 w 857"/>
                  <a:gd name="T33" fmla="*/ 77 h 854"/>
                  <a:gd name="T34" fmla="*/ 649 w 857"/>
                  <a:gd name="T35" fmla="*/ 80 h 854"/>
                  <a:gd name="T36" fmla="*/ 601 w 857"/>
                  <a:gd name="T37" fmla="*/ 80 h 854"/>
                  <a:gd name="T38" fmla="*/ 604 w 857"/>
                  <a:gd name="T39" fmla="*/ 77 h 854"/>
                  <a:gd name="T40" fmla="*/ 554 w 857"/>
                  <a:gd name="T41" fmla="*/ 113 h 854"/>
                  <a:gd name="T42" fmla="*/ 553 w 857"/>
                  <a:gd name="T43" fmla="*/ 112 h 854"/>
                  <a:gd name="T44" fmla="*/ 329 w 857"/>
                  <a:gd name="T45" fmla="*/ 112 h 854"/>
                  <a:gd name="T46" fmla="*/ 323 w 857"/>
                  <a:gd name="T47" fmla="*/ 113 h 854"/>
                  <a:gd name="T48" fmla="*/ 150 w 857"/>
                  <a:gd name="T49" fmla="*/ 284 h 854"/>
                  <a:gd name="T50" fmla="*/ 148 w 857"/>
                  <a:gd name="T51" fmla="*/ 431 h 854"/>
                  <a:gd name="T52" fmla="*/ 167 w 857"/>
                  <a:gd name="T53" fmla="*/ 184 h 854"/>
                  <a:gd name="T54" fmla="*/ 149 w 857"/>
                  <a:gd name="T55" fmla="*/ 131 h 854"/>
                  <a:gd name="T56" fmla="*/ 114 w 857"/>
                  <a:gd name="T57" fmla="*/ 131 h 854"/>
                  <a:gd name="T58" fmla="*/ 8 w 857"/>
                  <a:gd name="T59" fmla="*/ 431 h 854"/>
                  <a:gd name="T60" fmla="*/ 114 w 857"/>
                  <a:gd name="T61" fmla="*/ 730 h 854"/>
                  <a:gd name="T62" fmla="*/ 167 w 857"/>
                  <a:gd name="T63" fmla="*/ 712 h 854"/>
                  <a:gd name="T64" fmla="*/ 167 w 857"/>
                  <a:gd name="T65" fmla="*/ 677 h 854"/>
                  <a:gd name="T66" fmla="*/ 167 w 857"/>
                  <a:gd name="T67" fmla="*/ 677 h 854"/>
                  <a:gd name="T68" fmla="*/ 148 w 857"/>
                  <a:gd name="T69" fmla="*/ 431 h 854"/>
                  <a:gd name="T70" fmla="*/ 607 w 857"/>
                  <a:gd name="T71" fmla="*/ 801 h 854"/>
                  <a:gd name="T72" fmla="*/ 554 w 857"/>
                  <a:gd name="T73" fmla="*/ 748 h 854"/>
                  <a:gd name="T74" fmla="*/ 553 w 857"/>
                  <a:gd name="T75" fmla="*/ 752 h 854"/>
                  <a:gd name="T76" fmla="*/ 233 w 857"/>
                  <a:gd name="T77" fmla="*/ 752 h 854"/>
                  <a:gd name="T78" fmla="*/ 237 w 857"/>
                  <a:gd name="T79" fmla="*/ 748 h 854"/>
                  <a:gd name="T80" fmla="*/ 184 w 857"/>
                  <a:gd name="T81" fmla="*/ 801 h 854"/>
                  <a:gd name="T82" fmla="*/ 237 w 857"/>
                  <a:gd name="T83" fmla="*/ 854 h 854"/>
                  <a:gd name="T84" fmla="*/ 233 w 857"/>
                  <a:gd name="T85" fmla="*/ 848 h 854"/>
                  <a:gd name="T86" fmla="*/ 553 w 857"/>
                  <a:gd name="T87" fmla="*/ 848 h 854"/>
                  <a:gd name="T88" fmla="*/ 554 w 857"/>
                  <a:gd name="T89" fmla="*/ 854 h 854"/>
                  <a:gd name="T90" fmla="*/ 607 w 857"/>
                  <a:gd name="T91" fmla="*/ 801 h 854"/>
                  <a:gd name="T92" fmla="*/ 607 w 857"/>
                  <a:gd name="T93" fmla="*/ 801 h 854"/>
                  <a:gd name="T94" fmla="*/ 606 w 857"/>
                  <a:gd name="T95" fmla="*/ 60 h 854"/>
                  <a:gd name="T96" fmla="*/ 554 w 857"/>
                  <a:gd name="T97" fmla="*/ 7 h 854"/>
                  <a:gd name="T98" fmla="*/ 554 w 857"/>
                  <a:gd name="T99" fmla="*/ 7 h 854"/>
                  <a:gd name="T100" fmla="*/ 553 w 857"/>
                  <a:gd name="T101" fmla="*/ 0 h 854"/>
                  <a:gd name="T102" fmla="*/ 233 w 857"/>
                  <a:gd name="T103" fmla="*/ 0 h 854"/>
                  <a:gd name="T104" fmla="*/ 237 w 857"/>
                  <a:gd name="T105" fmla="*/ 7 h 854"/>
                  <a:gd name="T106" fmla="*/ 183 w 857"/>
                  <a:gd name="T107" fmla="*/ 60 h 854"/>
                  <a:gd name="T108" fmla="*/ 237 w 857"/>
                  <a:gd name="T109" fmla="*/ 113 h 854"/>
                  <a:gd name="T110" fmla="*/ 233 w 857"/>
                  <a:gd name="T111" fmla="*/ 112 h 854"/>
                  <a:gd name="T112" fmla="*/ 553 w 857"/>
                  <a:gd name="T113" fmla="*/ 112 h 854"/>
                  <a:gd name="T114" fmla="*/ 554 w 857"/>
                  <a:gd name="T115" fmla="*/ 113 h 854"/>
                  <a:gd name="T116" fmla="*/ 606 w 857"/>
                  <a:gd name="T117" fmla="*/ 60 h 854"/>
                  <a:gd name="T118" fmla="*/ 606 w 857"/>
                  <a:gd name="T119" fmla="*/ 60 h 854"/>
                  <a:gd name="T120" fmla="*/ 601 w 857"/>
                  <a:gd name="T121" fmla="*/ 64 h 854"/>
                  <a:gd name="T122" fmla="*/ 601 w 857"/>
                  <a:gd name="T123" fmla="*/ 64 h 854"/>
                  <a:gd name="T124" fmla="*/ 606 w 857"/>
                  <a:gd name="T125" fmla="*/ 6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7" h="854">
                    <a:moveTo>
                      <a:pt x="150" y="284"/>
                    </a:moveTo>
                    <a:cubicBezTo>
                      <a:pt x="143" y="381"/>
                      <a:pt x="143" y="478"/>
                      <a:pt x="150" y="575"/>
                    </a:cubicBezTo>
                    <a:cubicBezTo>
                      <a:pt x="186" y="651"/>
                      <a:pt x="248" y="712"/>
                      <a:pt x="324" y="748"/>
                    </a:cubicBezTo>
                    <a:lnTo>
                      <a:pt x="329" y="752"/>
                    </a:lnTo>
                    <a:lnTo>
                      <a:pt x="553" y="752"/>
                    </a:lnTo>
                    <a:lnTo>
                      <a:pt x="554" y="748"/>
                    </a:lnTo>
                    <a:cubicBezTo>
                      <a:pt x="576" y="748"/>
                      <a:pt x="596" y="762"/>
                      <a:pt x="604" y="783"/>
                    </a:cubicBezTo>
                    <a:lnTo>
                      <a:pt x="601" y="784"/>
                    </a:lnTo>
                    <a:lnTo>
                      <a:pt x="649" y="784"/>
                    </a:lnTo>
                    <a:lnTo>
                      <a:pt x="642" y="783"/>
                    </a:lnTo>
                    <a:cubicBezTo>
                      <a:pt x="759" y="783"/>
                      <a:pt x="854" y="688"/>
                      <a:pt x="854" y="571"/>
                    </a:cubicBezTo>
                    <a:cubicBezTo>
                      <a:pt x="854" y="571"/>
                      <a:pt x="854" y="571"/>
                      <a:pt x="854" y="571"/>
                    </a:cubicBezTo>
                    <a:lnTo>
                      <a:pt x="857" y="576"/>
                    </a:lnTo>
                    <a:lnTo>
                      <a:pt x="857" y="288"/>
                    </a:lnTo>
                    <a:lnTo>
                      <a:pt x="854" y="289"/>
                    </a:lnTo>
                    <a:cubicBezTo>
                      <a:pt x="854" y="172"/>
                      <a:pt x="759" y="77"/>
                      <a:pt x="642" y="77"/>
                    </a:cubicBezTo>
                    <a:cubicBezTo>
                      <a:pt x="642" y="77"/>
                      <a:pt x="642" y="77"/>
                      <a:pt x="642" y="77"/>
                    </a:cubicBezTo>
                    <a:lnTo>
                      <a:pt x="649" y="80"/>
                    </a:lnTo>
                    <a:lnTo>
                      <a:pt x="601" y="80"/>
                    </a:lnTo>
                    <a:lnTo>
                      <a:pt x="604" y="77"/>
                    </a:lnTo>
                    <a:cubicBezTo>
                      <a:pt x="596" y="99"/>
                      <a:pt x="576" y="113"/>
                      <a:pt x="554" y="113"/>
                    </a:cubicBezTo>
                    <a:lnTo>
                      <a:pt x="553" y="112"/>
                    </a:lnTo>
                    <a:lnTo>
                      <a:pt x="329" y="112"/>
                    </a:lnTo>
                    <a:lnTo>
                      <a:pt x="323" y="113"/>
                    </a:lnTo>
                    <a:cubicBezTo>
                      <a:pt x="247" y="149"/>
                      <a:pt x="187" y="209"/>
                      <a:pt x="150" y="284"/>
                    </a:cubicBezTo>
                    <a:close/>
                    <a:moveTo>
                      <a:pt x="148" y="431"/>
                    </a:moveTo>
                    <a:cubicBezTo>
                      <a:pt x="141" y="348"/>
                      <a:pt x="147" y="264"/>
                      <a:pt x="167" y="184"/>
                    </a:cubicBezTo>
                    <a:cubicBezTo>
                      <a:pt x="176" y="164"/>
                      <a:pt x="168" y="141"/>
                      <a:pt x="149" y="131"/>
                    </a:cubicBezTo>
                    <a:cubicBezTo>
                      <a:pt x="138" y="125"/>
                      <a:pt x="125" y="125"/>
                      <a:pt x="114" y="131"/>
                    </a:cubicBezTo>
                    <a:cubicBezTo>
                      <a:pt x="39" y="212"/>
                      <a:pt x="1" y="320"/>
                      <a:pt x="8" y="431"/>
                    </a:cubicBezTo>
                    <a:cubicBezTo>
                      <a:pt x="0" y="541"/>
                      <a:pt x="38" y="650"/>
                      <a:pt x="114" y="730"/>
                    </a:cubicBezTo>
                    <a:cubicBezTo>
                      <a:pt x="134" y="740"/>
                      <a:pt x="157" y="731"/>
                      <a:pt x="167" y="712"/>
                    </a:cubicBezTo>
                    <a:cubicBezTo>
                      <a:pt x="172" y="701"/>
                      <a:pt x="172" y="688"/>
                      <a:pt x="167" y="677"/>
                    </a:cubicBezTo>
                    <a:lnTo>
                      <a:pt x="167" y="677"/>
                    </a:lnTo>
                    <a:cubicBezTo>
                      <a:pt x="147" y="597"/>
                      <a:pt x="140" y="513"/>
                      <a:pt x="148" y="431"/>
                    </a:cubicBezTo>
                    <a:close/>
                    <a:moveTo>
                      <a:pt x="607" y="801"/>
                    </a:moveTo>
                    <a:cubicBezTo>
                      <a:pt x="607" y="771"/>
                      <a:pt x="583" y="748"/>
                      <a:pt x="554" y="748"/>
                    </a:cubicBezTo>
                    <a:lnTo>
                      <a:pt x="553" y="752"/>
                    </a:lnTo>
                    <a:lnTo>
                      <a:pt x="233" y="752"/>
                    </a:lnTo>
                    <a:lnTo>
                      <a:pt x="237" y="748"/>
                    </a:lnTo>
                    <a:cubicBezTo>
                      <a:pt x="207" y="748"/>
                      <a:pt x="184" y="771"/>
                      <a:pt x="184" y="801"/>
                    </a:cubicBezTo>
                    <a:cubicBezTo>
                      <a:pt x="184" y="830"/>
                      <a:pt x="207" y="854"/>
                      <a:pt x="237" y="854"/>
                    </a:cubicBezTo>
                    <a:lnTo>
                      <a:pt x="233" y="848"/>
                    </a:lnTo>
                    <a:lnTo>
                      <a:pt x="553" y="848"/>
                    </a:lnTo>
                    <a:lnTo>
                      <a:pt x="554" y="854"/>
                    </a:lnTo>
                    <a:cubicBezTo>
                      <a:pt x="583" y="854"/>
                      <a:pt x="607" y="830"/>
                      <a:pt x="607" y="801"/>
                    </a:cubicBezTo>
                    <a:cubicBezTo>
                      <a:pt x="607" y="801"/>
                      <a:pt x="607" y="801"/>
                      <a:pt x="607" y="801"/>
                    </a:cubicBezTo>
                    <a:close/>
                    <a:moveTo>
                      <a:pt x="606" y="60"/>
                    </a:moveTo>
                    <a:cubicBezTo>
                      <a:pt x="607" y="31"/>
                      <a:pt x="583" y="7"/>
                      <a:pt x="554" y="7"/>
                    </a:cubicBezTo>
                    <a:cubicBezTo>
                      <a:pt x="554" y="7"/>
                      <a:pt x="554" y="7"/>
                      <a:pt x="554" y="7"/>
                    </a:cubicBezTo>
                    <a:lnTo>
                      <a:pt x="553" y="0"/>
                    </a:lnTo>
                    <a:lnTo>
                      <a:pt x="233" y="0"/>
                    </a:lnTo>
                    <a:lnTo>
                      <a:pt x="237" y="7"/>
                    </a:lnTo>
                    <a:cubicBezTo>
                      <a:pt x="207" y="7"/>
                      <a:pt x="183" y="31"/>
                      <a:pt x="183" y="60"/>
                    </a:cubicBezTo>
                    <a:cubicBezTo>
                      <a:pt x="183" y="90"/>
                      <a:pt x="207" y="113"/>
                      <a:pt x="237" y="113"/>
                    </a:cubicBezTo>
                    <a:lnTo>
                      <a:pt x="233" y="112"/>
                    </a:lnTo>
                    <a:lnTo>
                      <a:pt x="553" y="112"/>
                    </a:lnTo>
                    <a:lnTo>
                      <a:pt x="554" y="113"/>
                    </a:lnTo>
                    <a:cubicBezTo>
                      <a:pt x="583" y="113"/>
                      <a:pt x="607" y="89"/>
                      <a:pt x="606" y="60"/>
                    </a:cubicBezTo>
                    <a:cubicBezTo>
                      <a:pt x="606" y="60"/>
                      <a:pt x="606" y="60"/>
                      <a:pt x="606" y="60"/>
                    </a:cubicBezTo>
                    <a:lnTo>
                      <a:pt x="601" y="64"/>
                    </a:lnTo>
                    <a:lnTo>
                      <a:pt x="601" y="64"/>
                    </a:lnTo>
                    <a:lnTo>
                      <a:pt x="606" y="6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 rot="5400000">
                <a:off x="4899" y="1555"/>
                <a:ext cx="195" cy="224"/>
              </a:xfrm>
              <a:custGeom>
                <a:avLst/>
                <a:gdLst>
                  <a:gd name="T0" fmla="*/ 150 w 854"/>
                  <a:gd name="T1" fmla="*/ 281 h 851"/>
                  <a:gd name="T2" fmla="*/ 150 w 854"/>
                  <a:gd name="T3" fmla="*/ 572 h 851"/>
                  <a:gd name="T4" fmla="*/ 324 w 854"/>
                  <a:gd name="T5" fmla="*/ 745 h 851"/>
                  <a:gd name="T6" fmla="*/ 321 w 854"/>
                  <a:gd name="T7" fmla="*/ 752 h 851"/>
                  <a:gd name="T8" fmla="*/ 561 w 854"/>
                  <a:gd name="T9" fmla="*/ 752 h 851"/>
                  <a:gd name="T10" fmla="*/ 554 w 854"/>
                  <a:gd name="T11" fmla="*/ 745 h 851"/>
                  <a:gd name="T12" fmla="*/ 604 w 854"/>
                  <a:gd name="T13" fmla="*/ 780 h 851"/>
                  <a:gd name="T14" fmla="*/ 609 w 854"/>
                  <a:gd name="T15" fmla="*/ 784 h 851"/>
                  <a:gd name="T16" fmla="*/ 641 w 854"/>
                  <a:gd name="T17" fmla="*/ 784 h 851"/>
                  <a:gd name="T18" fmla="*/ 642 w 854"/>
                  <a:gd name="T19" fmla="*/ 780 h 851"/>
                  <a:gd name="T20" fmla="*/ 854 w 854"/>
                  <a:gd name="T21" fmla="*/ 568 h 851"/>
                  <a:gd name="T22" fmla="*/ 854 w 854"/>
                  <a:gd name="T23" fmla="*/ 568 h 851"/>
                  <a:gd name="T24" fmla="*/ 849 w 854"/>
                  <a:gd name="T25" fmla="*/ 560 h 851"/>
                  <a:gd name="T26" fmla="*/ 849 w 854"/>
                  <a:gd name="T27" fmla="*/ 288 h 851"/>
                  <a:gd name="T28" fmla="*/ 854 w 854"/>
                  <a:gd name="T29" fmla="*/ 286 h 851"/>
                  <a:gd name="T30" fmla="*/ 642 w 854"/>
                  <a:gd name="T31" fmla="*/ 74 h 851"/>
                  <a:gd name="T32" fmla="*/ 642 w 854"/>
                  <a:gd name="T33" fmla="*/ 74 h 851"/>
                  <a:gd name="T34" fmla="*/ 641 w 854"/>
                  <a:gd name="T35" fmla="*/ 80 h 851"/>
                  <a:gd name="T36" fmla="*/ 609 w 854"/>
                  <a:gd name="T37" fmla="*/ 80 h 851"/>
                  <a:gd name="T38" fmla="*/ 604 w 854"/>
                  <a:gd name="T39" fmla="*/ 74 h 851"/>
                  <a:gd name="T40" fmla="*/ 554 w 854"/>
                  <a:gd name="T41" fmla="*/ 110 h 851"/>
                  <a:gd name="T42" fmla="*/ 561 w 854"/>
                  <a:gd name="T43" fmla="*/ 112 h 851"/>
                  <a:gd name="T44" fmla="*/ 321 w 854"/>
                  <a:gd name="T45" fmla="*/ 112 h 851"/>
                  <a:gd name="T46" fmla="*/ 323 w 854"/>
                  <a:gd name="T47" fmla="*/ 110 h 851"/>
                  <a:gd name="T48" fmla="*/ 150 w 854"/>
                  <a:gd name="T49" fmla="*/ 281 h 851"/>
                  <a:gd name="T50" fmla="*/ 148 w 854"/>
                  <a:gd name="T51" fmla="*/ 428 h 851"/>
                  <a:gd name="T52" fmla="*/ 167 w 854"/>
                  <a:gd name="T53" fmla="*/ 181 h 851"/>
                  <a:gd name="T54" fmla="*/ 149 w 854"/>
                  <a:gd name="T55" fmla="*/ 128 h 851"/>
                  <a:gd name="T56" fmla="*/ 114 w 854"/>
                  <a:gd name="T57" fmla="*/ 128 h 851"/>
                  <a:gd name="T58" fmla="*/ 8 w 854"/>
                  <a:gd name="T59" fmla="*/ 428 h 851"/>
                  <a:gd name="T60" fmla="*/ 114 w 854"/>
                  <a:gd name="T61" fmla="*/ 728 h 851"/>
                  <a:gd name="T62" fmla="*/ 167 w 854"/>
                  <a:gd name="T63" fmla="*/ 709 h 851"/>
                  <a:gd name="T64" fmla="*/ 167 w 854"/>
                  <a:gd name="T65" fmla="*/ 675 h 851"/>
                  <a:gd name="T66" fmla="*/ 167 w 854"/>
                  <a:gd name="T67" fmla="*/ 675 h 851"/>
                  <a:gd name="T68" fmla="*/ 148 w 854"/>
                  <a:gd name="T69" fmla="*/ 428 h 851"/>
                  <a:gd name="T70" fmla="*/ 607 w 854"/>
                  <a:gd name="T71" fmla="*/ 798 h 851"/>
                  <a:gd name="T72" fmla="*/ 554 w 854"/>
                  <a:gd name="T73" fmla="*/ 745 h 851"/>
                  <a:gd name="T74" fmla="*/ 561 w 854"/>
                  <a:gd name="T75" fmla="*/ 752 h 851"/>
                  <a:gd name="T76" fmla="*/ 241 w 854"/>
                  <a:gd name="T77" fmla="*/ 752 h 851"/>
                  <a:gd name="T78" fmla="*/ 236 w 854"/>
                  <a:gd name="T79" fmla="*/ 745 h 851"/>
                  <a:gd name="T80" fmla="*/ 184 w 854"/>
                  <a:gd name="T81" fmla="*/ 798 h 851"/>
                  <a:gd name="T82" fmla="*/ 236 w 854"/>
                  <a:gd name="T83" fmla="*/ 851 h 851"/>
                  <a:gd name="T84" fmla="*/ 241 w 854"/>
                  <a:gd name="T85" fmla="*/ 848 h 851"/>
                  <a:gd name="T86" fmla="*/ 561 w 854"/>
                  <a:gd name="T87" fmla="*/ 848 h 851"/>
                  <a:gd name="T88" fmla="*/ 554 w 854"/>
                  <a:gd name="T89" fmla="*/ 851 h 851"/>
                  <a:gd name="T90" fmla="*/ 607 w 854"/>
                  <a:gd name="T91" fmla="*/ 798 h 851"/>
                  <a:gd name="T92" fmla="*/ 607 w 854"/>
                  <a:gd name="T93" fmla="*/ 798 h 851"/>
                  <a:gd name="T94" fmla="*/ 606 w 854"/>
                  <a:gd name="T95" fmla="*/ 57 h 851"/>
                  <a:gd name="T96" fmla="*/ 554 w 854"/>
                  <a:gd name="T97" fmla="*/ 4 h 851"/>
                  <a:gd name="T98" fmla="*/ 554 w 854"/>
                  <a:gd name="T99" fmla="*/ 4 h 851"/>
                  <a:gd name="T100" fmla="*/ 561 w 854"/>
                  <a:gd name="T101" fmla="*/ 0 h 851"/>
                  <a:gd name="T102" fmla="*/ 241 w 854"/>
                  <a:gd name="T103" fmla="*/ 0 h 851"/>
                  <a:gd name="T104" fmla="*/ 236 w 854"/>
                  <a:gd name="T105" fmla="*/ 4 h 851"/>
                  <a:gd name="T106" fmla="*/ 183 w 854"/>
                  <a:gd name="T107" fmla="*/ 57 h 851"/>
                  <a:gd name="T108" fmla="*/ 236 w 854"/>
                  <a:gd name="T109" fmla="*/ 110 h 851"/>
                  <a:gd name="T110" fmla="*/ 241 w 854"/>
                  <a:gd name="T111" fmla="*/ 112 h 851"/>
                  <a:gd name="T112" fmla="*/ 561 w 854"/>
                  <a:gd name="T113" fmla="*/ 112 h 851"/>
                  <a:gd name="T114" fmla="*/ 554 w 854"/>
                  <a:gd name="T115" fmla="*/ 110 h 851"/>
                  <a:gd name="T116" fmla="*/ 606 w 854"/>
                  <a:gd name="T117" fmla="*/ 57 h 851"/>
                  <a:gd name="T118" fmla="*/ 606 w 854"/>
                  <a:gd name="T119" fmla="*/ 57 h 851"/>
                  <a:gd name="T120" fmla="*/ 609 w 854"/>
                  <a:gd name="T121" fmla="*/ 64 h 851"/>
                  <a:gd name="T122" fmla="*/ 609 w 854"/>
                  <a:gd name="T123" fmla="*/ 64 h 851"/>
                  <a:gd name="T124" fmla="*/ 606 w 854"/>
                  <a:gd name="T125" fmla="*/ 57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4" h="851">
                    <a:moveTo>
                      <a:pt x="150" y="281"/>
                    </a:moveTo>
                    <a:cubicBezTo>
                      <a:pt x="143" y="378"/>
                      <a:pt x="143" y="475"/>
                      <a:pt x="150" y="572"/>
                    </a:cubicBezTo>
                    <a:cubicBezTo>
                      <a:pt x="186" y="648"/>
                      <a:pt x="248" y="709"/>
                      <a:pt x="324" y="745"/>
                    </a:cubicBezTo>
                    <a:lnTo>
                      <a:pt x="321" y="752"/>
                    </a:lnTo>
                    <a:lnTo>
                      <a:pt x="561" y="752"/>
                    </a:lnTo>
                    <a:lnTo>
                      <a:pt x="554" y="745"/>
                    </a:lnTo>
                    <a:cubicBezTo>
                      <a:pt x="576" y="745"/>
                      <a:pt x="596" y="759"/>
                      <a:pt x="604" y="780"/>
                    </a:cubicBezTo>
                    <a:lnTo>
                      <a:pt x="609" y="784"/>
                    </a:lnTo>
                    <a:lnTo>
                      <a:pt x="641" y="784"/>
                    </a:lnTo>
                    <a:lnTo>
                      <a:pt x="642" y="780"/>
                    </a:lnTo>
                    <a:cubicBezTo>
                      <a:pt x="759" y="780"/>
                      <a:pt x="854" y="685"/>
                      <a:pt x="854" y="568"/>
                    </a:cubicBezTo>
                    <a:cubicBezTo>
                      <a:pt x="854" y="568"/>
                      <a:pt x="854" y="568"/>
                      <a:pt x="854" y="568"/>
                    </a:cubicBezTo>
                    <a:lnTo>
                      <a:pt x="849" y="560"/>
                    </a:lnTo>
                    <a:lnTo>
                      <a:pt x="849" y="288"/>
                    </a:lnTo>
                    <a:lnTo>
                      <a:pt x="854" y="286"/>
                    </a:lnTo>
                    <a:cubicBezTo>
                      <a:pt x="854" y="169"/>
                      <a:pt x="759" y="74"/>
                      <a:pt x="642" y="74"/>
                    </a:cubicBezTo>
                    <a:cubicBezTo>
                      <a:pt x="642" y="74"/>
                      <a:pt x="642" y="74"/>
                      <a:pt x="642" y="74"/>
                    </a:cubicBezTo>
                    <a:lnTo>
                      <a:pt x="641" y="80"/>
                    </a:lnTo>
                    <a:lnTo>
                      <a:pt x="609" y="80"/>
                    </a:lnTo>
                    <a:lnTo>
                      <a:pt x="604" y="74"/>
                    </a:lnTo>
                    <a:cubicBezTo>
                      <a:pt x="596" y="96"/>
                      <a:pt x="576" y="110"/>
                      <a:pt x="554" y="110"/>
                    </a:cubicBezTo>
                    <a:lnTo>
                      <a:pt x="561" y="112"/>
                    </a:lnTo>
                    <a:lnTo>
                      <a:pt x="321" y="112"/>
                    </a:lnTo>
                    <a:lnTo>
                      <a:pt x="323" y="110"/>
                    </a:lnTo>
                    <a:cubicBezTo>
                      <a:pt x="247" y="146"/>
                      <a:pt x="186" y="206"/>
                      <a:pt x="150" y="281"/>
                    </a:cubicBezTo>
                    <a:close/>
                    <a:moveTo>
                      <a:pt x="148" y="428"/>
                    </a:moveTo>
                    <a:cubicBezTo>
                      <a:pt x="141" y="345"/>
                      <a:pt x="147" y="262"/>
                      <a:pt x="167" y="181"/>
                    </a:cubicBezTo>
                    <a:cubicBezTo>
                      <a:pt x="176" y="161"/>
                      <a:pt x="168" y="138"/>
                      <a:pt x="149" y="128"/>
                    </a:cubicBezTo>
                    <a:cubicBezTo>
                      <a:pt x="138" y="122"/>
                      <a:pt x="125" y="122"/>
                      <a:pt x="114" y="128"/>
                    </a:cubicBezTo>
                    <a:cubicBezTo>
                      <a:pt x="39" y="209"/>
                      <a:pt x="1" y="318"/>
                      <a:pt x="8" y="428"/>
                    </a:cubicBezTo>
                    <a:cubicBezTo>
                      <a:pt x="0" y="538"/>
                      <a:pt x="38" y="647"/>
                      <a:pt x="114" y="728"/>
                    </a:cubicBezTo>
                    <a:cubicBezTo>
                      <a:pt x="133" y="737"/>
                      <a:pt x="157" y="728"/>
                      <a:pt x="167" y="709"/>
                    </a:cubicBezTo>
                    <a:cubicBezTo>
                      <a:pt x="172" y="698"/>
                      <a:pt x="172" y="685"/>
                      <a:pt x="167" y="675"/>
                    </a:cubicBezTo>
                    <a:lnTo>
                      <a:pt x="167" y="675"/>
                    </a:lnTo>
                    <a:cubicBezTo>
                      <a:pt x="146" y="594"/>
                      <a:pt x="140" y="510"/>
                      <a:pt x="148" y="428"/>
                    </a:cubicBezTo>
                    <a:close/>
                    <a:moveTo>
                      <a:pt x="607" y="798"/>
                    </a:moveTo>
                    <a:cubicBezTo>
                      <a:pt x="607" y="769"/>
                      <a:pt x="583" y="745"/>
                      <a:pt x="554" y="745"/>
                    </a:cubicBezTo>
                    <a:lnTo>
                      <a:pt x="561" y="752"/>
                    </a:lnTo>
                    <a:lnTo>
                      <a:pt x="241" y="752"/>
                    </a:lnTo>
                    <a:lnTo>
                      <a:pt x="236" y="745"/>
                    </a:lnTo>
                    <a:cubicBezTo>
                      <a:pt x="207" y="745"/>
                      <a:pt x="184" y="769"/>
                      <a:pt x="184" y="798"/>
                    </a:cubicBezTo>
                    <a:cubicBezTo>
                      <a:pt x="184" y="827"/>
                      <a:pt x="207" y="851"/>
                      <a:pt x="236" y="851"/>
                    </a:cubicBezTo>
                    <a:lnTo>
                      <a:pt x="241" y="848"/>
                    </a:lnTo>
                    <a:lnTo>
                      <a:pt x="561" y="848"/>
                    </a:lnTo>
                    <a:lnTo>
                      <a:pt x="554" y="851"/>
                    </a:lnTo>
                    <a:cubicBezTo>
                      <a:pt x="583" y="851"/>
                      <a:pt x="607" y="827"/>
                      <a:pt x="607" y="798"/>
                    </a:cubicBezTo>
                    <a:cubicBezTo>
                      <a:pt x="607" y="798"/>
                      <a:pt x="607" y="798"/>
                      <a:pt x="607" y="798"/>
                    </a:cubicBezTo>
                    <a:close/>
                    <a:moveTo>
                      <a:pt x="606" y="57"/>
                    </a:moveTo>
                    <a:cubicBezTo>
                      <a:pt x="606" y="28"/>
                      <a:pt x="583" y="4"/>
                      <a:pt x="554" y="4"/>
                    </a:cubicBezTo>
                    <a:cubicBezTo>
                      <a:pt x="554" y="4"/>
                      <a:pt x="554" y="4"/>
                      <a:pt x="554" y="4"/>
                    </a:cubicBezTo>
                    <a:lnTo>
                      <a:pt x="561" y="0"/>
                    </a:lnTo>
                    <a:lnTo>
                      <a:pt x="241" y="0"/>
                    </a:lnTo>
                    <a:lnTo>
                      <a:pt x="236" y="4"/>
                    </a:lnTo>
                    <a:cubicBezTo>
                      <a:pt x="207" y="4"/>
                      <a:pt x="183" y="28"/>
                      <a:pt x="183" y="57"/>
                    </a:cubicBezTo>
                    <a:cubicBezTo>
                      <a:pt x="183" y="87"/>
                      <a:pt x="207" y="110"/>
                      <a:pt x="236" y="110"/>
                    </a:cubicBezTo>
                    <a:lnTo>
                      <a:pt x="241" y="112"/>
                    </a:lnTo>
                    <a:lnTo>
                      <a:pt x="561" y="112"/>
                    </a:lnTo>
                    <a:lnTo>
                      <a:pt x="554" y="110"/>
                    </a:lnTo>
                    <a:cubicBezTo>
                      <a:pt x="583" y="110"/>
                      <a:pt x="607" y="86"/>
                      <a:pt x="606" y="57"/>
                    </a:cubicBezTo>
                    <a:cubicBezTo>
                      <a:pt x="606" y="57"/>
                      <a:pt x="606" y="57"/>
                      <a:pt x="606" y="57"/>
                    </a:cubicBezTo>
                    <a:lnTo>
                      <a:pt x="609" y="64"/>
                    </a:lnTo>
                    <a:lnTo>
                      <a:pt x="609" y="64"/>
                    </a:lnTo>
                    <a:lnTo>
                      <a:pt x="606" y="57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Rectangle 72"/>
              <p:cNvSpPr>
                <a:spLocks noChangeArrowheads="1"/>
              </p:cNvSpPr>
              <p:nvPr/>
            </p:nvSpPr>
            <p:spPr bwMode="auto">
              <a:xfrm rot="5400000">
                <a:off x="7381" y="2735"/>
                <a:ext cx="32" cy="56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 rot="2326679">
                <a:off x="7057" y="2908"/>
                <a:ext cx="208" cy="28"/>
              </a:xfrm>
              <a:custGeom>
                <a:avLst/>
                <a:gdLst>
                  <a:gd name="T0" fmla="*/ 0 w 208"/>
                  <a:gd name="T1" fmla="*/ 0 h 28"/>
                  <a:gd name="T2" fmla="*/ 208 w 208"/>
                  <a:gd name="T3" fmla="*/ 28 h 28"/>
                  <a:gd name="T4" fmla="*/ 0 w 20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7031" y="2776"/>
                <a:ext cx="269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Карта НМР</a:t>
                </a:r>
                <a:endPara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 rot="17635415">
                <a:off x="4192" y="1674"/>
                <a:ext cx="194" cy="30"/>
              </a:xfrm>
              <a:custGeom>
                <a:avLst/>
                <a:gdLst>
                  <a:gd name="T0" fmla="*/ 0 w 208"/>
                  <a:gd name="T1" fmla="*/ 0 h 28"/>
                  <a:gd name="T2" fmla="*/ 208 w 208"/>
                  <a:gd name="T3" fmla="*/ 28 h 28"/>
                  <a:gd name="T4" fmla="*/ 0 w 20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Rectangle 26"/>
              <p:cNvSpPr>
                <a:spLocks noChangeArrowheads="1"/>
              </p:cNvSpPr>
              <p:nvPr/>
            </p:nvSpPr>
            <p:spPr bwMode="auto">
              <a:xfrm>
                <a:off x="7285" y="2491"/>
                <a:ext cx="42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Средства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отображения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информации</a:t>
                </a:r>
                <a:endPara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 rot="2124667">
                <a:off x="7438" y="2783"/>
                <a:ext cx="208" cy="28"/>
              </a:xfrm>
              <a:custGeom>
                <a:avLst/>
                <a:gdLst>
                  <a:gd name="T0" fmla="*/ 0 w 208"/>
                  <a:gd name="T1" fmla="*/ 0 h 28"/>
                  <a:gd name="T2" fmla="*/ 208 w 208"/>
                  <a:gd name="T3" fmla="*/ 28 h 28"/>
                  <a:gd name="T4" fmla="*/ 0 w 20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28">
                    <a:moveTo>
                      <a:pt x="0" y="0"/>
                    </a:moveTo>
                    <a:lnTo>
                      <a:pt x="20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Rectangle 26"/>
              <p:cNvSpPr>
                <a:spLocks noChangeArrowheads="1"/>
              </p:cNvSpPr>
              <p:nvPr/>
            </p:nvSpPr>
            <p:spPr bwMode="auto">
              <a:xfrm>
                <a:off x="6703" y="1643"/>
                <a:ext cx="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КВ</a:t>
                </a:r>
                <a:endPara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" name="Rectangle 13"/>
              <p:cNvSpPr>
                <a:spLocks noChangeArrowheads="1"/>
              </p:cNvSpPr>
              <p:nvPr/>
            </p:nvSpPr>
            <p:spPr bwMode="auto">
              <a:xfrm>
                <a:off x="5004" y="3015"/>
                <a:ext cx="230" cy="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Rectangle 112"/>
            <p:cNvSpPr>
              <a:spLocks noChangeArrowheads="1"/>
            </p:cNvSpPr>
            <p:nvPr/>
          </p:nvSpPr>
          <p:spPr bwMode="auto">
            <a:xfrm>
              <a:off x="6788640" y="3595909"/>
              <a:ext cx="650512" cy="9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Начальник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ru-RU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ЕДДС</a:t>
              </a:r>
            </a:p>
          </p:txBody>
        </p:sp>
      </p:grpSp>
      <p:sp>
        <p:nvSpPr>
          <p:cNvPr id="87" name="Rectangle 55"/>
          <p:cNvSpPr>
            <a:spLocks noChangeArrowheads="1"/>
          </p:cNvSpPr>
          <p:nvPr/>
        </p:nvSpPr>
        <p:spPr bwMode="auto">
          <a:xfrm>
            <a:off x="10145216" y="7392888"/>
            <a:ext cx="2693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11959030" y="8404172"/>
            <a:ext cx="98808" cy="290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6544816" y="6168752"/>
            <a:ext cx="87258" cy="735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26"/>
          <p:cNvSpPr>
            <a:spLocks noChangeArrowheads="1"/>
          </p:cNvSpPr>
          <p:nvPr/>
        </p:nvSpPr>
        <p:spPr bwMode="auto">
          <a:xfrm>
            <a:off x="6688832" y="6096744"/>
            <a:ext cx="5915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 КО-К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Freeform 20"/>
          <p:cNvSpPr>
            <a:spLocks/>
          </p:cNvSpPr>
          <p:nvPr/>
        </p:nvSpPr>
        <p:spPr bwMode="auto">
          <a:xfrm rot="4482337">
            <a:off x="6770696" y="7947556"/>
            <a:ext cx="264229" cy="515928"/>
          </a:xfrm>
          <a:custGeom>
            <a:avLst/>
            <a:gdLst>
              <a:gd name="T0" fmla="*/ 237 w 237"/>
              <a:gd name="T1" fmla="*/ 237 h 237"/>
              <a:gd name="T2" fmla="*/ 0 w 237"/>
              <a:gd name="T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" h="237">
                <a:moveTo>
                  <a:pt x="237" y="237"/>
                </a:moveTo>
                <a:cubicBezTo>
                  <a:pt x="237" y="106"/>
                  <a:pt x="131" y="0"/>
                  <a:pt x="0" y="0"/>
                </a:cubicBezTo>
              </a:path>
            </a:pathLst>
          </a:custGeom>
          <a:noFill/>
          <a:ln w="1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6" name="Rectangle 22"/>
          <p:cNvSpPr>
            <a:spLocks noChangeArrowheads="1"/>
          </p:cNvSpPr>
          <p:nvPr/>
        </p:nvSpPr>
        <p:spPr bwMode="auto">
          <a:xfrm rot="5400000">
            <a:off x="6875673" y="7782113"/>
            <a:ext cx="45719" cy="419400"/>
          </a:xfrm>
          <a:prstGeom prst="rect">
            <a:avLst/>
          </a:prstGeom>
          <a:noFill/>
          <a:ln w="1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-200160"/>
            <a:ext cx="12799800" cy="105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ЧИСЛЕННОСТЬ ДИСПЕТЧЕРСКОГО СОСТАВА ЕДДС </a:t>
            </a:r>
            <a:endParaRPr lang="ru-RU" sz="2000" b="1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FFFF00"/>
                </a:solidFill>
                <a:latin typeface="Times New Roman"/>
              </a:rPr>
              <a:t>НОВОКУЗНЕЦКОГО МУНИЦИПАЛЬНОГО ОКРУГА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97E92088-2BBB-461F-B8D7-67C30B45A12A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900" b="0" strike="noStrike" spc="-1" dirty="0">
              <a:latin typeface="Arial"/>
            </a:endParaRPr>
          </a:p>
        </p:txBody>
      </p:sp>
      <p:graphicFrame>
        <p:nvGraphicFramePr>
          <p:cNvPr id="3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34477"/>
              </p:ext>
            </p:extLst>
          </p:nvPr>
        </p:nvGraphicFramePr>
        <p:xfrm>
          <a:off x="784176" y="1992288"/>
          <a:ext cx="11305258" cy="1747203"/>
        </p:xfrm>
        <a:graphic>
          <a:graphicData uri="http://schemas.openxmlformats.org/drawingml/2006/table">
            <a:tbl>
              <a:tblPr/>
              <a:tblGrid>
                <a:gridCol w="226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1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муниципального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0"/>
            <a:ext cx="1279980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ТЕХНИЧЕСКОЕ </a:t>
            </a: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ОСНАЩЕНИЕ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ЕДДС НОВОКУЗНЕЦКОГО МУНИЦИПАЛЬНОГО ОКРУГА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4F94A4A5-150F-4A0F-8BC1-EED1FCA8A1EC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382" name="Table 4"/>
          <p:cNvGraphicFramePr/>
          <p:nvPr>
            <p:extLst>
              <p:ext uri="{D42A27DB-BD31-4B8C-83A1-F6EECF244321}">
                <p14:modId xmlns:p14="http://schemas.microsoft.com/office/powerpoint/2010/main" val="3505892005"/>
              </p:ext>
            </p:extLst>
          </p:nvPr>
        </p:nvGraphicFramePr>
        <p:xfrm>
          <a:off x="6633054" y="6164168"/>
          <a:ext cx="6046560" cy="8686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Приемник ГЛОНАСС или ГЛОНАСС/GPS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ГЛОНАСС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3" name="Table 5"/>
          <p:cNvGraphicFramePr/>
          <p:nvPr>
            <p:extLst>
              <p:ext uri="{D42A27DB-BD31-4B8C-83A1-F6EECF244321}">
                <p14:modId xmlns:p14="http://schemas.microsoft.com/office/powerpoint/2010/main" val="512711666"/>
              </p:ext>
            </p:extLst>
          </p:nvPr>
        </p:nvGraphicFramePr>
        <p:xfrm>
          <a:off x="6623327" y="5228064"/>
          <a:ext cx="6046560" cy="8686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Метеостанция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sz="12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__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4" name="Table 6"/>
          <p:cNvGraphicFramePr/>
          <p:nvPr>
            <p:extLst>
              <p:ext uri="{D42A27DB-BD31-4B8C-83A1-F6EECF244321}">
                <p14:modId xmlns:p14="http://schemas.microsoft.com/office/powerpoint/2010/main" val="2405770516"/>
              </p:ext>
            </p:extLst>
          </p:nvPr>
        </p:nvGraphicFramePr>
        <p:xfrm>
          <a:off x="135336" y="4944616"/>
          <a:ext cx="6049440" cy="1463407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регистрации (записи) входящих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 исходящих переговоров, а также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SpRecord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AT1/1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запись переговоров с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линии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5" name="Table 7"/>
          <p:cNvGraphicFramePr/>
          <p:nvPr>
            <p:extLst>
              <p:ext uri="{D42A27DB-BD31-4B8C-83A1-F6EECF244321}">
                <p14:modId xmlns:p14="http://schemas.microsoft.com/office/powerpoint/2010/main" val="2654425734"/>
              </p:ext>
            </p:extLst>
          </p:nvPr>
        </p:nvGraphicFramePr>
        <p:xfrm>
          <a:off x="6616824" y="3696511"/>
          <a:ext cx="6046560" cy="144780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Система видеоконференцсвязи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 </a:t>
                      </a: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Grandstream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GXV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3140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ooVoo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(программа)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Скайп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0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6" name="Table 8"/>
          <p:cNvGraphicFramePr/>
          <p:nvPr>
            <p:extLst>
              <p:ext uri="{D42A27DB-BD31-4B8C-83A1-F6EECF244321}">
                <p14:modId xmlns:p14="http://schemas.microsoft.com/office/powerpoint/2010/main" val="3002813689"/>
              </p:ext>
            </p:extLst>
          </p:nvPr>
        </p:nvGraphicFramePr>
        <p:xfrm>
          <a:off x="135336" y="3072408"/>
          <a:ext cx="6046560" cy="1800201"/>
        </p:xfrm>
        <a:graphic>
          <a:graphicData uri="http://schemas.openxmlformats.org/drawingml/2006/table">
            <a:tbl>
              <a:tblPr/>
              <a:tblGrid>
                <a:gridCol w="6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оповещения руководящего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состава и населения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оповещения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PVR-4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en-US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SMS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-коммуникатор сотовой связи "Мегафон"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SMS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-коммуникатор сотовой связи "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Билайн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en-US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- 100 %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7" name="Table 9"/>
          <p:cNvGraphicFramePr/>
          <p:nvPr>
            <p:extLst>
              <p:ext uri="{D42A27DB-BD31-4B8C-83A1-F6EECF244321}">
                <p14:modId xmlns:p14="http://schemas.microsoft.com/office/powerpoint/2010/main" val="1921037557"/>
              </p:ext>
            </p:extLst>
          </p:nvPr>
        </p:nvGraphicFramePr>
        <p:xfrm>
          <a:off x="138216" y="1344216"/>
          <a:ext cx="6046560" cy="1691640"/>
        </p:xfrm>
        <a:graphic>
          <a:graphicData uri="http://schemas.openxmlformats.org/drawingml/2006/table">
            <a:tbl>
              <a:tblPr/>
              <a:tblGrid>
                <a:gridCol w="6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связи и автоматизации управления,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 радиосвязи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Телефонный аппарат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Факсимильный аппарат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Сотовый телефон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8" name="Table 10"/>
          <p:cNvGraphicFramePr/>
          <p:nvPr>
            <p:extLst>
              <p:ext uri="{D42A27DB-BD31-4B8C-83A1-F6EECF244321}">
                <p14:modId xmlns:p14="http://schemas.microsoft.com/office/powerpoint/2010/main" val="1231360406"/>
              </p:ext>
            </p:extLst>
          </p:nvPr>
        </p:nvGraphicFramePr>
        <p:xfrm>
          <a:off x="6623687" y="1344216"/>
          <a:ext cx="6046560" cy="2316480"/>
        </p:xfrm>
        <a:graphic>
          <a:graphicData uri="http://schemas.openxmlformats.org/drawingml/2006/table">
            <a:tbl>
              <a:tblPr/>
              <a:tblGrid>
                <a:gridCol w="6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Принтер,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сканер, копир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Kyocera ECOSYS V2040dn KX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в 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 АРМ ОД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 АРМ ПОД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Arial"/>
                        </a:rPr>
                        <a:t>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 АРМ 112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Arial"/>
                        </a:rPr>
                        <a:t>5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 АРМ начальника ЕДДС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4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" marR="12600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12600" marR="12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32428"/>
              </p:ext>
            </p:extLst>
          </p:nvPr>
        </p:nvGraphicFramePr>
        <p:xfrm>
          <a:off x="280116" y="7104856"/>
          <a:ext cx="12169355" cy="248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4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0" y="0"/>
            <a:ext cx="12799800" cy="9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31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ПОТЕНЦИАЛЬНО ОПАСНЫЕ ОБЪЕКТЫ</a:t>
            </a:r>
            <a:endParaRPr lang="ru-RU" sz="31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2BFA8F00-427C-42D0-B53A-0D398EFCDBE3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900" b="0" strike="noStrike" spc="-1">
              <a:latin typeface="Arial"/>
            </a:endParaRPr>
          </a:p>
        </p:txBody>
      </p:sp>
      <p:graphicFrame>
        <p:nvGraphicFramePr>
          <p:cNvPr id="471" name="Table 3"/>
          <p:cNvGraphicFramePr/>
          <p:nvPr>
            <p:extLst>
              <p:ext uri="{D42A27DB-BD31-4B8C-83A1-F6EECF244321}">
                <p14:modId xmlns:p14="http://schemas.microsoft.com/office/powerpoint/2010/main" val="4041007367"/>
              </p:ext>
            </p:extLst>
          </p:nvPr>
        </p:nvGraphicFramePr>
        <p:xfrm>
          <a:off x="304920" y="1066680"/>
          <a:ext cx="12034440" cy="1444320"/>
        </p:xfrm>
        <a:graphic>
          <a:graphicData uri="http://schemas.openxmlformats.org/drawingml/2006/table">
            <a:tbl>
              <a:tblPr/>
              <a:tblGrid>
                <a:gridCol w="24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08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 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Потенциально-опасные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Социально-значимые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Критически-важные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Туристические маршруты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latin typeface="Arial"/>
                        </a:rPr>
                        <a:t>195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4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61"/>
                        </a:spcBef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химически-опасных -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CE9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5" name="CustomShape 7"/>
          <p:cNvSpPr/>
          <p:nvPr/>
        </p:nvSpPr>
        <p:spPr>
          <a:xfrm>
            <a:off x="280120" y="2712368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ООО « Шахта «Юбилейная»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3448472" y="2712368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ОАО «Угольная компания «</a:t>
            </a:r>
            <a:r>
              <a:rPr lang="ru-RU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Кузбассразрезуголь</a:t>
            </a: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филиал «</a:t>
            </a:r>
            <a:r>
              <a:rPr lang="ru-RU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Талдинский</a:t>
            </a: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угольный разрез»</a:t>
            </a:r>
            <a:endParaRPr lang="ru-RU" sz="1500" b="1" strike="noStrike" spc="-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stomShape 7"/>
          <p:cNvSpPr/>
          <p:nvPr/>
        </p:nvSpPr>
        <p:spPr>
          <a:xfrm>
            <a:off x="6544816" y="2712368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«Разрез «</a:t>
            </a:r>
            <a:r>
              <a:rPr lang="ru-RU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Тайлепский</a:t>
            </a: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 «Сибирская»</a:t>
            </a:r>
            <a:endParaRPr lang="ru-RU" sz="1500" b="1" strike="noStrike" spc="-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stomShape 7"/>
          <p:cNvSpPr/>
          <p:nvPr/>
        </p:nvSpPr>
        <p:spPr>
          <a:xfrm>
            <a:off x="352128" y="6096744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ООО «</a:t>
            </a:r>
            <a:r>
              <a:rPr lang="ru-RU" sz="1500" b="1" strike="noStrike" spc="-1" dirty="0" err="1" smtClean="0">
                <a:solidFill>
                  <a:srgbClr val="FFFF00"/>
                </a:solidFill>
                <a:latin typeface="Times New Roman"/>
                <a:ea typeface="DejaVu Sans"/>
              </a:rPr>
              <a:t>Промугольсервис</a:t>
            </a: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»»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23" name="CustomShape 7"/>
          <p:cNvSpPr/>
          <p:nvPr/>
        </p:nvSpPr>
        <p:spPr>
          <a:xfrm>
            <a:off x="3376464" y="6096744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ООО «Шахта «Есаульская»»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24" name="CustomShape 7"/>
          <p:cNvSpPr/>
          <p:nvPr/>
        </p:nvSpPr>
        <p:spPr>
          <a:xfrm>
            <a:off x="6472808" y="6024736"/>
            <a:ext cx="331236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 defTabSz="825274" eaLnBrk="0" hangingPunct="0">
              <a:defRPr/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</a:rPr>
              <a:t>«Шахта «</a:t>
            </a:r>
            <a:r>
              <a:rPr lang="ru-RU" sz="1500" b="1" dirty="0" err="1" smtClean="0">
                <a:solidFill>
                  <a:srgbClr val="FFFF00"/>
                </a:solidFill>
                <a:latin typeface="Times New Roman" pitchFamily="18" charset="0"/>
              </a:rPr>
              <a:t>Ерунаковская-VIII</a:t>
            </a: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</a:rPr>
              <a:t>» </a:t>
            </a:r>
          </a:p>
          <a:p>
            <a:pPr algn="ctr" defTabSz="825274" eaLnBrk="0" hangingPunct="0">
              <a:defRPr/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</a:rPr>
              <a:t>ОАО «ОУК  </a:t>
            </a:r>
            <a:r>
              <a:rPr lang="ru-RU" sz="1500" b="1" dirty="0" err="1" smtClean="0">
                <a:solidFill>
                  <a:srgbClr val="FFFF00"/>
                </a:solidFill>
                <a:latin typeface="Times New Roman" pitchFamily="18" charset="0"/>
              </a:rPr>
              <a:t>Южкузбассуголь</a:t>
            </a: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</a:rPr>
              <a:t>»</a:t>
            </a:r>
            <a:endParaRPr lang="ru-RU" sz="1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5" name="Picture 3" descr="954b87b435cc4c5a2e899b8fd041616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r="20653"/>
          <a:stretch/>
        </p:blipFill>
        <p:spPr bwMode="auto">
          <a:xfrm>
            <a:off x="640160" y="3504456"/>
            <a:ext cx="280831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tatic.1tv.ru/uploads/photo/image/7/big/422657_big_0e6ae419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496" y="6888832"/>
            <a:ext cx="280831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www.city-n.ru/upload/2013/02/26/320872_8272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840" y="6888832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xn----7sbhjdoipqcfcjoraiux3mta.xn--p1ai/upload/iblock/e3e/e3e6b826f83a6293acd755b3fad636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52" y="6888832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6" cstate="print"/>
          <a:srcRect l="67951" t="17526" r="5031" b="63917"/>
          <a:stretch>
            <a:fillRect/>
          </a:stretch>
        </p:blipFill>
        <p:spPr bwMode="auto">
          <a:xfrm>
            <a:off x="9857184" y="3504456"/>
            <a:ext cx="259312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ustomShape 7"/>
          <p:cNvSpPr/>
          <p:nvPr/>
        </p:nvSpPr>
        <p:spPr>
          <a:xfrm>
            <a:off x="9929192" y="2712368"/>
            <a:ext cx="2592288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АО «ОФ «Антоновская»</a:t>
            </a:r>
            <a:endParaRPr lang="ru-RU" sz="1500" b="1" strike="noStrike" spc="-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8" descr="http://photos.wikimapia.org/p/00/03/89/88/35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29192" y="6888832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ustomShape 7"/>
          <p:cNvSpPr/>
          <p:nvPr/>
        </p:nvSpPr>
        <p:spPr>
          <a:xfrm>
            <a:off x="9713168" y="6096744"/>
            <a:ext cx="2808312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 defTabSz="825274" eaLnBrk="0" hangingPunct="0">
              <a:defRPr/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</a:rPr>
              <a:t>АО «Шахта «Большевик»</a:t>
            </a:r>
            <a:endParaRPr lang="ru-RU" sz="1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606" y="3504457"/>
            <a:ext cx="285155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4496" y="3504456"/>
            <a:ext cx="28803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0" y="66600"/>
            <a:ext cx="12799800" cy="17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СВЕДЕНИЯ О ЧРЕЗВЫЧАЙНЫХ СИТУАЦИЯХ,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ПРОИЗОШЕДШИХ НА ТЕРРИТОРИИ </a:t>
            </a:r>
            <a:endParaRPr lang="ru-RU" sz="2800" b="1" strike="noStrike" spc="-1" dirty="0" smtClean="0">
              <a:solidFill>
                <a:srgbClr val="FFFF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НОВОКУЗНЕЦКОГО МУНИЦИПАЛЬНОГО ОКРУГА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FFFF00"/>
                </a:solidFill>
                <a:latin typeface="Times New Roman"/>
              </a:rPr>
              <a:t>В ПЕРИОД 2018-2022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0" y="-287280"/>
            <a:ext cx="287280" cy="57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3"/>
          <p:cNvSpPr/>
          <p:nvPr/>
        </p:nvSpPr>
        <p:spPr>
          <a:xfrm>
            <a:off x="0" y="138240"/>
            <a:ext cx="54432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0" y="565200"/>
            <a:ext cx="2872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9813960" y="9090000"/>
            <a:ext cx="298584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280" tIns="71640" rIns="143280" bIns="71640" anchor="ctr"/>
          <a:lstStyle/>
          <a:p>
            <a:pPr algn="r">
              <a:lnSpc>
                <a:spcPct val="100000"/>
              </a:lnSpc>
            </a:pPr>
            <a:fld id="{AB021D0A-29EB-4841-9291-C2F6E755D354}" type="slidenum">
              <a:rPr lang="ru-RU" sz="1900" b="0" strike="noStrike" spc="-1">
                <a:solidFill>
                  <a:srgbClr val="FFFF00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1431925" y="2183444"/>
            <a:ext cx="10180440" cy="2113100"/>
          </a:xfrm>
          <a:prstGeom prst="rect">
            <a:avLst/>
          </a:prstGeom>
          <a:solidFill>
            <a:srgbClr val="CCECFF"/>
          </a:solidFill>
          <a:ln w="190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640" tIns="71640" rIns="143640" bIns="71640"/>
          <a:lstStyle/>
          <a:p>
            <a:pPr indent="523875" algn="just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 на территории Новокузнецкого муниципального округа чрезвычайных ситуаций не произошло: </a:t>
            </a:r>
          </a:p>
          <a:p>
            <a:pPr indent="523875" algn="just"/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/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/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Объект 1"/>
          <p:cNvGraphicFramePr>
            <a:graphicFrameLocks/>
          </p:cNvGraphicFramePr>
          <p:nvPr/>
        </p:nvGraphicFramePr>
        <p:xfrm>
          <a:off x="1431925" y="5448300"/>
          <a:ext cx="984250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Лист" r:id="rId3" imgW="6762902" imgH="2324239" progId="Excel.Sheet.8">
                  <p:embed/>
                </p:oleObj>
              </mc:Choice>
              <mc:Fallback>
                <p:oleObj name="Лист" r:id="rId3" imgW="6762902" imgH="2324239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448300"/>
                        <a:ext cx="9842500" cy="320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666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0" y="1"/>
            <a:ext cx="12801600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265" tIns="71630" rIns="143265" bIns="71630" anchor="ctr"/>
          <a:lstStyle>
            <a:lvl1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00"/>
                </a:solidFill>
                <a:latin typeface="Times New Roman"/>
              </a:rPr>
              <a:t>РАБОЧИЕ МЕСТА ПЕРСОНАЛА ДЕЖУРНОЙ СМЕНЫ</a:t>
            </a:r>
            <a:endParaRPr lang="ru-RU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00"/>
                </a:solidFill>
                <a:latin typeface="Times New Roman"/>
              </a:rPr>
              <a:t>ЕДДС </a:t>
            </a:r>
            <a:r>
              <a:rPr lang="ru-RU" sz="3200" b="1" spc="-1" dirty="0" smtClean="0">
                <a:solidFill>
                  <a:srgbClr val="FFFF00"/>
                </a:solidFill>
                <a:latin typeface="Times New Roman"/>
              </a:rPr>
              <a:t>НОВОКУЗНЕЦКОГО МУНИЦИПАЛЬНОГО ОКРУГА</a:t>
            </a:r>
            <a:endParaRPr lang="ru-RU" sz="4000" spc="-1" dirty="0">
              <a:latin typeface="Arial"/>
            </a:endParaRPr>
          </a:p>
        </p:txBody>
      </p:sp>
      <p:sp>
        <p:nvSpPr>
          <p:cNvPr id="22531" name="Номер слайда 2"/>
          <p:cNvSpPr txBox="1">
            <a:spLocks/>
          </p:cNvSpPr>
          <p:nvPr/>
        </p:nvSpPr>
        <p:spPr bwMode="auto">
          <a:xfrm>
            <a:off x="9814560" y="9090026"/>
            <a:ext cx="298704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265" tIns="71630" rIns="143265" bIns="7163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0333A8-8BC2-434A-8C21-E7FC17BEFDA2}" type="slidenum">
              <a:rPr lang="ru-RU" sz="1900">
                <a:solidFill>
                  <a:srgbClr val="FFFF00"/>
                </a:solidFill>
                <a:latin typeface="Calibri" pitchFamily="34" charset="0"/>
              </a:rPr>
              <a:pPr algn="r" eaLnBrk="1" hangingPunct="1"/>
              <a:t>9</a:t>
            </a:fld>
            <a:endParaRPr lang="ru-RU" sz="19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076" name="Picture 4" descr="C:\Users\Admin\Desktop\Фото ЕДДС\Новая папка\20200313_13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824" y="5592688"/>
            <a:ext cx="5908397" cy="3312368"/>
          </a:xfrm>
          <a:prstGeom prst="rect">
            <a:avLst/>
          </a:prstGeom>
          <a:noFill/>
        </p:spPr>
      </p:pic>
      <p:pic>
        <p:nvPicPr>
          <p:cNvPr id="2" name="Picture 2" descr="C:\Документы\ЕДДС\Конкурс ЕДДС\Конкурс 2021\Фото\20210802_144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8" y="5592688"/>
            <a:ext cx="5832648" cy="3280865"/>
          </a:xfrm>
          <a:prstGeom prst="rect">
            <a:avLst/>
          </a:prstGeom>
          <a:noFill/>
        </p:spPr>
      </p:pic>
      <p:pic>
        <p:nvPicPr>
          <p:cNvPr id="1028" name="Picture 4" descr="C:\Users\Admin\Desktop\Безымянный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914" y="1704256"/>
            <a:ext cx="5888654" cy="3312368"/>
          </a:xfrm>
          <a:prstGeom prst="rect">
            <a:avLst/>
          </a:prstGeom>
          <a:noFill/>
        </p:spPr>
      </p:pic>
      <p:pic>
        <p:nvPicPr>
          <p:cNvPr id="1029" name="Picture 5" descr="C:\Документы\ЕДДС\Конкурс ЕДДС\Конкурс 2021\Фото\20210729_135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20" y="1704256"/>
            <a:ext cx="5832647" cy="3312368"/>
          </a:xfrm>
          <a:prstGeom prst="rect">
            <a:avLst/>
          </a:prstGeom>
          <a:noFill/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846165" y="5088632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</p:spTree>
    <p:extLst>
      <p:ext uri="{BB962C8B-B14F-4D97-AF65-F5344CB8AC3E}">
        <p14:creationId xmlns:p14="http://schemas.microsoft.com/office/powerpoint/2010/main" val="42136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26106</TotalTime>
  <Words>1048</Words>
  <Application>Microsoft Office PowerPoint</Application>
  <PresentationFormat>A3 (297x420 мм)</PresentationFormat>
  <Paragraphs>287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Arial Unicode MS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725</cp:revision>
  <dcterms:modified xsi:type="dcterms:W3CDTF">2023-02-20T07:42:42Z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A3 (297x420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