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5" r:id="rId3"/>
  </p:sldMasterIdLst>
  <p:notesMasterIdLst>
    <p:notesMasterId r:id="rId13"/>
  </p:notesMasterIdLst>
  <p:sldIdLst>
    <p:sldId id="256" r:id="rId4"/>
    <p:sldId id="258" r:id="rId5"/>
    <p:sldId id="281" r:id="rId6"/>
    <p:sldId id="260" r:id="rId7"/>
    <p:sldId id="261" r:id="rId8"/>
    <p:sldId id="282" r:id="rId9"/>
    <p:sldId id="284" r:id="rId10"/>
    <p:sldId id="275" r:id="rId11"/>
    <p:sldId id="280" r:id="rId12"/>
  </p:sldIdLst>
  <p:sldSz cx="12801600" cy="9601200" type="A3"/>
  <p:notesSz cx="6797675" cy="9928225"/>
  <p:defaultTextStyle>
    <a:defPPr>
      <a:defRPr lang="ru-RU"/>
    </a:defPPr>
    <a:lvl1pPr marL="0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16321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32643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48963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65286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81610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97931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14252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30580" algn="l" defTabSz="1432643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FF99"/>
    <a:srgbClr val="FFFF66"/>
    <a:srgbClr val="CCEC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848" autoAdjust="0"/>
  </p:normalViewPr>
  <p:slideViewPr>
    <p:cSldViewPr>
      <p:cViewPr varScale="1">
        <p:scale>
          <a:sx n="79" d="100"/>
          <a:sy n="79" d="100"/>
        </p:scale>
        <p:origin x="1722" y="8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F0EDF-A2D1-4430-A0F9-FF71D53F502E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8B19E-85C1-443B-B93B-78631C9AFA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0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16321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32643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48963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65286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581610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297931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14252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30580" algn="l" defTabSz="143264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3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96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8B19E-85C1-443B-B93B-78631C9AFA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40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11"/>
            <a:ext cx="10881360" cy="205803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5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3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65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8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97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30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7"/>
            <a:ext cx="2880360" cy="81921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7"/>
            <a:ext cx="8427720" cy="81921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354" y="2667006"/>
            <a:ext cx="10754680" cy="21328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352" y="6082992"/>
            <a:ext cx="10754680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47505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09" y="909735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2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3" y="3298195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400" b="0" i="1" u="none" strike="noStrike" kern="0" cap="none" spc="-13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2472999"/>
      </p:ext>
    </p:extLst>
  </p:cSld>
  <p:clrMapOvr>
    <a:masterClrMapping/>
  </p:clrMapOvr>
  <p:transition spd="slow">
    <p:fade/>
  </p:transition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3400" y="1976175"/>
            <a:ext cx="11734800" cy="192514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5811191"/>
      </p:ext>
    </p:extLst>
  </p:cSld>
  <p:clrMapOvr>
    <a:masterClrMapping/>
  </p:clrMapOvr>
  <p:transition spd="slow">
    <p:fade/>
  </p:transition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78029"/>
            <a:ext cx="11734800" cy="192514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36863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6" y="1976185"/>
            <a:ext cx="5760721" cy="1626599"/>
          </a:xfrm>
        </p:spPr>
        <p:txBody>
          <a:bodyPr/>
          <a:lstStyle>
            <a:lvl1pPr marL="315279" indent="-315279">
              <a:lnSpc>
                <a:spcPct val="90000"/>
              </a:lnSpc>
              <a:defRPr sz="2700"/>
            </a:lvl1pPr>
            <a:lvl2pPr marL="624422" indent="-301785">
              <a:lnSpc>
                <a:spcPct val="90000"/>
              </a:lnSpc>
              <a:defRPr sz="2100"/>
            </a:lvl2pPr>
            <a:lvl3pPr marL="884500" indent="-267434">
              <a:lnSpc>
                <a:spcPct val="90000"/>
              </a:lnSpc>
              <a:defRPr sz="1900"/>
            </a:lvl3pPr>
            <a:lvl4pPr marL="1138441" indent="-253942">
              <a:lnSpc>
                <a:spcPct val="90000"/>
              </a:lnSpc>
              <a:defRPr sz="1700"/>
            </a:lvl4pPr>
            <a:lvl5pPr marL="1405874" indent="-260073">
              <a:lnSpc>
                <a:spcPct val="90000"/>
              </a:lnSpc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7" y="1976185"/>
            <a:ext cx="5760721" cy="1626599"/>
          </a:xfrm>
        </p:spPr>
        <p:txBody>
          <a:bodyPr/>
          <a:lstStyle>
            <a:lvl1pPr marL="322642" indent="-322642">
              <a:lnSpc>
                <a:spcPct val="90000"/>
              </a:lnSpc>
              <a:defRPr sz="2700"/>
            </a:lvl1pPr>
            <a:lvl2pPr marL="624422" indent="-315279">
              <a:lnSpc>
                <a:spcPct val="90000"/>
              </a:lnSpc>
              <a:defRPr sz="2100"/>
            </a:lvl2pPr>
            <a:lvl3pPr marL="891861" indent="-280930">
              <a:lnSpc>
                <a:spcPct val="90000"/>
              </a:lnSpc>
              <a:defRPr sz="1900"/>
            </a:lvl3pPr>
            <a:lvl4pPr marL="1138441" indent="-246581">
              <a:lnSpc>
                <a:spcPct val="90000"/>
              </a:lnSpc>
              <a:defRPr sz="1700"/>
            </a:lvl4pPr>
            <a:lvl5pPr marL="1405874" indent="-253942">
              <a:lnSpc>
                <a:spcPct val="90000"/>
              </a:lnSpc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699975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6" y="2613282"/>
            <a:ext cx="5760721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23971" indent="0">
              <a:buNone/>
              <a:defRPr sz="1900" b="1"/>
            </a:lvl2pPr>
            <a:lvl3pPr marL="847940" indent="0">
              <a:buNone/>
              <a:defRPr sz="1700" b="1"/>
            </a:lvl3pPr>
            <a:lvl4pPr marL="1271912" indent="0">
              <a:buNone/>
              <a:defRPr sz="1500" b="1"/>
            </a:lvl4pPr>
            <a:lvl5pPr marL="1695882" indent="0">
              <a:buNone/>
              <a:defRPr sz="1500" b="1"/>
            </a:lvl5pPr>
            <a:lvl6pPr marL="2119853" indent="0">
              <a:buNone/>
              <a:defRPr sz="1500" b="1"/>
            </a:lvl6pPr>
            <a:lvl7pPr marL="2543822" indent="0">
              <a:buNone/>
              <a:defRPr sz="1500" b="1"/>
            </a:lvl7pPr>
            <a:lvl8pPr marL="2967794" indent="0">
              <a:buNone/>
              <a:defRPr sz="1500" b="1"/>
            </a:lvl8pPr>
            <a:lvl9pPr marL="3391765" indent="0">
              <a:buNone/>
              <a:defRPr sz="15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3" y="3044831"/>
            <a:ext cx="5760721" cy="1441933"/>
          </a:xfrm>
        </p:spPr>
        <p:txBody>
          <a:bodyPr/>
          <a:lstStyle>
            <a:lvl1pPr marL="261300" indent="-261300">
              <a:defRPr sz="2100"/>
            </a:lvl1pPr>
            <a:lvl2pPr marL="521375" indent="-246581">
              <a:defRPr sz="1900"/>
            </a:lvl2pPr>
            <a:lvl3pPr marL="754463" indent="-225722">
              <a:defRPr sz="1700"/>
            </a:lvl3pPr>
            <a:lvl4pPr marL="974053" indent="-212230">
              <a:defRPr sz="1600"/>
            </a:lvl4pPr>
            <a:lvl5pPr marL="1186286" indent="-191376"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4382" y="2613282"/>
            <a:ext cx="5763827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23971" indent="0">
              <a:buNone/>
              <a:defRPr sz="1900" b="1"/>
            </a:lvl2pPr>
            <a:lvl3pPr marL="847940" indent="0">
              <a:buNone/>
              <a:defRPr sz="1700" b="1"/>
            </a:lvl3pPr>
            <a:lvl4pPr marL="1271912" indent="0">
              <a:buNone/>
              <a:defRPr sz="1500" b="1"/>
            </a:lvl4pPr>
            <a:lvl5pPr marL="1695882" indent="0">
              <a:buNone/>
              <a:defRPr sz="1500" b="1"/>
            </a:lvl5pPr>
            <a:lvl6pPr marL="2119853" indent="0">
              <a:buNone/>
              <a:defRPr sz="1500" b="1"/>
            </a:lvl6pPr>
            <a:lvl7pPr marL="2543822" indent="0">
              <a:buNone/>
              <a:defRPr sz="1500" b="1"/>
            </a:lvl7pPr>
            <a:lvl8pPr marL="2967794" indent="0">
              <a:buNone/>
              <a:defRPr sz="1500" b="1"/>
            </a:lvl8pPr>
            <a:lvl9pPr marL="3391765" indent="0">
              <a:buNone/>
              <a:defRPr sz="15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7" y="3044831"/>
            <a:ext cx="5765164" cy="1441933"/>
          </a:xfrm>
        </p:spPr>
        <p:txBody>
          <a:bodyPr/>
          <a:lstStyle>
            <a:lvl1pPr marL="274797" indent="-274797">
              <a:defRPr sz="2100"/>
            </a:lvl1pPr>
            <a:lvl2pPr marL="528736" indent="-253942">
              <a:defRPr sz="1900"/>
            </a:lvl2pPr>
            <a:lvl3pPr marL="761822" indent="-226951">
              <a:defRPr sz="1700"/>
            </a:lvl3pPr>
            <a:lvl4pPr marL="974053" indent="-219592">
              <a:defRPr sz="1600"/>
            </a:lvl4pPr>
            <a:lvl5pPr marL="1186286" indent="-204871"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0281440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560862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49791"/>
      </p:ext>
    </p:extLst>
  </p:cSld>
  <p:clrMapOvr>
    <a:masterClrMapping/>
  </p:clrMapOvr>
  <p:transition spd="slow"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01300"/>
      </p:ext>
    </p:extLst>
  </p:cSld>
  <p:clrMapOvr>
    <a:masterClrMapping/>
  </p:clrMapOvr>
  <p:transition spd="slow">
    <p:fade/>
  </p:transition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81"/>
            <a:ext cx="11734800" cy="192514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4138241"/>
      </p:ext>
    </p:extLst>
  </p:cSld>
  <p:clrMapOvr>
    <a:masterClrMapping/>
  </p:clrMapOvr>
  <p:transition spd="slow">
    <p:fade/>
  </p:transition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81"/>
            <a:ext cx="11734800" cy="192514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1" y="8734427"/>
            <a:ext cx="12801601" cy="866775"/>
          </a:xfrm>
          <a:solidFill>
            <a:srgbClr val="FFFF99"/>
          </a:solidFill>
        </p:spPr>
        <p:txBody>
          <a:bodyPr lIns="199607" tIns="99806" rIns="199607" bIns="99806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32977067"/>
      </p:ext>
    </p:extLst>
  </p:cSld>
  <p:clrMapOvr>
    <a:masterClrMapping/>
  </p:clrMapOvr>
  <p:transition spd="slow">
    <p:fade/>
  </p:transition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09" y="909735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1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2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1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3" y="3298195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400" b="0" i="1" u="none" strike="noStrike" kern="0" cap="none" spc="-13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3781973"/>
      </p:ext>
    </p:extLst>
  </p:cSld>
  <p:clrMapOvr>
    <a:masterClrMapping/>
  </p:clrMapOvr>
  <p:transition spd="slow">
    <p:fade/>
  </p:transition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52" y="6171960"/>
            <a:ext cx="10882049" cy="761747"/>
          </a:xfrm>
        </p:spPr>
        <p:txBody>
          <a:bodyPr/>
          <a:lstStyle>
            <a:lvl1pPr algn="l">
              <a:defRPr sz="5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952" y="5784495"/>
            <a:ext cx="10882049" cy="387799"/>
          </a:xfrm>
        </p:spPr>
        <p:txBody>
          <a:bodyPr anchor="b"/>
          <a:lstStyle>
            <a:lvl1pPr marL="0" indent="0">
              <a:buNone/>
              <a:defRPr sz="2700"/>
            </a:lvl1pPr>
            <a:lvl2pPr marL="568463" indent="0">
              <a:buNone/>
              <a:defRPr sz="2500"/>
            </a:lvl2pPr>
            <a:lvl3pPr marL="1136879" indent="0">
              <a:buNone/>
              <a:defRPr sz="2000"/>
            </a:lvl3pPr>
            <a:lvl4pPr marL="1705271" indent="0">
              <a:buNone/>
              <a:defRPr sz="1900"/>
            </a:lvl4pPr>
            <a:lvl5pPr marL="2273867" indent="0">
              <a:buNone/>
              <a:defRPr sz="1900"/>
            </a:lvl5pPr>
            <a:lvl6pPr marL="2842290" indent="0">
              <a:buNone/>
              <a:defRPr sz="1900"/>
            </a:lvl6pPr>
            <a:lvl7pPr marL="3410581" indent="0">
              <a:buNone/>
              <a:defRPr sz="1900"/>
            </a:lvl7pPr>
            <a:lvl8pPr marL="3978960" indent="0">
              <a:buNone/>
              <a:defRPr sz="1900"/>
            </a:lvl8pPr>
            <a:lvl9pPr marL="4547472" indent="0">
              <a:buNone/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8743316"/>
            <a:ext cx="2987040" cy="666751"/>
          </a:xfrm>
          <a:prstGeom prst="rect">
            <a:avLst/>
          </a:prstGeom>
        </p:spPr>
        <p:txBody>
          <a:bodyPr lIns="143328" tIns="71664" rIns="143328" bIns="71664"/>
          <a:lstStyle>
            <a:lvl1pPr defTabSz="143334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8743316"/>
            <a:ext cx="4053840" cy="666751"/>
          </a:xfrm>
          <a:prstGeom prst="rect">
            <a:avLst/>
          </a:prstGeom>
        </p:spPr>
        <p:txBody>
          <a:bodyPr lIns="143328" tIns="71664" rIns="143328" bIns="71664"/>
          <a:lstStyle>
            <a:lvl1pPr defTabSz="143334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dirty="0"/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6"/>
            <a:ext cx="2987040" cy="666751"/>
          </a:xfrm>
          <a:prstGeom prst="rect">
            <a:avLst/>
          </a:prstGeom>
        </p:spPr>
        <p:txBody>
          <a:bodyPr lIns="143328" tIns="71664" rIns="143328" bIns="71664"/>
          <a:lstStyle>
            <a:lvl1pPr defTabSz="1433343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05EAF46-E43B-41A6-AED8-C98200BED5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31387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354" y="2667004"/>
            <a:ext cx="10754680" cy="21328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352" y="6082991"/>
            <a:ext cx="10754680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8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923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09" y="909730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1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8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0872" y="3298195"/>
            <a:ext cx="10766160" cy="1938993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500" b="0" i="1" u="none" strike="noStrike" kern="0" cap="none" spc="-11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19680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3400" y="1976176"/>
            <a:ext cx="11734800" cy="166661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2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78029"/>
            <a:ext cx="11734800" cy="166661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5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5" y="1976179"/>
            <a:ext cx="5760721" cy="1391150"/>
          </a:xfrm>
        </p:spPr>
        <p:txBody>
          <a:bodyPr/>
          <a:lstStyle>
            <a:lvl1pPr marL="268742" indent="-268742">
              <a:lnSpc>
                <a:spcPct val="90000"/>
              </a:lnSpc>
              <a:defRPr sz="2100"/>
            </a:lvl1pPr>
            <a:lvl2pPr marL="532256" indent="-257239">
              <a:lnSpc>
                <a:spcPct val="90000"/>
              </a:lnSpc>
              <a:defRPr sz="1900"/>
            </a:lvl2pPr>
            <a:lvl3pPr marL="753942" indent="-227959">
              <a:lnSpc>
                <a:spcPct val="90000"/>
              </a:lnSpc>
              <a:defRPr sz="1600"/>
            </a:lvl3pPr>
            <a:lvl4pPr marL="970401" indent="-216457">
              <a:lnSpc>
                <a:spcPct val="90000"/>
              </a:lnSpc>
              <a:defRPr sz="1500"/>
            </a:lvl4pPr>
            <a:lvl5pPr marL="1198359" indent="-221685">
              <a:lnSpc>
                <a:spcPct val="9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5" y="1976179"/>
            <a:ext cx="5760721" cy="1391150"/>
          </a:xfrm>
        </p:spPr>
        <p:txBody>
          <a:bodyPr/>
          <a:lstStyle>
            <a:lvl1pPr marL="275017" indent="-275017">
              <a:lnSpc>
                <a:spcPct val="90000"/>
              </a:lnSpc>
              <a:defRPr sz="2100"/>
            </a:lvl1pPr>
            <a:lvl2pPr marL="532256" indent="-268742">
              <a:lnSpc>
                <a:spcPct val="90000"/>
              </a:lnSpc>
              <a:defRPr sz="1900"/>
            </a:lvl2pPr>
            <a:lvl3pPr marL="760217" indent="-239462">
              <a:lnSpc>
                <a:spcPct val="90000"/>
              </a:lnSpc>
              <a:defRPr sz="1600"/>
            </a:lvl3pPr>
            <a:lvl4pPr marL="970401" indent="-210184">
              <a:lnSpc>
                <a:spcPct val="90000"/>
              </a:lnSpc>
              <a:defRPr sz="1500"/>
            </a:lvl4pPr>
            <a:lvl5pPr marL="1198359" indent="-216457">
              <a:lnSpc>
                <a:spcPct val="9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5441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632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3264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489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6528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816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979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01425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7305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5" y="2668677"/>
            <a:ext cx="5760721" cy="2769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361390" indent="0">
              <a:buNone/>
              <a:defRPr sz="1600" b="1"/>
            </a:lvl2pPr>
            <a:lvl3pPr marL="722779" indent="0">
              <a:buNone/>
              <a:defRPr sz="1500" b="1"/>
            </a:lvl3pPr>
            <a:lvl4pPr marL="1084170" indent="0">
              <a:buNone/>
              <a:defRPr sz="1200" b="1"/>
            </a:lvl4pPr>
            <a:lvl5pPr marL="1445560" indent="0">
              <a:buNone/>
              <a:defRPr sz="1200" b="1"/>
            </a:lvl5pPr>
            <a:lvl6pPr marL="1806950" indent="0">
              <a:buNone/>
              <a:defRPr sz="1200" b="1"/>
            </a:lvl6pPr>
            <a:lvl7pPr marL="2168341" indent="0">
              <a:buNone/>
              <a:defRPr sz="1200" b="1"/>
            </a:lvl7pPr>
            <a:lvl8pPr marL="2529728" indent="0">
              <a:buNone/>
              <a:defRPr sz="1200" b="1"/>
            </a:lvl8pPr>
            <a:lvl9pPr marL="2891118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2" y="3044829"/>
            <a:ext cx="5760721" cy="1337904"/>
          </a:xfrm>
        </p:spPr>
        <p:txBody>
          <a:bodyPr/>
          <a:lstStyle>
            <a:lvl1pPr marL="222730" indent="-222730">
              <a:defRPr sz="1900"/>
            </a:lvl1pPr>
            <a:lvl2pPr marL="444417" indent="-210184">
              <a:defRPr sz="1600"/>
            </a:lvl2pPr>
            <a:lvl3pPr marL="643100" indent="-192407">
              <a:defRPr sz="1500"/>
            </a:lvl3pPr>
            <a:lvl4pPr marL="830278" indent="-180904">
              <a:defRPr sz="1500"/>
            </a:lvl4pPr>
            <a:lvl5pPr marL="1011182" indent="-163127"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4380" y="2668677"/>
            <a:ext cx="5763827" cy="2769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361390" indent="0">
              <a:buNone/>
              <a:defRPr sz="1600" b="1"/>
            </a:lvl2pPr>
            <a:lvl3pPr marL="722779" indent="0">
              <a:buNone/>
              <a:defRPr sz="1500" b="1"/>
            </a:lvl3pPr>
            <a:lvl4pPr marL="1084170" indent="0">
              <a:buNone/>
              <a:defRPr sz="1200" b="1"/>
            </a:lvl4pPr>
            <a:lvl5pPr marL="1445560" indent="0">
              <a:buNone/>
              <a:defRPr sz="1200" b="1"/>
            </a:lvl5pPr>
            <a:lvl6pPr marL="1806950" indent="0">
              <a:buNone/>
              <a:defRPr sz="1200" b="1"/>
            </a:lvl6pPr>
            <a:lvl7pPr marL="2168341" indent="0">
              <a:buNone/>
              <a:defRPr sz="1200" b="1"/>
            </a:lvl7pPr>
            <a:lvl8pPr marL="2529728" indent="0">
              <a:buNone/>
              <a:defRPr sz="1200" b="1"/>
            </a:lvl8pPr>
            <a:lvl9pPr marL="2891118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7" y="3044829"/>
            <a:ext cx="5765164" cy="1337904"/>
          </a:xfrm>
        </p:spPr>
        <p:txBody>
          <a:bodyPr/>
          <a:lstStyle>
            <a:lvl1pPr marL="234235" indent="-234235">
              <a:defRPr sz="1900"/>
            </a:lvl1pPr>
            <a:lvl2pPr marL="450693" indent="-216457">
              <a:defRPr sz="1600"/>
            </a:lvl2pPr>
            <a:lvl3pPr marL="649374" indent="-193453">
              <a:defRPr sz="1500"/>
            </a:lvl3pPr>
            <a:lvl4pPr marL="830278" indent="-187178">
              <a:defRPr sz="1500"/>
            </a:lvl4pPr>
            <a:lvl5pPr marL="1011182" indent="-174630"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8070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909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2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71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77"/>
            <a:ext cx="11734800" cy="1666610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2049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77"/>
            <a:ext cx="11734800" cy="1666610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9" y="8734430"/>
            <a:ext cx="12801601" cy="866775"/>
          </a:xfrm>
          <a:solidFill>
            <a:srgbClr val="FFFF99"/>
          </a:solidFill>
        </p:spPr>
        <p:txBody>
          <a:bodyPr wrap="square" lIns="170144" tIns="85073" rIns="170144" bIns="85073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0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09" y="909730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3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1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2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4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0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68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2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91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0872" y="3298195"/>
            <a:ext cx="10766160" cy="1938993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5500" b="0" i="1" u="none" strike="noStrike" kern="0" cap="none" spc="-119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/>
              <a:t>щелкните, чтобы…</a:t>
            </a:r>
          </a:p>
        </p:txBody>
      </p:sp>
    </p:spTree>
    <p:extLst>
      <p:ext uri="{BB962C8B-B14F-4D97-AF65-F5344CB8AC3E}">
        <p14:creationId xmlns:p14="http://schemas.microsoft.com/office/powerpoint/2010/main" val="6681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907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48" y="6171962"/>
            <a:ext cx="10882049" cy="650947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948" y="5881443"/>
            <a:ext cx="10882049" cy="29084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4553" indent="0">
              <a:buNone/>
              <a:defRPr sz="2100"/>
            </a:lvl2pPr>
            <a:lvl3pPr marL="969070" indent="0">
              <a:buNone/>
              <a:defRPr sz="1700"/>
            </a:lvl3pPr>
            <a:lvl4pPr marL="1453563" indent="0">
              <a:buNone/>
              <a:defRPr sz="1600"/>
            </a:lvl4pPr>
            <a:lvl5pPr marL="1938230" indent="0">
              <a:buNone/>
              <a:defRPr sz="1600"/>
            </a:lvl5pPr>
            <a:lvl6pPr marL="2422751" indent="0">
              <a:buNone/>
              <a:defRPr sz="1600"/>
            </a:lvl6pPr>
            <a:lvl7pPr marL="2907159" indent="0">
              <a:buNone/>
              <a:defRPr sz="1600"/>
            </a:lvl7pPr>
            <a:lvl8pPr marL="3391642" indent="0">
              <a:buNone/>
              <a:defRPr sz="1600"/>
            </a:lvl8pPr>
            <a:lvl9pPr marL="3876237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9198" y="8743394"/>
            <a:ext cx="2987497" cy="666569"/>
          </a:xfrm>
          <a:prstGeom prst="rect">
            <a:avLst/>
          </a:prstGeom>
          <a:ln/>
        </p:spPr>
        <p:txBody>
          <a:bodyPr lIns="122173" tIns="61086" rIns="122173" bIns="61086"/>
          <a:lstStyle>
            <a:lvl1pPr defTabSz="143367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4062" y="8743394"/>
            <a:ext cx="4053481" cy="666569"/>
          </a:xfrm>
          <a:prstGeom prst="rect">
            <a:avLst/>
          </a:prstGeom>
          <a:ln/>
        </p:spPr>
        <p:txBody>
          <a:bodyPr lIns="122173" tIns="61086" rIns="122173" bIns="61086"/>
          <a:lstStyle>
            <a:lvl1pPr defTabSz="143367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909" y="8743394"/>
            <a:ext cx="2987497" cy="666569"/>
          </a:xfrm>
          <a:prstGeom prst="rect">
            <a:avLst/>
          </a:prstGeom>
          <a:ln/>
        </p:spPr>
        <p:txBody>
          <a:bodyPr lIns="122173" tIns="61086" rIns="122173" bIns="61086"/>
          <a:lstStyle>
            <a:lvl1pPr defTabSz="1433671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DA93C3AF-1DFA-4AA1-AB43-4D0C476C7921}" type="slidenum">
              <a:rPr lang="ru-RU" sz="21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ru-RU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59"/>
            <a:ext cx="5656263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6321" indent="0">
              <a:buNone/>
              <a:defRPr sz="3100" b="1"/>
            </a:lvl2pPr>
            <a:lvl3pPr marL="1432643" indent="0">
              <a:buNone/>
              <a:defRPr sz="2800" b="1"/>
            </a:lvl3pPr>
            <a:lvl4pPr marL="2148963" indent="0">
              <a:buNone/>
              <a:defRPr sz="2500" b="1"/>
            </a:lvl4pPr>
            <a:lvl5pPr marL="2865286" indent="0">
              <a:buNone/>
              <a:defRPr sz="2500" b="1"/>
            </a:lvl5pPr>
            <a:lvl6pPr marL="3581610" indent="0">
              <a:buNone/>
              <a:defRPr sz="2500" b="1"/>
            </a:lvl6pPr>
            <a:lvl7pPr marL="4297931" indent="0">
              <a:buNone/>
              <a:defRPr sz="2500" b="1"/>
            </a:lvl7pPr>
            <a:lvl8pPr marL="5014252" indent="0">
              <a:buNone/>
              <a:defRPr sz="2500" b="1"/>
            </a:lvl8pPr>
            <a:lvl9pPr marL="5730580" indent="0">
              <a:buNone/>
              <a:defRPr sz="2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1" y="2149159"/>
            <a:ext cx="5658486" cy="895668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16321" indent="0">
              <a:buNone/>
              <a:defRPr sz="3100" b="1"/>
            </a:lvl2pPr>
            <a:lvl3pPr marL="1432643" indent="0">
              <a:buNone/>
              <a:defRPr sz="2800" b="1"/>
            </a:lvl3pPr>
            <a:lvl4pPr marL="2148963" indent="0">
              <a:buNone/>
              <a:defRPr sz="2500" b="1"/>
            </a:lvl4pPr>
            <a:lvl5pPr marL="2865286" indent="0">
              <a:buNone/>
              <a:defRPr sz="2500" b="1"/>
            </a:lvl5pPr>
            <a:lvl6pPr marL="3581610" indent="0">
              <a:buNone/>
              <a:defRPr sz="2500" b="1"/>
            </a:lvl6pPr>
            <a:lvl7pPr marL="4297931" indent="0">
              <a:buNone/>
              <a:defRPr sz="2500" b="1"/>
            </a:lvl7pPr>
            <a:lvl8pPr marL="5014252" indent="0">
              <a:buNone/>
              <a:defRPr sz="2500" b="1"/>
            </a:lvl8pPr>
            <a:lvl9pPr marL="5730580" indent="0">
              <a:buNone/>
              <a:defRPr sz="2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1" y="3044825"/>
            <a:ext cx="5658486" cy="5531803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8" y="382270"/>
            <a:ext cx="4211639" cy="162687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86"/>
            <a:ext cx="7156450" cy="8194358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8" y="2009156"/>
            <a:ext cx="4211639" cy="6567488"/>
          </a:xfrm>
        </p:spPr>
        <p:txBody>
          <a:bodyPr/>
          <a:lstStyle>
            <a:lvl1pPr marL="0" indent="0">
              <a:buNone/>
              <a:defRPr sz="2100"/>
            </a:lvl1pPr>
            <a:lvl2pPr marL="716321" indent="0">
              <a:buNone/>
              <a:defRPr sz="1900"/>
            </a:lvl2pPr>
            <a:lvl3pPr marL="1432643" indent="0">
              <a:buNone/>
              <a:defRPr sz="1600"/>
            </a:lvl3pPr>
            <a:lvl4pPr marL="2148963" indent="0">
              <a:buNone/>
              <a:defRPr sz="1500"/>
            </a:lvl4pPr>
            <a:lvl5pPr marL="2865286" indent="0">
              <a:buNone/>
              <a:defRPr sz="1500"/>
            </a:lvl5pPr>
            <a:lvl6pPr marL="3581610" indent="0">
              <a:buNone/>
              <a:defRPr sz="1500"/>
            </a:lvl6pPr>
            <a:lvl7pPr marL="4297931" indent="0">
              <a:buNone/>
              <a:defRPr sz="1500"/>
            </a:lvl7pPr>
            <a:lvl8pPr marL="5014252" indent="0">
              <a:buNone/>
              <a:defRPr sz="1500"/>
            </a:lvl8pPr>
            <a:lvl9pPr marL="573058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8" y="6720848"/>
            <a:ext cx="7680960" cy="793435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8" y="857885"/>
            <a:ext cx="7680960" cy="5760720"/>
          </a:xfrm>
        </p:spPr>
        <p:txBody>
          <a:bodyPr/>
          <a:lstStyle>
            <a:lvl1pPr marL="0" indent="0">
              <a:buNone/>
              <a:defRPr sz="5100"/>
            </a:lvl1pPr>
            <a:lvl2pPr marL="716321" indent="0">
              <a:buNone/>
              <a:defRPr sz="4400"/>
            </a:lvl2pPr>
            <a:lvl3pPr marL="1432643" indent="0">
              <a:buNone/>
              <a:defRPr sz="3700"/>
            </a:lvl3pPr>
            <a:lvl4pPr marL="2148963" indent="0">
              <a:buNone/>
              <a:defRPr sz="3100"/>
            </a:lvl4pPr>
            <a:lvl5pPr marL="2865286" indent="0">
              <a:buNone/>
              <a:defRPr sz="3100"/>
            </a:lvl5pPr>
            <a:lvl6pPr marL="3581610" indent="0">
              <a:buNone/>
              <a:defRPr sz="3100"/>
            </a:lvl6pPr>
            <a:lvl7pPr marL="4297931" indent="0">
              <a:buNone/>
              <a:defRPr sz="3100"/>
            </a:lvl7pPr>
            <a:lvl8pPr marL="5014252" indent="0">
              <a:buNone/>
              <a:defRPr sz="3100"/>
            </a:lvl8pPr>
            <a:lvl9pPr marL="5730580" indent="0">
              <a:buNone/>
              <a:defRPr sz="3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8" y="7514287"/>
            <a:ext cx="7680960" cy="1126808"/>
          </a:xfrm>
        </p:spPr>
        <p:txBody>
          <a:bodyPr/>
          <a:lstStyle>
            <a:lvl1pPr marL="0" indent="0">
              <a:buNone/>
              <a:defRPr sz="2100"/>
            </a:lvl1pPr>
            <a:lvl2pPr marL="716321" indent="0">
              <a:buNone/>
              <a:defRPr sz="1900"/>
            </a:lvl2pPr>
            <a:lvl3pPr marL="1432643" indent="0">
              <a:buNone/>
              <a:defRPr sz="1600"/>
            </a:lvl3pPr>
            <a:lvl4pPr marL="2148963" indent="0">
              <a:buNone/>
              <a:defRPr sz="1500"/>
            </a:lvl4pPr>
            <a:lvl5pPr marL="2865286" indent="0">
              <a:buNone/>
              <a:defRPr sz="1500"/>
            </a:lvl5pPr>
            <a:lvl6pPr marL="3581610" indent="0">
              <a:buNone/>
              <a:defRPr sz="1500"/>
            </a:lvl6pPr>
            <a:lvl7pPr marL="4297931" indent="0">
              <a:buNone/>
              <a:defRPr sz="1500"/>
            </a:lvl7pPr>
            <a:lvl8pPr marL="5014252" indent="0">
              <a:buNone/>
              <a:defRPr sz="1500"/>
            </a:lvl8pPr>
            <a:lvl9pPr marL="573058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  <a:prstGeom prst="rect">
            <a:avLst/>
          </a:prstGeom>
        </p:spPr>
        <p:txBody>
          <a:bodyPr vert="horz" lIns="143265" tIns="71630" rIns="143265" bIns="7163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43265" tIns="71630" rIns="143265" bIns="716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</p:spPr>
        <p:txBody>
          <a:bodyPr vert="horz" lIns="143265" tIns="71630" rIns="143265" bIns="7163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5" y="8898894"/>
            <a:ext cx="4053840" cy="511175"/>
          </a:xfrm>
          <a:prstGeom prst="rect">
            <a:avLst/>
          </a:prstGeom>
        </p:spPr>
        <p:txBody>
          <a:bodyPr vert="horz" lIns="143265" tIns="71630" rIns="143265" bIns="7163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</p:spPr>
        <p:txBody>
          <a:bodyPr vert="horz" lIns="143265" tIns="71630" rIns="143265" bIns="7163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32643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7241" indent="-537241" algn="l" defTabSz="1432643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64020" indent="-447699" algn="l" defTabSz="1432643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90804" indent="-358160" algn="l" defTabSz="1432643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507126" indent="-358160" algn="l" defTabSz="14326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23450" indent="-358160" algn="l" defTabSz="1432643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39771" indent="-358160" algn="l" defTabSz="14326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56091" indent="-358160" algn="l" defTabSz="14326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72414" indent="-358160" algn="l" defTabSz="14326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88739" indent="-358160" algn="l" defTabSz="14326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6321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2643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963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5286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1610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97931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14252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30580" algn="l" defTabSz="1432643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2263"/>
            <a:ext cx="11734800" cy="6093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533400" y="1978029"/>
            <a:ext cx="11734800" cy="19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2471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ransition spd="slow"/>
  <p:txStyles>
    <p:titleStyle>
      <a:lvl1pPr algn="l" defTabSz="84607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400" kern="1200" spc="-139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84607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84607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84607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84607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716672" algn="l" defTabSz="8460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433343" algn="l" defTabSz="8460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2150016" algn="l" defTabSz="8460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866688" algn="l" defTabSz="84607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65803" indent="-365803" algn="l" defTabSz="84607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846073" indent="-365803" algn="l" defTabSz="84607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082" indent="-318522" algn="l" defTabSz="84607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090" indent="-318522" algn="l" defTabSz="84607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99146" indent="-311055" algn="l" defTabSz="84607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38" indent="-211985" algn="l" defTabSz="84794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5809" indent="-211985" algn="l" defTabSz="84794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778" indent="-211985" algn="l" defTabSz="84794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3750" indent="-211985" algn="l" defTabSz="84794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3971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7940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12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5882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53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3822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794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1765" algn="l" defTabSz="8479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2265"/>
            <a:ext cx="11734800" cy="512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978029"/>
            <a:ext cx="11734800" cy="16666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61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722779" rtl="0" eaLnBrk="1" latinLnBrk="0" hangingPunct="1">
        <a:lnSpc>
          <a:spcPct val="90000"/>
        </a:lnSpc>
        <a:spcBef>
          <a:spcPct val="0"/>
        </a:spcBef>
        <a:buNone/>
        <a:defRPr lang="en-US" sz="3700" b="0" kern="1200" cap="none" spc="-119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13719" indent="-313719" algn="l" defTabSz="722779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09" indent="-313719" algn="l" defTabSz="722779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5117" indent="-272309" algn="l" defTabSz="722779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68681" indent="-273562" algn="l" defTabSz="722779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714" indent="-266033" algn="l" defTabSz="722779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987645" indent="-180694" algn="l" defTabSz="72277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49035" indent="-180694" algn="l" defTabSz="72277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10424" indent="-180694" algn="l" defTabSz="72277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816" indent="-180694" algn="l" defTabSz="72277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1390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2779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4170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45560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6950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168341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29728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91118" algn="l" defTabSz="72277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2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92" y="667341"/>
            <a:ext cx="1923162" cy="224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882812"/>
            <a:ext cx="12801600" cy="2988514"/>
          </a:xfrm>
          <a:prstGeom prst="rect">
            <a:avLst/>
          </a:prstGeom>
        </p:spPr>
        <p:txBody>
          <a:bodyPr wrap="square" lIns="143265" tIns="71630" rIns="143265" bIns="7163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    </a:t>
            </a:r>
          </a:p>
          <a:p>
            <a:pPr algn="ctr">
              <a:lnSpc>
                <a:spcPct val="110000"/>
              </a:lnSpc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 defTabSz="1276350">
              <a:defRPr/>
            </a:pP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Мариинского муниципального округа </a:t>
            </a:r>
            <a:r>
              <a:rPr lang="ru-RU" sz="44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  <a:r>
              <a:rPr lang="ru-RU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00" y="840160"/>
            <a:ext cx="178778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287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73019"/>
          </a:xfrm>
        </p:spPr>
        <p:txBody>
          <a:bodyPr>
            <a:noAutofit/>
          </a:bodyPr>
          <a:lstStyle/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0357" y="4162388"/>
            <a:ext cx="9891043" cy="2193969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960" tIns="82979" rIns="165960" bIns="82979" anchor="ctr"/>
          <a:lstStyle/>
          <a:p>
            <a:pPr algn="ctr" defTabSz="1659522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отдела по делам ГО и ЧС </a:t>
            </a:r>
          </a:p>
          <a:p>
            <a:pPr algn="ctr" defTabSz="1659522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Мариинского муниципального округа </a:t>
            </a:r>
          </a:p>
          <a:p>
            <a:pPr algn="ctr" defTabSz="1659522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Кондратенко Сергей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Николаевич</a:t>
            </a:r>
          </a:p>
          <a:p>
            <a:pPr algn="ctr" defTabSz="1659522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8(38443) 5-25-47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40358" y="1371283"/>
            <a:ext cx="9910962" cy="2421193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960" tIns="82979" rIns="165960" bIns="82979" anchor="ctr"/>
          <a:lstStyle/>
          <a:p>
            <a:pPr algn="ctr" defTabSz="1659522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Мариинского муниципального округа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 defTabSz="1659522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КЧС и ОПБ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59522">
              <a:defRPr/>
            </a:pPr>
            <a:r>
              <a:rPr lang="ru-RU" sz="27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Кривцов Александр </a:t>
            </a:r>
            <a:r>
              <a:rPr lang="ru-RU" sz="27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Анатольевич </a:t>
            </a:r>
          </a:p>
          <a:p>
            <a:pPr algn="ctr" defTabSz="1659522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8(38443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5-24-78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40360" y="6706550"/>
            <a:ext cx="9910959" cy="218410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5960" tIns="82979" rIns="165960" bIns="82979" anchor="ctr"/>
          <a:lstStyle/>
          <a:p>
            <a:pPr algn="ctr" defTabSz="1659522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МКУ «ЕДДС по Мариинскому муниципальному округу»</a:t>
            </a:r>
          </a:p>
          <a:p>
            <a:pPr algn="ctr" defTabSz="1659522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Погодин Александр Викторович</a:t>
            </a:r>
          </a:p>
          <a:p>
            <a:pPr algn="ctr" defTabSz="1659522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8(38443) 5-18-15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14560" y="9090026"/>
            <a:ext cx="2987040" cy="51117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2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35" y="1382867"/>
            <a:ext cx="2016223" cy="2409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34" y="4152528"/>
            <a:ext cx="2016225" cy="219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C8D164-E965-EE34-E942-FCE43B6942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3" y="6706549"/>
            <a:ext cx="2016227" cy="218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7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9"/>
          <p:cNvGrpSpPr>
            <a:grpSpLocks/>
          </p:cNvGrpSpPr>
          <p:nvPr/>
        </p:nvGrpSpPr>
        <p:grpSpPr bwMode="auto">
          <a:xfrm>
            <a:off x="0" y="4223178"/>
            <a:ext cx="9567373" cy="3943070"/>
            <a:chOff x="-96" y="-108"/>
            <a:chExt cx="3712" cy="2784"/>
          </a:xfrm>
        </p:grpSpPr>
        <p:pic>
          <p:nvPicPr>
            <p:cNvPr id="326" name="Picture 480" descr="Рисунок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96" y="-108"/>
              <a:ext cx="3712" cy="2784"/>
            </a:xfrm>
            <a:prstGeom prst="rect">
              <a:avLst/>
            </a:prstGeom>
            <a:solidFill>
              <a:srgbClr val="66859E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7" name="Freeform 481"/>
            <p:cNvSpPr>
              <a:spLocks/>
            </p:cNvSpPr>
            <p:nvPr/>
          </p:nvSpPr>
          <p:spPr bwMode="auto">
            <a:xfrm>
              <a:off x="948" y="292"/>
              <a:ext cx="2639" cy="2332"/>
            </a:xfrm>
            <a:custGeom>
              <a:avLst/>
              <a:gdLst>
                <a:gd name="T0" fmla="*/ 1 w 4045"/>
                <a:gd name="T1" fmla="*/ 1 h 3663"/>
                <a:gd name="T2" fmla="*/ 1 w 4045"/>
                <a:gd name="T3" fmla="*/ 1 h 3663"/>
                <a:gd name="T4" fmla="*/ 1 w 4045"/>
                <a:gd name="T5" fmla="*/ 1 h 3663"/>
                <a:gd name="T6" fmla="*/ 1 w 4045"/>
                <a:gd name="T7" fmla="*/ 1 h 3663"/>
                <a:gd name="T8" fmla="*/ 1 w 4045"/>
                <a:gd name="T9" fmla="*/ 1 h 3663"/>
                <a:gd name="T10" fmla="*/ 1 w 4045"/>
                <a:gd name="T11" fmla="*/ 1 h 3663"/>
                <a:gd name="T12" fmla="*/ 1 w 4045"/>
                <a:gd name="T13" fmla="*/ 1 h 3663"/>
                <a:gd name="T14" fmla="*/ 1 w 4045"/>
                <a:gd name="T15" fmla="*/ 1 h 3663"/>
                <a:gd name="T16" fmla="*/ 1 w 4045"/>
                <a:gd name="T17" fmla="*/ 1 h 3663"/>
                <a:gd name="T18" fmla="*/ 1 w 4045"/>
                <a:gd name="T19" fmla="*/ 1 h 3663"/>
                <a:gd name="T20" fmla="*/ 1 w 4045"/>
                <a:gd name="T21" fmla="*/ 1 h 3663"/>
                <a:gd name="T22" fmla="*/ 1 w 4045"/>
                <a:gd name="T23" fmla="*/ 1 h 3663"/>
                <a:gd name="T24" fmla="*/ 1 w 4045"/>
                <a:gd name="T25" fmla="*/ 1 h 3663"/>
                <a:gd name="T26" fmla="*/ 1 w 4045"/>
                <a:gd name="T27" fmla="*/ 1 h 3663"/>
                <a:gd name="T28" fmla="*/ 1 w 4045"/>
                <a:gd name="T29" fmla="*/ 1 h 3663"/>
                <a:gd name="T30" fmla="*/ 1 w 4045"/>
                <a:gd name="T31" fmla="*/ 1 h 3663"/>
                <a:gd name="T32" fmla="*/ 1 w 4045"/>
                <a:gd name="T33" fmla="*/ 1 h 3663"/>
                <a:gd name="T34" fmla="*/ 1 w 4045"/>
                <a:gd name="T35" fmla="*/ 1 h 3663"/>
                <a:gd name="T36" fmla="*/ 1 w 4045"/>
                <a:gd name="T37" fmla="*/ 1 h 3663"/>
                <a:gd name="T38" fmla="*/ 1 w 4045"/>
                <a:gd name="T39" fmla="*/ 1 h 3663"/>
                <a:gd name="T40" fmla="*/ 1 w 4045"/>
                <a:gd name="T41" fmla="*/ 1 h 3663"/>
                <a:gd name="T42" fmla="*/ 1 w 4045"/>
                <a:gd name="T43" fmla="*/ 1 h 3663"/>
                <a:gd name="T44" fmla="*/ 1 w 4045"/>
                <a:gd name="T45" fmla="*/ 1 h 3663"/>
                <a:gd name="T46" fmla="*/ 1 w 4045"/>
                <a:gd name="T47" fmla="*/ 1 h 3663"/>
                <a:gd name="T48" fmla="*/ 1 w 4045"/>
                <a:gd name="T49" fmla="*/ 1 h 3663"/>
                <a:gd name="T50" fmla="*/ 1 w 4045"/>
                <a:gd name="T51" fmla="*/ 1 h 3663"/>
                <a:gd name="T52" fmla="*/ 1 w 4045"/>
                <a:gd name="T53" fmla="*/ 1 h 3663"/>
                <a:gd name="T54" fmla="*/ 1 w 4045"/>
                <a:gd name="T55" fmla="*/ 1 h 3663"/>
                <a:gd name="T56" fmla="*/ 1 w 4045"/>
                <a:gd name="T57" fmla="*/ 1 h 3663"/>
                <a:gd name="T58" fmla="*/ 1 w 4045"/>
                <a:gd name="T59" fmla="*/ 1 h 3663"/>
                <a:gd name="T60" fmla="*/ 1 w 4045"/>
                <a:gd name="T61" fmla="*/ 1 h 3663"/>
                <a:gd name="T62" fmla="*/ 1 w 4045"/>
                <a:gd name="T63" fmla="*/ 1 h 3663"/>
                <a:gd name="T64" fmla="*/ 1 w 4045"/>
                <a:gd name="T65" fmla="*/ 1 h 3663"/>
                <a:gd name="T66" fmla="*/ 1 w 4045"/>
                <a:gd name="T67" fmla="*/ 1 h 3663"/>
                <a:gd name="T68" fmla="*/ 1 w 4045"/>
                <a:gd name="T69" fmla="*/ 1 h 3663"/>
                <a:gd name="T70" fmla="*/ 1 w 4045"/>
                <a:gd name="T71" fmla="*/ 1 h 3663"/>
                <a:gd name="T72" fmla="*/ 1 w 4045"/>
                <a:gd name="T73" fmla="*/ 1 h 3663"/>
                <a:gd name="T74" fmla="*/ 1 w 4045"/>
                <a:gd name="T75" fmla="*/ 1 h 3663"/>
                <a:gd name="T76" fmla="*/ 1 w 4045"/>
                <a:gd name="T77" fmla="*/ 1 h 3663"/>
                <a:gd name="T78" fmla="*/ 1 w 4045"/>
                <a:gd name="T79" fmla="*/ 1 h 3663"/>
                <a:gd name="T80" fmla="*/ 1 w 4045"/>
                <a:gd name="T81" fmla="*/ 1 h 3663"/>
                <a:gd name="T82" fmla="*/ 1 w 4045"/>
                <a:gd name="T83" fmla="*/ 1 h 3663"/>
                <a:gd name="T84" fmla="*/ 1 w 4045"/>
                <a:gd name="T85" fmla="*/ 1 h 3663"/>
                <a:gd name="T86" fmla="*/ 1 w 4045"/>
                <a:gd name="T87" fmla="*/ 1 h 3663"/>
                <a:gd name="T88" fmla="*/ 1 w 4045"/>
                <a:gd name="T89" fmla="*/ 1 h 3663"/>
                <a:gd name="T90" fmla="*/ 1 w 4045"/>
                <a:gd name="T91" fmla="*/ 1 h 3663"/>
                <a:gd name="T92" fmla="*/ 1 w 4045"/>
                <a:gd name="T93" fmla="*/ 1 h 3663"/>
                <a:gd name="T94" fmla="*/ 1 w 4045"/>
                <a:gd name="T95" fmla="*/ 1 h 3663"/>
                <a:gd name="T96" fmla="*/ 1 w 4045"/>
                <a:gd name="T97" fmla="*/ 1 h 3663"/>
                <a:gd name="T98" fmla="*/ 1 w 4045"/>
                <a:gd name="T99" fmla="*/ 1 h 3663"/>
                <a:gd name="T100" fmla="*/ 1 w 4045"/>
                <a:gd name="T101" fmla="*/ 1 h 3663"/>
                <a:gd name="T102" fmla="*/ 1 w 4045"/>
                <a:gd name="T103" fmla="*/ 1 h 3663"/>
                <a:gd name="T104" fmla="*/ 1 w 4045"/>
                <a:gd name="T105" fmla="*/ 1 h 3663"/>
                <a:gd name="T106" fmla="*/ 1 w 4045"/>
                <a:gd name="T107" fmla="*/ 1 h 3663"/>
                <a:gd name="T108" fmla="*/ 1 w 4045"/>
                <a:gd name="T109" fmla="*/ 1 h 3663"/>
                <a:gd name="T110" fmla="*/ 1 w 4045"/>
                <a:gd name="T111" fmla="*/ 1 h 3663"/>
                <a:gd name="T112" fmla="*/ 1 w 4045"/>
                <a:gd name="T113" fmla="*/ 1 h 3663"/>
                <a:gd name="T114" fmla="*/ 1 w 4045"/>
                <a:gd name="T115" fmla="*/ 1 h 3663"/>
                <a:gd name="T116" fmla="*/ 1 w 4045"/>
                <a:gd name="T117" fmla="*/ 1 h 3663"/>
                <a:gd name="T118" fmla="*/ 1 w 4045"/>
                <a:gd name="T119" fmla="*/ 1 h 3663"/>
                <a:gd name="T120" fmla="*/ 1 w 4045"/>
                <a:gd name="T121" fmla="*/ 1 h 3663"/>
                <a:gd name="T122" fmla="*/ 1 w 4045"/>
                <a:gd name="T123" fmla="*/ 0 h 36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045"/>
                <a:gd name="T187" fmla="*/ 0 h 3663"/>
                <a:gd name="T188" fmla="*/ 4045 w 4045"/>
                <a:gd name="T189" fmla="*/ 3663 h 36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045" h="3663">
                  <a:moveTo>
                    <a:pt x="3265" y="57"/>
                  </a:moveTo>
                  <a:lnTo>
                    <a:pt x="3217" y="61"/>
                  </a:lnTo>
                  <a:lnTo>
                    <a:pt x="3186" y="81"/>
                  </a:lnTo>
                  <a:lnTo>
                    <a:pt x="3160" y="121"/>
                  </a:lnTo>
                  <a:lnTo>
                    <a:pt x="3121" y="154"/>
                  </a:lnTo>
                  <a:lnTo>
                    <a:pt x="3106" y="205"/>
                  </a:lnTo>
                  <a:lnTo>
                    <a:pt x="3000" y="292"/>
                  </a:lnTo>
                  <a:lnTo>
                    <a:pt x="2911" y="343"/>
                  </a:lnTo>
                  <a:lnTo>
                    <a:pt x="2823" y="423"/>
                  </a:lnTo>
                  <a:lnTo>
                    <a:pt x="2641" y="561"/>
                  </a:lnTo>
                  <a:lnTo>
                    <a:pt x="2613" y="561"/>
                  </a:lnTo>
                  <a:lnTo>
                    <a:pt x="2583" y="567"/>
                  </a:lnTo>
                  <a:lnTo>
                    <a:pt x="2529" y="609"/>
                  </a:lnTo>
                  <a:lnTo>
                    <a:pt x="2533" y="634"/>
                  </a:lnTo>
                  <a:lnTo>
                    <a:pt x="2532" y="648"/>
                  </a:lnTo>
                  <a:lnTo>
                    <a:pt x="2517" y="664"/>
                  </a:lnTo>
                  <a:lnTo>
                    <a:pt x="2514" y="684"/>
                  </a:lnTo>
                  <a:lnTo>
                    <a:pt x="2152" y="906"/>
                  </a:lnTo>
                  <a:lnTo>
                    <a:pt x="1740" y="1179"/>
                  </a:lnTo>
                  <a:lnTo>
                    <a:pt x="1734" y="1147"/>
                  </a:lnTo>
                  <a:lnTo>
                    <a:pt x="1645" y="1206"/>
                  </a:lnTo>
                  <a:lnTo>
                    <a:pt x="1627" y="1200"/>
                  </a:lnTo>
                  <a:lnTo>
                    <a:pt x="1603" y="1156"/>
                  </a:lnTo>
                  <a:lnTo>
                    <a:pt x="1576" y="1027"/>
                  </a:lnTo>
                  <a:lnTo>
                    <a:pt x="1582" y="1009"/>
                  </a:lnTo>
                  <a:lnTo>
                    <a:pt x="1621" y="976"/>
                  </a:lnTo>
                  <a:lnTo>
                    <a:pt x="1507" y="738"/>
                  </a:lnTo>
                  <a:lnTo>
                    <a:pt x="1450" y="759"/>
                  </a:lnTo>
                  <a:lnTo>
                    <a:pt x="1413" y="795"/>
                  </a:lnTo>
                  <a:lnTo>
                    <a:pt x="1368" y="805"/>
                  </a:lnTo>
                  <a:lnTo>
                    <a:pt x="1312" y="850"/>
                  </a:lnTo>
                  <a:lnTo>
                    <a:pt x="1209" y="892"/>
                  </a:lnTo>
                  <a:lnTo>
                    <a:pt x="1162" y="934"/>
                  </a:lnTo>
                  <a:lnTo>
                    <a:pt x="1128" y="937"/>
                  </a:lnTo>
                  <a:lnTo>
                    <a:pt x="1086" y="975"/>
                  </a:lnTo>
                  <a:lnTo>
                    <a:pt x="1042" y="987"/>
                  </a:lnTo>
                  <a:lnTo>
                    <a:pt x="984" y="1014"/>
                  </a:lnTo>
                  <a:lnTo>
                    <a:pt x="949" y="960"/>
                  </a:lnTo>
                  <a:lnTo>
                    <a:pt x="976" y="922"/>
                  </a:lnTo>
                  <a:lnTo>
                    <a:pt x="1045" y="897"/>
                  </a:lnTo>
                  <a:lnTo>
                    <a:pt x="1002" y="843"/>
                  </a:lnTo>
                  <a:lnTo>
                    <a:pt x="1039" y="828"/>
                  </a:lnTo>
                  <a:lnTo>
                    <a:pt x="1027" y="805"/>
                  </a:lnTo>
                  <a:lnTo>
                    <a:pt x="945" y="825"/>
                  </a:lnTo>
                  <a:lnTo>
                    <a:pt x="871" y="888"/>
                  </a:lnTo>
                  <a:lnTo>
                    <a:pt x="829" y="861"/>
                  </a:lnTo>
                  <a:lnTo>
                    <a:pt x="765" y="825"/>
                  </a:lnTo>
                  <a:lnTo>
                    <a:pt x="736" y="835"/>
                  </a:lnTo>
                  <a:lnTo>
                    <a:pt x="679" y="877"/>
                  </a:lnTo>
                  <a:lnTo>
                    <a:pt x="630" y="874"/>
                  </a:lnTo>
                  <a:lnTo>
                    <a:pt x="570" y="852"/>
                  </a:lnTo>
                  <a:lnTo>
                    <a:pt x="592" y="820"/>
                  </a:lnTo>
                  <a:lnTo>
                    <a:pt x="537" y="768"/>
                  </a:lnTo>
                  <a:lnTo>
                    <a:pt x="472" y="765"/>
                  </a:lnTo>
                  <a:lnTo>
                    <a:pt x="447" y="793"/>
                  </a:lnTo>
                  <a:lnTo>
                    <a:pt x="457" y="804"/>
                  </a:lnTo>
                  <a:lnTo>
                    <a:pt x="484" y="780"/>
                  </a:lnTo>
                  <a:lnTo>
                    <a:pt x="517" y="802"/>
                  </a:lnTo>
                  <a:lnTo>
                    <a:pt x="580" y="891"/>
                  </a:lnTo>
                  <a:lnTo>
                    <a:pt x="600" y="1003"/>
                  </a:lnTo>
                  <a:lnTo>
                    <a:pt x="606" y="1066"/>
                  </a:lnTo>
                  <a:lnTo>
                    <a:pt x="565" y="1080"/>
                  </a:lnTo>
                  <a:lnTo>
                    <a:pt x="577" y="1093"/>
                  </a:lnTo>
                  <a:lnTo>
                    <a:pt x="639" y="1102"/>
                  </a:lnTo>
                  <a:lnTo>
                    <a:pt x="634" y="1116"/>
                  </a:lnTo>
                  <a:lnTo>
                    <a:pt x="591" y="1134"/>
                  </a:lnTo>
                  <a:lnTo>
                    <a:pt x="559" y="1129"/>
                  </a:lnTo>
                  <a:lnTo>
                    <a:pt x="547" y="1179"/>
                  </a:lnTo>
                  <a:lnTo>
                    <a:pt x="522" y="1203"/>
                  </a:lnTo>
                  <a:lnTo>
                    <a:pt x="475" y="1197"/>
                  </a:lnTo>
                  <a:lnTo>
                    <a:pt x="436" y="1219"/>
                  </a:lnTo>
                  <a:lnTo>
                    <a:pt x="442" y="1236"/>
                  </a:lnTo>
                  <a:lnTo>
                    <a:pt x="394" y="1242"/>
                  </a:lnTo>
                  <a:lnTo>
                    <a:pt x="376" y="1252"/>
                  </a:lnTo>
                  <a:lnTo>
                    <a:pt x="372" y="1239"/>
                  </a:lnTo>
                  <a:lnTo>
                    <a:pt x="333" y="1249"/>
                  </a:lnTo>
                  <a:lnTo>
                    <a:pt x="190" y="1222"/>
                  </a:lnTo>
                  <a:lnTo>
                    <a:pt x="121" y="1413"/>
                  </a:lnTo>
                  <a:lnTo>
                    <a:pt x="49" y="1428"/>
                  </a:lnTo>
                  <a:lnTo>
                    <a:pt x="46" y="1585"/>
                  </a:lnTo>
                  <a:lnTo>
                    <a:pt x="171" y="1518"/>
                  </a:lnTo>
                  <a:lnTo>
                    <a:pt x="165" y="1633"/>
                  </a:lnTo>
                  <a:lnTo>
                    <a:pt x="93" y="1743"/>
                  </a:lnTo>
                  <a:lnTo>
                    <a:pt x="150" y="1932"/>
                  </a:lnTo>
                  <a:lnTo>
                    <a:pt x="322" y="2029"/>
                  </a:lnTo>
                  <a:lnTo>
                    <a:pt x="0" y="2284"/>
                  </a:lnTo>
                  <a:lnTo>
                    <a:pt x="40" y="2374"/>
                  </a:lnTo>
                  <a:lnTo>
                    <a:pt x="154" y="2281"/>
                  </a:lnTo>
                  <a:lnTo>
                    <a:pt x="165" y="2293"/>
                  </a:lnTo>
                  <a:lnTo>
                    <a:pt x="204" y="2259"/>
                  </a:lnTo>
                  <a:lnTo>
                    <a:pt x="232" y="2260"/>
                  </a:lnTo>
                  <a:lnTo>
                    <a:pt x="235" y="2446"/>
                  </a:lnTo>
                  <a:lnTo>
                    <a:pt x="309" y="2448"/>
                  </a:lnTo>
                  <a:lnTo>
                    <a:pt x="318" y="2517"/>
                  </a:lnTo>
                  <a:lnTo>
                    <a:pt x="591" y="2505"/>
                  </a:lnTo>
                  <a:lnTo>
                    <a:pt x="597" y="2556"/>
                  </a:lnTo>
                  <a:lnTo>
                    <a:pt x="553" y="2563"/>
                  </a:lnTo>
                  <a:lnTo>
                    <a:pt x="562" y="2608"/>
                  </a:lnTo>
                  <a:lnTo>
                    <a:pt x="514" y="2634"/>
                  </a:lnTo>
                  <a:lnTo>
                    <a:pt x="514" y="2695"/>
                  </a:lnTo>
                  <a:lnTo>
                    <a:pt x="541" y="2701"/>
                  </a:lnTo>
                  <a:lnTo>
                    <a:pt x="556" y="2760"/>
                  </a:lnTo>
                  <a:lnTo>
                    <a:pt x="300" y="2799"/>
                  </a:lnTo>
                  <a:lnTo>
                    <a:pt x="315" y="2926"/>
                  </a:lnTo>
                  <a:lnTo>
                    <a:pt x="417" y="2934"/>
                  </a:lnTo>
                  <a:lnTo>
                    <a:pt x="469" y="3016"/>
                  </a:lnTo>
                  <a:lnTo>
                    <a:pt x="430" y="3060"/>
                  </a:lnTo>
                  <a:lnTo>
                    <a:pt x="709" y="3210"/>
                  </a:lnTo>
                  <a:lnTo>
                    <a:pt x="742" y="3159"/>
                  </a:lnTo>
                  <a:lnTo>
                    <a:pt x="805" y="3217"/>
                  </a:lnTo>
                  <a:lnTo>
                    <a:pt x="705" y="3373"/>
                  </a:lnTo>
                  <a:lnTo>
                    <a:pt x="756" y="3406"/>
                  </a:lnTo>
                  <a:lnTo>
                    <a:pt x="717" y="3483"/>
                  </a:lnTo>
                  <a:lnTo>
                    <a:pt x="609" y="3550"/>
                  </a:lnTo>
                  <a:lnTo>
                    <a:pt x="619" y="3609"/>
                  </a:lnTo>
                  <a:lnTo>
                    <a:pt x="786" y="3663"/>
                  </a:lnTo>
                  <a:lnTo>
                    <a:pt x="861" y="3540"/>
                  </a:lnTo>
                  <a:lnTo>
                    <a:pt x="924" y="3565"/>
                  </a:lnTo>
                  <a:lnTo>
                    <a:pt x="990" y="3429"/>
                  </a:lnTo>
                  <a:lnTo>
                    <a:pt x="1038" y="3423"/>
                  </a:lnTo>
                  <a:lnTo>
                    <a:pt x="1060" y="3361"/>
                  </a:lnTo>
                  <a:lnTo>
                    <a:pt x="1251" y="3129"/>
                  </a:lnTo>
                  <a:lnTo>
                    <a:pt x="1299" y="3108"/>
                  </a:lnTo>
                  <a:lnTo>
                    <a:pt x="1395" y="3043"/>
                  </a:lnTo>
                  <a:lnTo>
                    <a:pt x="1479" y="2880"/>
                  </a:lnTo>
                  <a:lnTo>
                    <a:pt x="1656" y="3009"/>
                  </a:lnTo>
                  <a:lnTo>
                    <a:pt x="1710" y="3006"/>
                  </a:lnTo>
                  <a:lnTo>
                    <a:pt x="1912" y="2817"/>
                  </a:lnTo>
                  <a:lnTo>
                    <a:pt x="1992" y="2845"/>
                  </a:lnTo>
                  <a:lnTo>
                    <a:pt x="1986" y="2878"/>
                  </a:lnTo>
                  <a:lnTo>
                    <a:pt x="2014" y="2883"/>
                  </a:lnTo>
                  <a:lnTo>
                    <a:pt x="2043" y="2835"/>
                  </a:lnTo>
                  <a:lnTo>
                    <a:pt x="2065" y="2829"/>
                  </a:lnTo>
                  <a:lnTo>
                    <a:pt x="2109" y="2847"/>
                  </a:lnTo>
                  <a:lnTo>
                    <a:pt x="2154" y="2989"/>
                  </a:lnTo>
                  <a:lnTo>
                    <a:pt x="2211" y="2971"/>
                  </a:lnTo>
                  <a:lnTo>
                    <a:pt x="2334" y="2983"/>
                  </a:lnTo>
                  <a:lnTo>
                    <a:pt x="2370" y="3111"/>
                  </a:lnTo>
                  <a:lnTo>
                    <a:pt x="2466" y="3106"/>
                  </a:lnTo>
                  <a:lnTo>
                    <a:pt x="2541" y="3207"/>
                  </a:lnTo>
                  <a:lnTo>
                    <a:pt x="2695" y="3214"/>
                  </a:lnTo>
                  <a:lnTo>
                    <a:pt x="2802" y="3336"/>
                  </a:lnTo>
                  <a:lnTo>
                    <a:pt x="2850" y="3325"/>
                  </a:lnTo>
                  <a:lnTo>
                    <a:pt x="2869" y="3345"/>
                  </a:lnTo>
                  <a:lnTo>
                    <a:pt x="3153" y="3070"/>
                  </a:lnTo>
                  <a:lnTo>
                    <a:pt x="3112" y="2998"/>
                  </a:lnTo>
                  <a:lnTo>
                    <a:pt x="3111" y="2907"/>
                  </a:lnTo>
                  <a:lnTo>
                    <a:pt x="3079" y="2890"/>
                  </a:lnTo>
                  <a:lnTo>
                    <a:pt x="3064" y="2829"/>
                  </a:lnTo>
                  <a:lnTo>
                    <a:pt x="3033" y="2836"/>
                  </a:lnTo>
                  <a:lnTo>
                    <a:pt x="3019" y="2605"/>
                  </a:lnTo>
                  <a:lnTo>
                    <a:pt x="3126" y="2601"/>
                  </a:lnTo>
                  <a:lnTo>
                    <a:pt x="3238" y="2448"/>
                  </a:lnTo>
                  <a:lnTo>
                    <a:pt x="3172" y="2412"/>
                  </a:lnTo>
                  <a:lnTo>
                    <a:pt x="3198" y="2382"/>
                  </a:lnTo>
                  <a:lnTo>
                    <a:pt x="3240" y="2298"/>
                  </a:lnTo>
                  <a:lnTo>
                    <a:pt x="3163" y="2092"/>
                  </a:lnTo>
                  <a:lnTo>
                    <a:pt x="3064" y="2020"/>
                  </a:lnTo>
                  <a:lnTo>
                    <a:pt x="2977" y="2011"/>
                  </a:lnTo>
                  <a:lnTo>
                    <a:pt x="2905" y="2022"/>
                  </a:lnTo>
                  <a:lnTo>
                    <a:pt x="2911" y="1882"/>
                  </a:lnTo>
                  <a:lnTo>
                    <a:pt x="3007" y="1864"/>
                  </a:lnTo>
                  <a:lnTo>
                    <a:pt x="3036" y="1759"/>
                  </a:lnTo>
                  <a:lnTo>
                    <a:pt x="3145" y="1690"/>
                  </a:lnTo>
                  <a:lnTo>
                    <a:pt x="3159" y="1620"/>
                  </a:lnTo>
                  <a:lnTo>
                    <a:pt x="3339" y="1609"/>
                  </a:lnTo>
                  <a:lnTo>
                    <a:pt x="3324" y="1543"/>
                  </a:lnTo>
                  <a:lnTo>
                    <a:pt x="3733" y="1543"/>
                  </a:lnTo>
                  <a:lnTo>
                    <a:pt x="3726" y="1510"/>
                  </a:lnTo>
                  <a:lnTo>
                    <a:pt x="3795" y="1498"/>
                  </a:lnTo>
                  <a:lnTo>
                    <a:pt x="3784" y="1462"/>
                  </a:lnTo>
                  <a:lnTo>
                    <a:pt x="3775" y="1221"/>
                  </a:lnTo>
                  <a:lnTo>
                    <a:pt x="3753" y="1218"/>
                  </a:lnTo>
                  <a:lnTo>
                    <a:pt x="3645" y="1234"/>
                  </a:lnTo>
                  <a:lnTo>
                    <a:pt x="3601" y="1162"/>
                  </a:lnTo>
                  <a:lnTo>
                    <a:pt x="3525" y="858"/>
                  </a:lnTo>
                  <a:lnTo>
                    <a:pt x="3892" y="856"/>
                  </a:lnTo>
                  <a:lnTo>
                    <a:pt x="3906" y="714"/>
                  </a:lnTo>
                  <a:lnTo>
                    <a:pt x="3910" y="604"/>
                  </a:lnTo>
                  <a:lnTo>
                    <a:pt x="4005" y="601"/>
                  </a:lnTo>
                  <a:lnTo>
                    <a:pt x="4045" y="462"/>
                  </a:lnTo>
                  <a:lnTo>
                    <a:pt x="3792" y="451"/>
                  </a:lnTo>
                  <a:lnTo>
                    <a:pt x="3834" y="39"/>
                  </a:lnTo>
                  <a:lnTo>
                    <a:pt x="3681" y="147"/>
                  </a:lnTo>
                  <a:lnTo>
                    <a:pt x="3571" y="253"/>
                  </a:lnTo>
                  <a:lnTo>
                    <a:pt x="3343" y="0"/>
                  </a:lnTo>
                  <a:lnTo>
                    <a:pt x="3265" y="57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73019"/>
          </a:xfrm>
        </p:spPr>
        <p:txBody>
          <a:bodyPr>
            <a:noAutofit/>
          </a:bodyPr>
          <a:lstStyle/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МАРИИНСКОГО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graphicFrame>
        <p:nvGraphicFramePr>
          <p:cNvPr id="148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335921"/>
              </p:ext>
            </p:extLst>
          </p:nvPr>
        </p:nvGraphicFramePr>
        <p:xfrm>
          <a:off x="72040" y="1273693"/>
          <a:ext cx="12656596" cy="3014364"/>
        </p:xfrm>
        <a:graphic>
          <a:graphicData uri="http://schemas.openxmlformats.org/drawingml/2006/table">
            <a:tbl>
              <a:tblPr/>
              <a:tblGrid>
                <a:gridCol w="164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31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71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7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1436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  <a:endParaRPr kumimoji="0" lang="ru-RU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(тыс. га)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(территориальные управления)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168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Мариинский муниципальный округ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560,7 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52,36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15,044 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9.3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436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652150, г. Мариинск, ул. Ленина, 38. Координаты: </a:t>
                      </a:r>
                      <a:r>
                        <a:rPr kumimoji="0" lang="ru-RU" altLang="zh-CN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56°12′24.09″N (56.206833)   87°45′32.19″E (87.758339).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</a:t>
                      </a:r>
                      <a:r>
                        <a:rPr kumimoji="0" lang="ru-RU" alt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adm-mariinsk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@</a:t>
                      </a:r>
                      <a:r>
                        <a:rPr kumimoji="0" lang="en-US" alt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ako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altLang="ru-RU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edds-mar@mail.ru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en-US" alt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38443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r>
                        <a:rPr kumimoji="0" lang="en-US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5-24-78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8 (38443) 5-34-38.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8(38443)5-24-78, 8(38443)5-34-38</a:t>
                      </a:r>
                      <a:endParaRPr kumimoji="0" 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6149" marB="661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Group 499"/>
          <p:cNvGrpSpPr>
            <a:grpSpLocks/>
          </p:cNvGrpSpPr>
          <p:nvPr/>
        </p:nvGrpSpPr>
        <p:grpSpPr bwMode="auto">
          <a:xfrm>
            <a:off x="5644414" y="6729932"/>
            <a:ext cx="845102" cy="566005"/>
            <a:chOff x="3193" y="2017"/>
            <a:chExt cx="727" cy="513"/>
          </a:xfrm>
        </p:grpSpPr>
        <p:pic>
          <p:nvPicPr>
            <p:cNvPr id="152" name="Picture 500" descr="СП1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" name="Text Box 501"/>
            <p:cNvSpPr txBox="1">
              <a:spLocks noChangeArrowheads="1"/>
            </p:cNvSpPr>
            <p:nvPr/>
          </p:nvSpPr>
          <p:spPr bwMode="auto">
            <a:xfrm>
              <a:off x="3193" y="2051"/>
              <a:ext cx="727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5146" tIns="32573" rIns="65146" bIns="3257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ПСО ФПС</a:t>
              </a:r>
            </a:p>
          </p:txBody>
        </p:sp>
      </p:grpSp>
      <p:grpSp>
        <p:nvGrpSpPr>
          <p:cNvPr id="5" name="Group 503"/>
          <p:cNvGrpSpPr>
            <a:grpSpLocks/>
          </p:cNvGrpSpPr>
          <p:nvPr/>
        </p:nvGrpSpPr>
        <p:grpSpPr bwMode="auto">
          <a:xfrm>
            <a:off x="5226568" y="5900624"/>
            <a:ext cx="688747" cy="641567"/>
            <a:chOff x="5238" y="775"/>
            <a:chExt cx="378" cy="353"/>
          </a:xfrm>
        </p:grpSpPr>
        <p:sp>
          <p:nvSpPr>
            <p:cNvPr id="155" name="Rectangle 504"/>
            <p:cNvSpPr>
              <a:spLocks noChangeArrowheads="1"/>
            </p:cNvSpPr>
            <p:nvPr/>
          </p:nvSpPr>
          <p:spPr bwMode="auto">
            <a:xfrm>
              <a:off x="5238" y="775"/>
              <a:ext cx="378" cy="2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871886"/>
              <a:endParaRPr lang="ru-RU" sz="1200" b="1" dirty="0">
                <a:latin typeface="Arial Unicode MS" pitchFamily="34" charset="-128"/>
              </a:endParaRPr>
            </a:p>
          </p:txBody>
        </p:sp>
        <p:sp>
          <p:nvSpPr>
            <p:cNvPr id="156" name="Line 505"/>
            <p:cNvSpPr>
              <a:spLocks noChangeShapeType="1"/>
            </p:cNvSpPr>
            <p:nvPr/>
          </p:nvSpPr>
          <p:spPr bwMode="auto">
            <a:xfrm>
              <a:off x="5238" y="926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7" name="WordArt 506"/>
          <p:cNvSpPr>
            <a:spLocks noChangeArrowheads="1" noChangeShapeType="1" noTextEdit="1"/>
          </p:cNvSpPr>
          <p:nvPr/>
        </p:nvSpPr>
        <p:spPr bwMode="auto">
          <a:xfrm>
            <a:off x="5272252" y="5997153"/>
            <a:ext cx="597381" cy="2643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КЧС и ОПБ  </a:t>
            </a:r>
          </a:p>
          <a:p>
            <a:pPr algn="ctr"/>
            <a:r>
              <a:rPr lang="ru-RU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Мариинского округа</a:t>
            </a:r>
          </a:p>
        </p:txBody>
      </p:sp>
      <p:grpSp>
        <p:nvGrpSpPr>
          <p:cNvPr id="6" name="Group 508"/>
          <p:cNvGrpSpPr>
            <a:grpSpLocks/>
          </p:cNvGrpSpPr>
          <p:nvPr/>
        </p:nvGrpSpPr>
        <p:grpSpPr bwMode="auto">
          <a:xfrm>
            <a:off x="5609955" y="6300059"/>
            <a:ext cx="688747" cy="681642"/>
            <a:chOff x="5301" y="663"/>
            <a:chExt cx="423" cy="441"/>
          </a:xfrm>
        </p:grpSpPr>
        <p:sp>
          <p:nvSpPr>
            <p:cNvPr id="159" name="Rectangle 509"/>
            <p:cNvSpPr>
              <a:spLocks noChangeArrowheads="1"/>
            </p:cNvSpPr>
            <p:nvPr/>
          </p:nvSpPr>
          <p:spPr bwMode="auto">
            <a:xfrm>
              <a:off x="5301" y="663"/>
              <a:ext cx="423" cy="25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162" tIns="32581" rIns="65162" bIns="32581" anchor="ctr"/>
            <a:lstStyle/>
            <a:p>
              <a:pPr algn="ctr" defTabSz="871886"/>
              <a:endParaRPr lang="ru-RU" sz="1200" b="1" dirty="0">
                <a:latin typeface="Arial Unicode MS" pitchFamily="34" charset="-128"/>
              </a:endParaRPr>
            </a:p>
          </p:txBody>
        </p:sp>
        <p:sp>
          <p:nvSpPr>
            <p:cNvPr id="160" name="Line 510"/>
            <p:cNvSpPr>
              <a:spLocks noChangeShapeType="1"/>
            </p:cNvSpPr>
            <p:nvPr/>
          </p:nvSpPr>
          <p:spPr bwMode="auto">
            <a:xfrm>
              <a:off x="5301" y="902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1" name="WordArt 511"/>
          <p:cNvSpPr>
            <a:spLocks noChangeArrowheads="1" noChangeShapeType="1" noTextEdit="1"/>
          </p:cNvSpPr>
          <p:nvPr/>
        </p:nvSpPr>
        <p:spPr bwMode="auto">
          <a:xfrm>
            <a:off x="5624991" y="6333022"/>
            <a:ext cx="65867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ГО ЧС </a:t>
            </a:r>
          </a:p>
          <a:p>
            <a:pPr algn="ctr"/>
            <a:r>
              <a:rPr lang="ru-RU" sz="11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Мариинского округа</a:t>
            </a:r>
          </a:p>
        </p:txBody>
      </p:sp>
      <p:sp>
        <p:nvSpPr>
          <p:cNvPr id="169" name="Text Box 1050"/>
          <p:cNvSpPr txBox="1">
            <a:spLocks noChangeArrowheads="1"/>
          </p:cNvSpPr>
          <p:nvPr/>
        </p:nvSpPr>
        <p:spPr bwMode="auto">
          <a:xfrm>
            <a:off x="9567373" y="5231956"/>
            <a:ext cx="3235095" cy="4382487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65" tIns="71630" rIns="143265" bIns="71630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spcAft>
                <a:spcPts val="134"/>
              </a:spcAft>
            </a:pPr>
            <a:r>
              <a:rPr lang="ru-RU" sz="1200" dirty="0"/>
              <a:t>Социально значимые объекты/в том числе с круглосуточным пребыванием людей: 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общеобразовательные школы – 18/1;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высшие учебные заведения – 0;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детские сады – 20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учреждения здравоохранения – </a:t>
            </a:r>
            <a:r>
              <a:rPr lang="ru-RU" sz="1200" b="0" i="0" dirty="0"/>
              <a:t>6/3</a:t>
            </a:r>
            <a:r>
              <a:rPr lang="ru-RU" sz="1200" b="0" dirty="0"/>
              <a:t>,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из них: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областного подчинения – 3/3 больницы на 193 места/стационар; 1/0 поликлиника на 193 места/амбулаторных.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прочих – 2/0 (ЧУЗ «РЖД-Медицина» г. Мариинск» , Филиал Госпиталь ФКУЗ МСЧ МВД РФ по Кемеровской области). 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дома культуры – 20;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театры – 0;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музеи – 3;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кинотеатры – 1;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 библиотеки – 2 ;</a:t>
            </a:r>
          </a:p>
          <a:p>
            <a:pPr algn="l">
              <a:spcAft>
                <a:spcPts val="134"/>
              </a:spcAft>
            </a:pPr>
            <a:r>
              <a:rPr lang="ru-RU" sz="1200" b="0" dirty="0"/>
              <a:t>- объекты религиозного культа (храмы, монастыри) – 1 (православные христианские)</a:t>
            </a:r>
          </a:p>
        </p:txBody>
      </p:sp>
      <p:sp>
        <p:nvSpPr>
          <p:cNvPr id="170" name="Text Box 1051"/>
          <p:cNvSpPr txBox="1">
            <a:spLocks noChangeArrowheads="1"/>
          </p:cNvSpPr>
          <p:nvPr/>
        </p:nvSpPr>
        <p:spPr bwMode="auto">
          <a:xfrm>
            <a:off x="9558766" y="4307311"/>
            <a:ext cx="3235095" cy="92464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65" tIns="71630" rIns="143265" bIns="71630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200" b="1" dirty="0"/>
              <a:t>Потенциально опасные объекты: </a:t>
            </a:r>
          </a:p>
          <a:p>
            <a:r>
              <a:rPr lang="ru-RU" sz="1200" dirty="0"/>
              <a:t>химически опасных – 0</a:t>
            </a:r>
          </a:p>
          <a:p>
            <a:r>
              <a:rPr lang="ru-RU" sz="1200" dirty="0"/>
              <a:t>взрывопожароопасных – 1</a:t>
            </a:r>
          </a:p>
        </p:txBody>
      </p:sp>
      <p:sp>
        <p:nvSpPr>
          <p:cNvPr id="171" name="Text Box 1051"/>
          <p:cNvSpPr txBox="1">
            <a:spLocks noChangeArrowheads="1"/>
          </p:cNvSpPr>
          <p:nvPr/>
        </p:nvSpPr>
        <p:spPr bwMode="auto">
          <a:xfrm>
            <a:off x="0" y="8112569"/>
            <a:ext cx="9558766" cy="1501874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65" tIns="71630" rIns="143265" bIns="71630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indent="362756" algn="just"/>
            <a:r>
              <a:rPr lang="ru-RU" sz="1200" dirty="0"/>
              <a:t>Рельеф  </a:t>
            </a:r>
            <a:r>
              <a:rPr lang="ru-RU" sz="1200" dirty="0" smtClean="0"/>
              <a:t>Мариинского муниципального </a:t>
            </a:r>
            <a:r>
              <a:rPr lang="ru-RU" sz="1200" dirty="0"/>
              <a:t>округа характеризуется равнинной местностью, перерезанной многочисленными ручьями, </a:t>
            </a:r>
            <a:r>
              <a:rPr lang="ru-RU" sz="1200" dirty="0" smtClean="0"/>
              <a:t>речками. </a:t>
            </a:r>
            <a:r>
              <a:rPr lang="ru-RU" sz="1200" dirty="0"/>
              <a:t>По территории округа протекает  1 река с общей длиной 103 км.</a:t>
            </a:r>
          </a:p>
          <a:p>
            <a:pPr indent="362756" algn="just"/>
            <a:r>
              <a:rPr lang="ru-RU" sz="1200" dirty="0" smtClean="0"/>
              <a:t>Центром Мариинского муниципального округа </a:t>
            </a:r>
            <a:r>
              <a:rPr lang="ru-RU" sz="1200" dirty="0"/>
              <a:t>является город Мариинск. Наиболее развитые </a:t>
            </a:r>
            <a:r>
              <a:rPr lang="ru-RU" sz="1200" dirty="0" smtClean="0"/>
              <a:t>отрасли: </a:t>
            </a:r>
            <a:r>
              <a:rPr lang="ru-RU" sz="1200" dirty="0"/>
              <a:t>сельскохозяйственная, пищевая.</a:t>
            </a:r>
          </a:p>
          <a:p>
            <a:pPr indent="362756" algn="just"/>
            <a:r>
              <a:rPr lang="ru-RU" sz="1200" dirty="0"/>
              <a:t>На территории округа функционируют 273 предприятия и учреждения</a:t>
            </a:r>
          </a:p>
          <a:p>
            <a:pPr algn="just"/>
            <a:r>
              <a:rPr lang="ru-RU" sz="1200" dirty="0"/>
              <a:t> </a:t>
            </a:r>
            <a:r>
              <a:rPr lang="ru-RU" sz="1200" dirty="0" smtClean="0"/>
              <a:t>        По </a:t>
            </a:r>
            <a:r>
              <a:rPr lang="ru-RU" sz="1200" dirty="0"/>
              <a:t>Мариинскому муниципальному округу проходит железнодорожная магистраль в восточном и западном направлениях. В </a:t>
            </a:r>
            <a:r>
              <a:rPr lang="ru-RU" sz="1200" dirty="0" smtClean="0"/>
              <a:t>городе Мариинск </a:t>
            </a:r>
            <a:r>
              <a:rPr lang="ru-RU" sz="1200" dirty="0"/>
              <a:t>имеется узловая  станция </a:t>
            </a:r>
            <a:r>
              <a:rPr lang="ru-RU" sz="1200" dirty="0" smtClean="0"/>
              <a:t> Мариинск.</a:t>
            </a:r>
            <a:endParaRPr lang="ru-RU" sz="1200" dirty="0"/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017424" y="9230433"/>
            <a:ext cx="784176" cy="391094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3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Text Box 474"/>
          <p:cNvSpPr txBox="1">
            <a:spLocks noChangeArrowheads="1"/>
          </p:cNvSpPr>
          <p:nvPr/>
        </p:nvSpPr>
        <p:spPr bwMode="auto">
          <a:xfrm>
            <a:off x="2974222" y="5891704"/>
            <a:ext cx="2088232" cy="9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5476" tIns="57728" rIns="115476" bIns="57728">
            <a:spAutoFit/>
          </a:bodyPr>
          <a:lstStyle/>
          <a:p>
            <a:pPr algn="ctr" defTabSz="1338589">
              <a:spcBef>
                <a:spcPct val="50000"/>
              </a:spcBef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Мариинский муниципальный округ</a:t>
            </a:r>
          </a:p>
        </p:txBody>
      </p:sp>
      <p:grpSp>
        <p:nvGrpSpPr>
          <p:cNvPr id="325" name="Группа 324"/>
          <p:cNvGrpSpPr/>
          <p:nvPr/>
        </p:nvGrpSpPr>
        <p:grpSpPr>
          <a:xfrm>
            <a:off x="136104" y="4296544"/>
            <a:ext cx="1405245" cy="2576265"/>
            <a:chOff x="-7912" y="1193502"/>
            <a:chExt cx="1474564" cy="2852124"/>
          </a:xfrm>
        </p:grpSpPr>
        <p:grpSp>
          <p:nvGrpSpPr>
            <p:cNvPr id="328" name="Группа 990"/>
            <p:cNvGrpSpPr/>
            <p:nvPr/>
          </p:nvGrpSpPr>
          <p:grpSpPr>
            <a:xfrm>
              <a:off x="-7912" y="1193502"/>
              <a:ext cx="1474564" cy="2166938"/>
              <a:chOff x="73025" y="695325"/>
              <a:chExt cx="1474564" cy="2166938"/>
            </a:xfrm>
          </p:grpSpPr>
          <p:grpSp>
            <p:nvGrpSpPr>
              <p:cNvPr id="335" name="Группа 153"/>
              <p:cNvGrpSpPr>
                <a:grpSpLocks/>
              </p:cNvGrpSpPr>
              <p:nvPr/>
            </p:nvGrpSpPr>
            <p:grpSpPr bwMode="auto">
              <a:xfrm>
                <a:off x="73025" y="695325"/>
                <a:ext cx="1474564" cy="2166938"/>
                <a:chOff x="66435" y="958850"/>
                <a:chExt cx="1615539" cy="3459163"/>
              </a:xfrm>
            </p:grpSpPr>
            <p:sp>
              <p:nvSpPr>
                <p:cNvPr id="357" name="Line 173"/>
                <p:cNvSpPr>
                  <a:spLocks noChangeShapeType="1"/>
                </p:cNvSpPr>
                <p:nvPr/>
              </p:nvSpPr>
              <p:spPr bwMode="auto">
                <a:xfrm>
                  <a:off x="1308101" y="3090863"/>
                  <a:ext cx="7937" cy="117316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lg"/>
                  <a:tailEnd type="stealth" w="sm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1203651" y="3590925"/>
                  <a:ext cx="440673" cy="3010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62008" tIns="31002" rIns="62008" bIns="31002">
                  <a:spAutoFit/>
                </a:bodyPr>
                <a:lstStyle/>
                <a:p>
                  <a:pPr algn="just" defTabSz="619125"/>
                  <a:r>
                    <a:rPr lang="ru-RU" altLang="ru-RU" sz="700" dirty="0">
                      <a:solidFill>
                        <a:srgbClr val="000000"/>
                      </a:solidFill>
                    </a:rPr>
                    <a:t>195 км</a:t>
                  </a:r>
                  <a:endParaRPr lang="ru-RU" altLang="ru-RU" sz="150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9" name="Rectangle 182"/>
                <p:cNvSpPr>
                  <a:spLocks noChangeArrowheads="1"/>
                </p:cNvSpPr>
                <p:nvPr/>
              </p:nvSpPr>
              <p:spPr bwMode="auto">
                <a:xfrm>
                  <a:off x="93663" y="3324225"/>
                  <a:ext cx="1066800" cy="109378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47625" cmpd="thickThin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8" tIns="45715" rIns="91428" bIns="45715" anchor="ctr"/>
                <a:lstStyle/>
                <a:p>
                  <a:endParaRPr lang="ru-RU" altLang="ru-RU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360" name="Object 183"/>
                <p:cNvGraphicFramePr>
                  <a:graphicFrameLocks/>
                </p:cNvGraphicFramePr>
                <p:nvPr/>
              </p:nvGraphicFramePr>
              <p:xfrm>
                <a:off x="207963" y="3784884"/>
                <a:ext cx="282575" cy="3127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2" name="Clip" r:id="rId6" imgW="1848520" imgH="2286519" progId="">
                        <p:embed/>
                      </p:oleObj>
                    </mc:Choice>
                    <mc:Fallback>
                      <p:oleObj name="Clip" r:id="rId6" imgW="1848520" imgH="2286519" progId="">
                        <p:embed/>
                        <p:pic>
                          <p:nvPicPr>
                            <p:cNvPr id="360" name="Object 183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963" y="3784884"/>
                              <a:ext cx="282575" cy="31273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61" name="Rectangle 192"/>
                <p:cNvSpPr>
                  <a:spLocks noChangeArrowheads="1"/>
                </p:cNvSpPr>
                <p:nvPr/>
              </p:nvSpPr>
              <p:spPr bwMode="auto">
                <a:xfrm>
                  <a:off x="135922" y="4086756"/>
                  <a:ext cx="631963" cy="29710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2439" tIns="31220" rIns="62439" bIns="31220">
                  <a:spAutoFit/>
                </a:bodyPr>
                <a:lstStyle/>
                <a:p>
                  <a:pPr algn="just" defTabSz="517525"/>
                  <a:r>
                    <a:rPr lang="ru-RU" altLang="ru-RU" sz="800" b="1" u="sng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Кемерово</a:t>
                  </a:r>
                </a:p>
              </p:txBody>
            </p:sp>
            <p:sp>
              <p:nvSpPr>
                <p:cNvPr id="362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76325" y="4264025"/>
                  <a:ext cx="29527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63" name="Group 194"/>
                <p:cNvGrpSpPr>
                  <a:grpSpLocks/>
                </p:cNvGrpSpPr>
                <p:nvPr/>
              </p:nvGrpSpPr>
              <p:grpSpPr bwMode="auto">
                <a:xfrm>
                  <a:off x="979488" y="4208463"/>
                  <a:ext cx="130175" cy="111125"/>
                  <a:chOff x="6078" y="1964"/>
                  <a:chExt cx="129" cy="96"/>
                </a:xfrm>
              </p:grpSpPr>
              <p:sp>
                <p:nvSpPr>
                  <p:cNvPr id="391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6078" y="1964"/>
                    <a:ext cx="129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lIns="91428" tIns="45715" rIns="91428" bIns="45715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2" name="Rectangle 196"/>
                  <p:cNvSpPr>
                    <a:spLocks noChangeArrowheads="1"/>
                  </p:cNvSpPr>
                  <p:nvPr/>
                </p:nvSpPr>
                <p:spPr bwMode="auto">
                  <a:xfrm>
                    <a:off x="6127" y="1964"/>
                    <a:ext cx="33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lIns="91428" tIns="45715" rIns="91428" bIns="45715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64" name="Rectangle 344"/>
                <p:cNvSpPr>
                  <a:spLocks noChangeArrowheads="1"/>
                </p:cNvSpPr>
                <p:nvPr/>
              </p:nvSpPr>
              <p:spPr bwMode="auto">
                <a:xfrm>
                  <a:off x="93663" y="958850"/>
                  <a:ext cx="1079500" cy="114533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47625" cmpd="thickThin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1428" tIns="45715" rIns="91428" bIns="45715" anchor="ctr"/>
                <a:lstStyle/>
                <a:p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5" name="Line 351"/>
                <p:cNvSpPr>
                  <a:spLocks noChangeShapeType="1"/>
                </p:cNvSpPr>
                <p:nvPr/>
              </p:nvSpPr>
              <p:spPr bwMode="auto">
                <a:xfrm>
                  <a:off x="1078707" y="1930400"/>
                  <a:ext cx="3444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66" name="Group 345"/>
                <p:cNvGrpSpPr>
                  <a:grpSpLocks/>
                </p:cNvGrpSpPr>
                <p:nvPr/>
              </p:nvGrpSpPr>
              <p:grpSpPr bwMode="auto">
                <a:xfrm>
                  <a:off x="980374" y="1863195"/>
                  <a:ext cx="133350" cy="111125"/>
                  <a:chOff x="6128" y="942"/>
                  <a:chExt cx="129" cy="96"/>
                </a:xfrm>
              </p:grpSpPr>
              <p:sp>
                <p:nvSpPr>
                  <p:cNvPr id="389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6128" y="942"/>
                    <a:ext cx="129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lIns="91428" tIns="45715" rIns="91428" bIns="45715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90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6177" y="942"/>
                    <a:ext cx="33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lIns="91428" tIns="45715" rIns="91428" bIns="45715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67" name="Rectangle 348"/>
                <p:cNvSpPr>
                  <a:spLocks noChangeArrowheads="1"/>
                </p:cNvSpPr>
                <p:nvPr/>
              </p:nvSpPr>
              <p:spPr bwMode="auto">
                <a:xfrm>
                  <a:off x="66435" y="1816689"/>
                  <a:ext cx="827223" cy="27255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2439" tIns="31220" rIns="62439" bIns="31220">
                  <a:spAutoFit/>
                </a:bodyPr>
                <a:lstStyle/>
                <a:p>
                  <a:pPr algn="just" defTabSz="517525"/>
                  <a:r>
                    <a:rPr lang="ru-RU" altLang="ru-RU" sz="7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аэр. Раменское</a:t>
                  </a:r>
                </a:p>
              </p:txBody>
            </p:sp>
            <p:sp>
              <p:nvSpPr>
                <p:cNvPr id="368" name="Rectangle 349"/>
                <p:cNvSpPr>
                  <a:spLocks noChangeArrowheads="1"/>
                </p:cNvSpPr>
                <p:nvPr/>
              </p:nvSpPr>
              <p:spPr bwMode="auto">
                <a:xfrm>
                  <a:off x="508675" y="1401994"/>
                  <a:ext cx="649534" cy="297109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62439" tIns="31220" rIns="62439" bIns="31220">
                  <a:spAutoFit/>
                </a:bodyPr>
                <a:lstStyle/>
                <a:p>
                  <a:pPr algn="just" defTabSz="517525"/>
                  <a:r>
                    <a:rPr lang="ru-RU" altLang="ru-RU" sz="800" b="1" u="sng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МОСКВА</a:t>
                  </a:r>
                </a:p>
              </p:txBody>
            </p:sp>
            <p:graphicFrame>
              <p:nvGraphicFramePr>
                <p:cNvPr id="369" name="Object 350"/>
                <p:cNvGraphicFramePr>
                  <a:graphicFrameLocks/>
                </p:cNvGraphicFramePr>
                <p:nvPr/>
              </p:nvGraphicFramePr>
              <p:xfrm>
                <a:off x="153370" y="1401994"/>
                <a:ext cx="324468" cy="3379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3" name="Clip" r:id="rId8" imgW="1848520" imgH="2286519" progId="">
                        <p:embed/>
                      </p:oleObj>
                    </mc:Choice>
                    <mc:Fallback>
                      <p:oleObj name="Clip" r:id="rId8" imgW="1848520" imgH="2286519" progId="">
                        <p:embed/>
                        <p:pic>
                          <p:nvPicPr>
                            <p:cNvPr id="369" name="Object 350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3370" y="1401994"/>
                              <a:ext cx="324468" cy="33790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70" name="Line 352"/>
                <p:cNvSpPr>
                  <a:spLocks noChangeShapeType="1"/>
                </p:cNvSpPr>
                <p:nvPr/>
              </p:nvSpPr>
              <p:spPr bwMode="auto">
                <a:xfrm>
                  <a:off x="1309688" y="1930399"/>
                  <a:ext cx="0" cy="116046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sm" len="lg"/>
                  <a:tailEnd type="stealth" w="sm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1" name="Text Box 353"/>
                <p:cNvSpPr txBox="1">
                  <a:spLocks noChangeArrowheads="1"/>
                </p:cNvSpPr>
                <p:nvPr/>
              </p:nvSpPr>
              <p:spPr bwMode="auto">
                <a:xfrm>
                  <a:off x="1170927" y="2393949"/>
                  <a:ext cx="511047" cy="27184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62008" tIns="31002" rIns="62008" bIns="31002">
                  <a:spAutoFit/>
                </a:bodyPr>
                <a:lstStyle/>
                <a:p>
                  <a:pPr algn="just" defTabSz="619125"/>
                  <a:r>
                    <a:rPr lang="ru-RU" altLang="ru-RU" sz="700">
                      <a:solidFill>
                        <a:srgbClr val="000000"/>
                      </a:solidFill>
                    </a:rPr>
                    <a:t>2800 км</a:t>
                  </a:r>
                  <a:endParaRPr lang="ru-RU" altLang="ru-RU" sz="150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372" name="Group 355"/>
                <p:cNvGrpSpPr>
                  <a:grpSpLocks/>
                </p:cNvGrpSpPr>
                <p:nvPr/>
              </p:nvGrpSpPr>
              <p:grpSpPr bwMode="auto">
                <a:xfrm>
                  <a:off x="963835" y="3037598"/>
                  <a:ext cx="133350" cy="112713"/>
                  <a:chOff x="6112" y="1993"/>
                  <a:chExt cx="129" cy="96"/>
                </a:xfrm>
              </p:grpSpPr>
              <p:sp>
                <p:nvSpPr>
                  <p:cNvPr id="387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6112" y="1993"/>
                    <a:ext cx="129" cy="96"/>
                  </a:xfrm>
                  <a:prstGeom prst="ellipse">
                    <a:avLst/>
                  </a:prstGeom>
                  <a:solidFill>
                    <a:srgbClr val="FF3300"/>
                  </a:solidFill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</p:spPr>
                <p:txBody>
                  <a:bodyPr wrap="none" lIns="91428" tIns="45715" rIns="91428" bIns="45715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88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6161" y="1993"/>
                    <a:ext cx="33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rgbClr val="FF3300"/>
                    </a:solidFill>
                    <a:miter lim="800000"/>
                    <a:headEnd/>
                    <a:tailEnd/>
                  </a:ln>
                </p:spPr>
                <p:txBody>
                  <a:bodyPr wrap="none" lIns="91428" tIns="45715" rIns="91428" bIns="45715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373" name="Line 360"/>
                <p:cNvSpPr>
                  <a:spLocks noChangeShapeType="1"/>
                </p:cNvSpPr>
                <p:nvPr/>
              </p:nvSpPr>
              <p:spPr bwMode="auto">
                <a:xfrm>
                  <a:off x="1077913" y="3092366"/>
                  <a:ext cx="34607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74" name="Group 361"/>
                <p:cNvGrpSpPr>
                  <a:grpSpLocks/>
                </p:cNvGrpSpPr>
                <p:nvPr/>
              </p:nvGrpSpPr>
              <p:grpSpPr bwMode="auto">
                <a:xfrm>
                  <a:off x="101603" y="1027117"/>
                  <a:ext cx="731838" cy="498475"/>
                  <a:chOff x="2003" y="2764"/>
                  <a:chExt cx="461" cy="314"/>
                </a:xfrm>
              </p:grpSpPr>
              <p:grpSp>
                <p:nvGrpSpPr>
                  <p:cNvPr id="382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2003" y="2764"/>
                    <a:ext cx="156" cy="314"/>
                    <a:chOff x="3265" y="1710"/>
                    <a:chExt cx="132" cy="405"/>
                  </a:xfrm>
                </p:grpSpPr>
                <p:sp>
                  <p:nvSpPr>
                    <p:cNvPr id="384" name="Freeform 3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65" y="1710"/>
                      <a:ext cx="25" cy="405"/>
                    </a:xfrm>
                    <a:custGeom>
                      <a:avLst/>
                      <a:gdLst>
                        <a:gd name="T0" fmla="*/ 0 w 121"/>
                        <a:gd name="T1" fmla="*/ 0 h 3001"/>
                        <a:gd name="T2" fmla="*/ 0 w 121"/>
                        <a:gd name="T3" fmla="*/ 0 h 3001"/>
                        <a:gd name="T4" fmla="*/ 0 w 121"/>
                        <a:gd name="T5" fmla="*/ 0 h 3001"/>
                        <a:gd name="T6" fmla="*/ 0 w 121"/>
                        <a:gd name="T7" fmla="*/ 0 h 3001"/>
                        <a:gd name="T8" fmla="*/ 0 w 121"/>
                        <a:gd name="T9" fmla="*/ 0 h 30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1"/>
                        <a:gd name="T16" fmla="*/ 0 h 3001"/>
                        <a:gd name="T17" fmla="*/ 121 w 121"/>
                        <a:gd name="T18" fmla="*/ 3001 h 30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1" h="3001">
                          <a:moveTo>
                            <a:pt x="57" y="0"/>
                          </a:moveTo>
                          <a:lnTo>
                            <a:pt x="111" y="0"/>
                          </a:lnTo>
                          <a:lnTo>
                            <a:pt x="120" y="3000"/>
                          </a:lnTo>
                          <a:lnTo>
                            <a:pt x="0" y="3000"/>
                          </a:lnTo>
                          <a:lnTo>
                            <a:pt x="57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663300"/>
                        </a:gs>
                        <a:gs pos="100000">
                          <a:srgbClr val="522900"/>
                        </a:gs>
                      </a:gsLst>
                      <a:lin ang="0" scaled="1"/>
                    </a:gra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5" name="Oval 3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3" y="1940"/>
                      <a:ext cx="14" cy="9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1428" tIns="45715" rIns="91428" bIns="45715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386" name="Oval 3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78" y="1722"/>
                      <a:ext cx="14" cy="9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lIns="91428" tIns="45715" rIns="91428" bIns="45715" anchor="ctr"/>
                    <a:lstStyle/>
                    <a:p>
                      <a:endParaRPr lang="ru-RU" altLang="ru-RU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pic>
                <p:nvPicPr>
                  <p:cNvPr id="383" name="Picture 368" descr="флаг"/>
                  <p:cNvPicPr>
                    <a:picLocks noChangeAspect="1" noChangeArrowheads="1" noCrop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2004" y="2773"/>
                    <a:ext cx="460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75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118613" y="1143846"/>
                  <a:ext cx="657445" cy="172325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>
                  <a:spAutoFit/>
                </a:bodyPr>
                <a:lstStyle/>
                <a:p>
                  <a:pPr algn="ctr" defTabSz="538392">
                    <a:defRPr/>
                  </a:pPr>
                  <a:r>
                    <a:rPr lang="ru-RU" sz="700" b="1" dirty="0"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 МЧС России</a:t>
                  </a:r>
                </a:p>
              </p:txBody>
            </p:sp>
            <p:grpSp>
              <p:nvGrpSpPr>
                <p:cNvPr id="376" name="Group 372"/>
                <p:cNvGrpSpPr>
                  <a:grpSpLocks/>
                </p:cNvGrpSpPr>
                <p:nvPr/>
              </p:nvGrpSpPr>
              <p:grpSpPr bwMode="auto">
                <a:xfrm>
                  <a:off x="266032" y="2217421"/>
                  <a:ext cx="43824" cy="395606"/>
                  <a:chOff x="3364" y="1709"/>
                  <a:chExt cx="33" cy="406"/>
                </a:xfrm>
              </p:grpSpPr>
              <p:grpSp>
                <p:nvGrpSpPr>
                  <p:cNvPr id="377" name="Group 3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364" y="1709"/>
                    <a:ext cx="32" cy="406"/>
                    <a:chOff x="901" y="2135"/>
                    <a:chExt cx="156" cy="3009"/>
                  </a:xfrm>
                </p:grpSpPr>
                <p:sp>
                  <p:nvSpPr>
                    <p:cNvPr id="380" name="Freeform 3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3" y="2135"/>
                      <a:ext cx="84" cy="3001"/>
                    </a:xfrm>
                    <a:custGeom>
                      <a:avLst/>
                      <a:gdLst>
                        <a:gd name="T0" fmla="*/ 41 w 84"/>
                        <a:gd name="T1" fmla="*/ 0 h 3001"/>
                        <a:gd name="T2" fmla="*/ 83 w 84"/>
                        <a:gd name="T3" fmla="*/ 0 h 3001"/>
                        <a:gd name="T4" fmla="*/ 83 w 84"/>
                        <a:gd name="T5" fmla="*/ 3000 h 3001"/>
                        <a:gd name="T6" fmla="*/ 0 w 84"/>
                        <a:gd name="T7" fmla="*/ 3000 h 3001"/>
                        <a:gd name="T8" fmla="*/ 41 w 84"/>
                        <a:gd name="T9" fmla="*/ 0 h 30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3001"/>
                        <a:gd name="T17" fmla="*/ 84 w 84"/>
                        <a:gd name="T18" fmla="*/ 3001 h 30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3001">
                          <a:moveTo>
                            <a:pt x="41" y="0"/>
                          </a:moveTo>
                          <a:lnTo>
                            <a:pt x="83" y="0"/>
                          </a:lnTo>
                          <a:lnTo>
                            <a:pt x="83" y="3000"/>
                          </a:lnTo>
                          <a:lnTo>
                            <a:pt x="0" y="3000"/>
                          </a:lnTo>
                          <a:lnTo>
                            <a:pt x="41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999933"/>
                        </a:gs>
                        <a:gs pos="100000">
                          <a:srgbClr val="7A7A29"/>
                        </a:gs>
                      </a:gsLst>
                      <a:lin ang="0" scaled="1"/>
                    </a:gra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" name="Freeform 3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01" y="2143"/>
                      <a:ext cx="121" cy="3001"/>
                    </a:xfrm>
                    <a:custGeom>
                      <a:avLst/>
                      <a:gdLst>
                        <a:gd name="T0" fmla="*/ 57 w 121"/>
                        <a:gd name="T1" fmla="*/ 0 h 3001"/>
                        <a:gd name="T2" fmla="*/ 111 w 121"/>
                        <a:gd name="T3" fmla="*/ 0 h 3001"/>
                        <a:gd name="T4" fmla="*/ 120 w 121"/>
                        <a:gd name="T5" fmla="*/ 3000 h 3001"/>
                        <a:gd name="T6" fmla="*/ 0 w 121"/>
                        <a:gd name="T7" fmla="*/ 3000 h 3001"/>
                        <a:gd name="T8" fmla="*/ 57 w 121"/>
                        <a:gd name="T9" fmla="*/ 0 h 300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1"/>
                        <a:gd name="T16" fmla="*/ 0 h 3001"/>
                        <a:gd name="T17" fmla="*/ 121 w 121"/>
                        <a:gd name="T18" fmla="*/ 3001 h 300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1" h="3001">
                          <a:moveTo>
                            <a:pt x="57" y="0"/>
                          </a:moveTo>
                          <a:lnTo>
                            <a:pt x="111" y="0"/>
                          </a:lnTo>
                          <a:lnTo>
                            <a:pt x="120" y="3000"/>
                          </a:lnTo>
                          <a:lnTo>
                            <a:pt x="0" y="3000"/>
                          </a:lnTo>
                          <a:lnTo>
                            <a:pt x="57" y="0"/>
                          </a:lnTo>
                        </a:path>
                      </a:pathLst>
                    </a:custGeom>
                    <a:gradFill rotWithShape="0">
                      <a:gsLst>
                        <a:gs pos="0">
                          <a:srgbClr val="663300"/>
                        </a:gs>
                        <a:gs pos="100000">
                          <a:srgbClr val="522900"/>
                        </a:gs>
                      </a:gsLst>
                      <a:lin ang="0" scaled="1"/>
                    </a:gradFill>
                    <a:ln w="9525" cap="rnd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78" name="Oval 3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3" y="1940"/>
                    <a:ext cx="14" cy="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1428" tIns="45715" rIns="91428" bIns="45715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79" name="Oval 3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78" y="1722"/>
                    <a:ext cx="14" cy="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1428" tIns="45715" rIns="91428" bIns="45715" anchor="ctr"/>
                  <a:lstStyle/>
                  <a:p>
                    <a:endParaRPr lang="ru-RU" altLang="ru-RU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336" name="Rectangle 354"/>
              <p:cNvSpPr>
                <a:spLocks noChangeArrowheads="1"/>
              </p:cNvSpPr>
              <p:nvPr/>
            </p:nvSpPr>
            <p:spPr bwMode="auto">
              <a:xfrm>
                <a:off x="98425" y="1449388"/>
                <a:ext cx="973138" cy="727075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5400000" scaled="1"/>
              </a:gradFill>
              <a:ln w="47625" cmpd="thickThin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8" tIns="45715" rIns="91428" bIns="45715" anchor="ctr"/>
              <a:lstStyle/>
              <a:p>
                <a:pPr eaLnBrk="1" hangingPunct="1"/>
                <a:endParaRPr lang="ru-RU" altLang="ru-RU" sz="2100"/>
              </a:p>
            </p:txBody>
          </p:sp>
          <p:sp>
            <p:nvSpPr>
              <p:cNvPr id="337" name="Rectangle 358"/>
              <p:cNvSpPr>
                <a:spLocks noChangeArrowheads="1"/>
              </p:cNvSpPr>
              <p:nvPr/>
            </p:nvSpPr>
            <p:spPr bwMode="auto">
              <a:xfrm>
                <a:off x="115888" y="1974850"/>
                <a:ext cx="741362" cy="185738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62439" tIns="31220" rIns="62439" bIns="31220">
                <a:spAutoFit/>
              </a:bodyPr>
              <a:lstStyle/>
              <a:p>
                <a:pPr algn="just" defTabSz="517525"/>
                <a:r>
                  <a:rPr lang="ru-RU" altLang="ru-RU" sz="800" b="1" u="sng" dirty="0">
                    <a:latin typeface="Times New Roman" pitchFamily="18" charset="0"/>
                    <a:cs typeface="Times New Roman" pitchFamily="18" charset="0"/>
                  </a:rPr>
                  <a:t>Новосибирск</a:t>
                </a:r>
              </a:p>
            </p:txBody>
          </p:sp>
          <p:graphicFrame>
            <p:nvGraphicFramePr>
              <p:cNvPr id="338" name="Object 150"/>
              <p:cNvGraphicFramePr>
                <a:graphicFrameLocks/>
              </p:cNvGraphicFramePr>
              <p:nvPr/>
            </p:nvGraphicFramePr>
            <p:xfrm>
              <a:off x="223838" y="1752600"/>
              <a:ext cx="282575" cy="231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4" name="Clip" r:id="rId10" imgW="1848520" imgH="2286519" progId="">
                      <p:embed/>
                    </p:oleObj>
                  </mc:Choice>
                  <mc:Fallback>
                    <p:oleObj name="Clip" r:id="rId10" imgW="1848520" imgH="2286519" progId="">
                      <p:embed/>
                      <p:pic>
                        <p:nvPicPr>
                          <p:cNvPr id="338" name="Object 15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3838" y="1752600"/>
                            <a:ext cx="282575" cy="231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39" name="Group 418"/>
              <p:cNvGrpSpPr>
                <a:grpSpLocks/>
              </p:cNvGrpSpPr>
              <p:nvPr/>
            </p:nvGrpSpPr>
            <p:grpSpPr bwMode="auto">
              <a:xfrm>
                <a:off x="136525" y="1477963"/>
                <a:ext cx="606425" cy="436562"/>
                <a:chOff x="3527" y="1270"/>
                <a:chExt cx="381" cy="396"/>
              </a:xfrm>
            </p:grpSpPr>
            <p:sp>
              <p:nvSpPr>
                <p:cNvPr id="349" name="Freeform 419"/>
                <p:cNvSpPr>
                  <a:spLocks/>
                </p:cNvSpPr>
                <p:nvPr/>
              </p:nvSpPr>
              <p:spPr bwMode="auto">
                <a:xfrm>
                  <a:off x="3527" y="1270"/>
                  <a:ext cx="381" cy="19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300" y="0"/>
                    </a:cxn>
                    <a:cxn ang="0">
                      <a:pos x="381" y="195"/>
                    </a:cxn>
                    <a:cxn ang="0">
                      <a:pos x="3" y="19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81" h="195">
                      <a:moveTo>
                        <a:pt x="0" y="6"/>
                      </a:moveTo>
                      <a:lnTo>
                        <a:pt x="300" y="0"/>
                      </a:lnTo>
                      <a:lnTo>
                        <a:pt x="381" y="195"/>
                      </a:lnTo>
                      <a:lnTo>
                        <a:pt x="3" y="19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8C9B6"/>
                    </a:gs>
                    <a:gs pos="50000">
                      <a:schemeClr val="bg1"/>
                    </a:gs>
                    <a:gs pos="100000">
                      <a:srgbClr val="E8C9B6"/>
                    </a:gs>
                  </a:gsLst>
                  <a:lin ang="54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50" name="Rectangle 19"/>
                <p:cNvSpPr>
                  <a:spLocks noChangeArrowheads="1"/>
                </p:cNvSpPr>
                <p:nvPr/>
              </p:nvSpPr>
              <p:spPr bwMode="auto">
                <a:xfrm>
                  <a:off x="3537" y="1315"/>
                  <a:ext cx="269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58590" tIns="29297" rIns="58590" bIns="29297">
                  <a:spAutoFit/>
                </a:bodyPr>
                <a:lstStyle/>
                <a:p>
                  <a:pPr defTabSz="584200"/>
                  <a:r>
                    <a:rPr lang="ru-RU" altLang="ru-RU" sz="600" b="1">
                      <a:latin typeface="Times New Roman" pitchFamily="18" charset="0"/>
                      <a:cs typeface="Times New Roman" pitchFamily="18" charset="0"/>
                    </a:rPr>
                    <a:t>ГУ МЧС</a:t>
                  </a:r>
                </a:p>
              </p:txBody>
            </p:sp>
            <p:sp>
              <p:nvSpPr>
                <p:cNvPr id="351" name="Line 12"/>
                <p:cNvSpPr>
                  <a:spLocks noChangeShapeType="1"/>
                </p:cNvSpPr>
                <p:nvPr/>
              </p:nvSpPr>
              <p:spPr bwMode="auto">
                <a:xfrm>
                  <a:off x="3527" y="1318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52" name="Line 13"/>
                <p:cNvSpPr>
                  <a:spLocks noChangeShapeType="1"/>
                </p:cNvSpPr>
                <p:nvPr/>
              </p:nvSpPr>
              <p:spPr bwMode="auto">
                <a:xfrm>
                  <a:off x="3527" y="1425"/>
                  <a:ext cx="361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3823" y="1271"/>
                  <a:ext cx="85" cy="199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527" y="1468"/>
                  <a:ext cx="381" cy="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55" name="Line 17"/>
                <p:cNvSpPr>
                  <a:spLocks noChangeShapeType="1"/>
                </p:cNvSpPr>
                <p:nvPr/>
              </p:nvSpPr>
              <p:spPr bwMode="auto">
                <a:xfrm>
                  <a:off x="3527" y="1271"/>
                  <a:ext cx="0" cy="395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56" name="Line 18"/>
                <p:cNvSpPr>
                  <a:spLocks noChangeShapeType="1"/>
                </p:cNvSpPr>
                <p:nvPr/>
              </p:nvSpPr>
              <p:spPr bwMode="auto">
                <a:xfrm>
                  <a:off x="3527" y="1271"/>
                  <a:ext cx="296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40" name="Group 418"/>
              <p:cNvGrpSpPr>
                <a:grpSpLocks/>
              </p:cNvGrpSpPr>
              <p:nvPr/>
            </p:nvGrpSpPr>
            <p:grpSpPr bwMode="auto">
              <a:xfrm>
                <a:off x="120650" y="2197100"/>
                <a:ext cx="606425" cy="436563"/>
                <a:chOff x="3527" y="1270"/>
                <a:chExt cx="381" cy="396"/>
              </a:xfrm>
            </p:grpSpPr>
            <p:sp>
              <p:nvSpPr>
                <p:cNvPr id="341" name="Freeform 419"/>
                <p:cNvSpPr>
                  <a:spLocks/>
                </p:cNvSpPr>
                <p:nvPr/>
              </p:nvSpPr>
              <p:spPr bwMode="auto">
                <a:xfrm>
                  <a:off x="3527" y="1270"/>
                  <a:ext cx="381" cy="194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300" y="0"/>
                    </a:cxn>
                    <a:cxn ang="0">
                      <a:pos x="381" y="195"/>
                    </a:cxn>
                    <a:cxn ang="0">
                      <a:pos x="3" y="192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81" h="195">
                      <a:moveTo>
                        <a:pt x="0" y="6"/>
                      </a:moveTo>
                      <a:lnTo>
                        <a:pt x="300" y="0"/>
                      </a:lnTo>
                      <a:lnTo>
                        <a:pt x="381" y="195"/>
                      </a:lnTo>
                      <a:lnTo>
                        <a:pt x="3" y="19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8C9B6"/>
                    </a:gs>
                    <a:gs pos="50000">
                      <a:schemeClr val="bg1"/>
                    </a:gs>
                    <a:gs pos="100000">
                      <a:srgbClr val="E8C9B6"/>
                    </a:gs>
                  </a:gsLst>
                  <a:lin ang="5400000" scaled="1"/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ru-RU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42" name="Rectangle 19"/>
                <p:cNvSpPr>
                  <a:spLocks noChangeArrowheads="1"/>
                </p:cNvSpPr>
                <p:nvPr/>
              </p:nvSpPr>
              <p:spPr bwMode="auto">
                <a:xfrm>
                  <a:off x="3537" y="1315"/>
                  <a:ext cx="269" cy="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58590" tIns="29297" rIns="58590" bIns="29297">
                  <a:spAutoFit/>
                </a:bodyPr>
                <a:lstStyle/>
                <a:p>
                  <a:pPr defTabSz="584200"/>
                  <a:r>
                    <a:rPr lang="ru-RU" altLang="ru-RU" sz="600" b="1">
                      <a:latin typeface="Times New Roman" pitchFamily="18" charset="0"/>
                      <a:cs typeface="Times New Roman" pitchFamily="18" charset="0"/>
                    </a:rPr>
                    <a:t>ГУ МЧС</a:t>
                  </a:r>
                </a:p>
              </p:txBody>
            </p:sp>
            <p:sp>
              <p:nvSpPr>
                <p:cNvPr id="343" name="Line 12"/>
                <p:cNvSpPr>
                  <a:spLocks noChangeShapeType="1"/>
                </p:cNvSpPr>
                <p:nvPr/>
              </p:nvSpPr>
              <p:spPr bwMode="auto">
                <a:xfrm>
                  <a:off x="3527" y="1318"/>
                  <a:ext cx="318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44" name="Line 13"/>
                <p:cNvSpPr>
                  <a:spLocks noChangeShapeType="1"/>
                </p:cNvSpPr>
                <p:nvPr/>
              </p:nvSpPr>
              <p:spPr bwMode="auto">
                <a:xfrm>
                  <a:off x="3527" y="1425"/>
                  <a:ext cx="361" cy="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45" name="Line 15"/>
                <p:cNvSpPr>
                  <a:spLocks noChangeShapeType="1"/>
                </p:cNvSpPr>
                <p:nvPr/>
              </p:nvSpPr>
              <p:spPr bwMode="auto">
                <a:xfrm>
                  <a:off x="3823" y="1271"/>
                  <a:ext cx="85" cy="199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4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3527" y="1468"/>
                  <a:ext cx="381" cy="2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47" name="Line 17"/>
                <p:cNvSpPr>
                  <a:spLocks noChangeShapeType="1"/>
                </p:cNvSpPr>
                <p:nvPr/>
              </p:nvSpPr>
              <p:spPr bwMode="auto">
                <a:xfrm>
                  <a:off x="3527" y="1271"/>
                  <a:ext cx="0" cy="395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348" name="Line 18"/>
                <p:cNvSpPr>
                  <a:spLocks noChangeShapeType="1"/>
                </p:cNvSpPr>
                <p:nvPr/>
              </p:nvSpPr>
              <p:spPr bwMode="auto">
                <a:xfrm>
                  <a:off x="3527" y="1271"/>
                  <a:ext cx="296" cy="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86402" tIns="43201" rIns="86402" bIns="43201">
                  <a:spAutoFit/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329" name="Rectangle 182"/>
            <p:cNvSpPr>
              <a:spLocks noChangeArrowheads="1"/>
            </p:cNvSpPr>
            <p:nvPr/>
          </p:nvSpPr>
          <p:spPr bwMode="auto">
            <a:xfrm>
              <a:off x="0" y="3360440"/>
              <a:ext cx="973709" cy="68518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1"/>
                </a:gs>
              </a:gsLst>
              <a:lin ang="5400000" scaled="1"/>
            </a:gradFill>
            <a:ln w="47625" cmpd="thickThin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8" tIns="45715" rIns="91428" bIns="45715" anchor="ctr"/>
            <a:lstStyle/>
            <a:p>
              <a:endPara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30" name="Object 183"/>
            <p:cNvGraphicFramePr>
              <a:graphicFrameLocks/>
            </p:cNvGraphicFramePr>
            <p:nvPr/>
          </p:nvGraphicFramePr>
          <p:xfrm>
            <a:off x="94211" y="3576464"/>
            <a:ext cx="257917" cy="195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Clip" r:id="rId11" imgW="1848520" imgH="2286519" progId="">
                    <p:embed/>
                  </p:oleObj>
                </mc:Choice>
                <mc:Fallback>
                  <p:oleObj name="Clip" r:id="rId11" imgW="1848520" imgH="2286519" progId="">
                    <p:embed/>
                    <p:pic>
                      <p:nvPicPr>
                        <p:cNvPr id="330" name="Object 18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11" y="3576464"/>
                          <a:ext cx="257917" cy="1959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1" name="Rectangle 192"/>
            <p:cNvSpPr>
              <a:spLocks noChangeArrowheads="1"/>
            </p:cNvSpPr>
            <p:nvPr/>
          </p:nvSpPr>
          <p:spPr bwMode="auto">
            <a:xfrm>
              <a:off x="152077" y="3822393"/>
              <a:ext cx="613410" cy="18616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62439" tIns="31220" rIns="62439" bIns="31220">
              <a:spAutoFit/>
            </a:bodyPr>
            <a:lstStyle/>
            <a:p>
              <a:pPr algn="just" defTabSz="517525"/>
              <a:r>
                <a:rPr lang="ru-RU" altLang="ru-RU" sz="800" u="sng" dirty="0">
                  <a:solidFill>
                    <a:srgbClr val="000000"/>
                  </a:solidFill>
                  <a:cs typeface="Times New Roman" pitchFamily="18" charset="0"/>
                </a:rPr>
                <a:t>Мариинск</a:t>
              </a:r>
              <a:endParaRPr lang="ru-RU" altLang="ru-RU" sz="8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Line 173"/>
            <p:cNvSpPr>
              <a:spLocks noChangeShapeType="1"/>
            </p:cNvSpPr>
            <p:nvPr/>
          </p:nvSpPr>
          <p:spPr bwMode="auto">
            <a:xfrm>
              <a:off x="1072208" y="3273603"/>
              <a:ext cx="7244" cy="734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sm" len="lg"/>
              <a:tailEnd type="stealth" w="sm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3" name="Text Box 181"/>
            <p:cNvSpPr txBox="1">
              <a:spLocks noChangeArrowheads="1"/>
            </p:cNvSpPr>
            <p:nvPr/>
          </p:nvSpPr>
          <p:spPr bwMode="auto">
            <a:xfrm>
              <a:off x="1000200" y="3586858"/>
              <a:ext cx="394532" cy="170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2008" tIns="31002" rIns="62008" bIns="31002">
              <a:spAutoFit/>
            </a:bodyPr>
            <a:lstStyle/>
            <a:p>
              <a:pPr algn="just" defTabSz="619125"/>
              <a:r>
                <a:rPr lang="ru-RU" altLang="ru-RU" sz="700" dirty="0">
                  <a:solidFill>
                    <a:srgbClr val="000000"/>
                  </a:solidFill>
                </a:rPr>
                <a:t>160 км</a:t>
              </a:r>
              <a:endParaRPr lang="ru-RU" altLang="ru-RU" sz="1500" dirty="0">
                <a:solidFill>
                  <a:srgbClr val="000000"/>
                </a:solidFill>
              </a:endParaRPr>
            </a:p>
          </p:txBody>
        </p:sp>
        <p:sp>
          <p:nvSpPr>
            <p:cNvPr id="334" name="Line 193"/>
            <p:cNvSpPr>
              <a:spLocks noChangeShapeType="1"/>
            </p:cNvSpPr>
            <p:nvPr/>
          </p:nvSpPr>
          <p:spPr bwMode="auto">
            <a:xfrm flipH="1">
              <a:off x="928192" y="4008512"/>
              <a:ext cx="2695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499">
            <a:extLst>
              <a:ext uri="{FF2B5EF4-FFF2-40B4-BE49-F238E27FC236}">
                <a16:creationId xmlns:a16="http://schemas.microsoft.com/office/drawing/2014/main" id="{F3A471F0-7812-AA1D-EB32-CFCCDF34CC0E}"/>
              </a:ext>
            </a:extLst>
          </p:cNvPr>
          <p:cNvGrpSpPr>
            <a:grpSpLocks/>
          </p:cNvGrpSpPr>
          <p:nvPr/>
        </p:nvGrpSpPr>
        <p:grpSpPr bwMode="auto">
          <a:xfrm>
            <a:off x="4408404" y="7718478"/>
            <a:ext cx="654050" cy="403225"/>
            <a:chOff x="3193" y="2017"/>
            <a:chExt cx="727" cy="513"/>
          </a:xfrm>
        </p:grpSpPr>
        <p:pic>
          <p:nvPicPr>
            <p:cNvPr id="9" name="Picture 500" descr="СП111">
              <a:extLst>
                <a:ext uri="{FF2B5EF4-FFF2-40B4-BE49-F238E27FC236}">
                  <a16:creationId xmlns:a16="http://schemas.microsoft.com/office/drawing/2014/main" id="{A417229E-99EC-3AA0-1D16-756833C6A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2" y="2017"/>
              <a:ext cx="661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501">
              <a:extLst>
                <a:ext uri="{FF2B5EF4-FFF2-40B4-BE49-F238E27FC236}">
                  <a16:creationId xmlns:a16="http://schemas.microsoft.com/office/drawing/2014/main" id="{5F814025-3E76-F9C4-622A-0B0AC25A3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2051"/>
              <a:ext cx="72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5146" tIns="32573" rIns="65146" bIns="32573">
              <a:spAutoFit/>
            </a:bodyPr>
            <a:lstStyle/>
            <a:p>
              <a:r>
                <a:rPr lang="ru-RU" altLang="ru-RU" sz="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ГУ МЧС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56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73019"/>
          </a:xfrm>
        </p:spPr>
        <p:txBody>
          <a:bodyPr>
            <a:noAutofit/>
          </a:bodyPr>
          <a:lstStyle/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ПО МАРИИНСКОМУ МУНИЦИПАЛЬНОМУ ОКРУГУ 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52128" y="5659284"/>
            <a:ext cx="5470670" cy="360581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65" tIns="71630" rIns="143265" bIns="71630" rtlCol="0" anchor="ctr"/>
          <a:lstStyle/>
          <a:p>
            <a:pPr algn="ctr" defTabSz="1618692"/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Мариинского муниципального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размещена </a:t>
            </a:r>
            <a:r>
              <a:rPr lang="ru-RU" sz="25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здании администрации города Мариинска.</a:t>
            </a:r>
          </a:p>
          <a:p>
            <a:pPr algn="ctr" defTabSz="1618692"/>
            <a:endParaRPr lang="ru-RU" sz="2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692"/>
            <a:r>
              <a:rPr lang="ru-RU" sz="25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sz="2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площадь –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59 кв. м.</a:t>
            </a:r>
          </a:p>
          <a:p>
            <a:pPr algn="ctr" defTabSz="1618692"/>
            <a:r>
              <a:rPr lang="ru-RU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зала ОДС –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кв. м.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53096" y="1416224"/>
            <a:ext cx="6470043" cy="1886609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3265" tIns="71630" rIns="143265" bIns="71630" rtlCol="0" anchor="ctr"/>
          <a:lstStyle/>
          <a:p>
            <a:pPr algn="ctr" defTabSz="1618692">
              <a:defRPr/>
            </a:pPr>
            <a:r>
              <a:rPr lang="ru-RU" sz="2500" b="1" i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</a:p>
          <a:p>
            <a:pPr algn="ctr" defTabSz="1618692">
              <a:defRPr/>
            </a:pPr>
            <a:r>
              <a:rPr lang="ru-RU" sz="2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Федерация, 652150, </a:t>
            </a:r>
            <a:endParaRPr lang="ru-RU" sz="25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692">
              <a:defRPr/>
            </a:pPr>
            <a:r>
              <a:rPr lang="ru-RU" sz="25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Кемеровская </a:t>
            </a:r>
            <a:r>
              <a:rPr lang="ru-RU" sz="2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область – Кузбасс, </a:t>
            </a:r>
            <a:endParaRPr lang="ru-RU" sz="2500" kern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618692">
              <a:defRPr/>
            </a:pPr>
            <a:r>
              <a:rPr lang="ru-RU" sz="25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Мариинск, ул. Ленина, 40,</a:t>
            </a:r>
          </a:p>
          <a:p>
            <a:pPr algn="ctr" defTabSz="1618692">
              <a:defRPr/>
            </a:pPr>
            <a:r>
              <a:rPr lang="ru-RU" sz="2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5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8(38443</a:t>
            </a:r>
            <a:r>
              <a:rPr lang="ru-RU" sz="25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5-18-10, 5-18-15</a:t>
            </a:r>
            <a:endParaRPr lang="ru-RU" sz="25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14560" y="9090026"/>
            <a:ext cx="2987040" cy="51117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4</a:t>
            </a:fld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4" name="Picture 35" descr="C:\Documents and Settings\Admin\Рабочий стол\фото\P604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28" y="1416224"/>
            <a:ext cx="547067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E8FB30-FD3A-7101-A3E9-0C760826F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49" y="4440560"/>
            <a:ext cx="6476190" cy="4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5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73019"/>
          </a:xfrm>
        </p:spPr>
        <p:txBody>
          <a:bodyPr>
            <a:noAutofit/>
          </a:bodyPr>
          <a:lstStyle/>
          <a:p>
            <a:pPr defTabSz="1659522">
              <a:spcBef>
                <a:spcPts val="0"/>
              </a:spcBef>
              <a:defRPr/>
            </a:pPr>
            <a:r>
              <a:rPr lang="ru-RU" alt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ДИСПЕТЧЕРСКОГО СОСТАВА ЕДДС </a:t>
            </a:r>
            <a:br>
              <a:rPr lang="ru-RU" alt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МАРИИНСКОГО МУНИЦИПАЛЬНОГО ОКРУГА</a:t>
            </a:r>
            <a:endParaRPr lang="ru-RU" sz="3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14560" y="9090026"/>
            <a:ext cx="2987040" cy="51117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5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0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509214"/>
              </p:ext>
            </p:extLst>
          </p:nvPr>
        </p:nvGraphicFramePr>
        <p:xfrm>
          <a:off x="568152" y="3144416"/>
          <a:ext cx="11593289" cy="2778224"/>
        </p:xfrm>
        <a:graphic>
          <a:graphicData uri="http://schemas.openxmlformats.org/drawingml/2006/table">
            <a:tbl>
              <a:tblPr/>
              <a:tblGrid>
                <a:gridCol w="2318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8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8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Штатная численность оперативных дежурных 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дежурной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смены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(чел.)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оперативных дежурных 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зарплата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округе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Консолидированный бюджет 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округа</a:t>
                      </a:r>
                    </a:p>
                    <a:p>
                      <a:pPr marL="0" marR="0" lvl="0" indent="0" algn="ctr" defTabSz="10715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35,0</a:t>
                      </a:r>
                    </a:p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2 744,17</a:t>
                      </a:r>
                    </a:p>
                    <a:p>
                      <a:pPr marL="0" marR="0" lvl="0" indent="0" algn="ctr" defTabSz="10715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3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801600" cy="1373019"/>
          </a:xfrm>
        </p:spPr>
        <p:txBody>
          <a:bodyPr>
            <a:noAutofit/>
          </a:bodyPr>
          <a:lstStyle/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ОСНАЩЕНИЕ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ПО МАРИИНСКОМУ МУНИЦИПАЛЬНОМУ ОКРУГУ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0277"/>
              </p:ext>
            </p:extLst>
          </p:nvPr>
        </p:nvGraphicFramePr>
        <p:xfrm>
          <a:off x="352126" y="1280664"/>
          <a:ext cx="6048673" cy="1826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связи и автоматизации управления, </a:t>
                      </a:r>
                      <a:b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 средства радиосвязи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Телефонный аппарат</a:t>
                      </a:r>
                    </a:p>
                  </a:txBody>
                  <a:tcPr marL="9524" marR="9524" marT="952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4" marR="9524" marT="952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Факсимильный аппарат</a:t>
                      </a:r>
                    </a:p>
                  </a:txBody>
                  <a:tcPr marL="9524" marR="9524" marT="952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4" marR="9524" marT="9523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Телефонный аппарат  для прямой связи с руководством</a:t>
                      </a:r>
                    </a:p>
                  </a:txBody>
                  <a:tcPr marL="9524" marR="9524" marT="952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4" marR="9524" marT="9523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2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- 100 %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37213"/>
              </p:ext>
            </p:extLst>
          </p:nvPr>
        </p:nvGraphicFramePr>
        <p:xfrm>
          <a:off x="6544816" y="1280664"/>
          <a:ext cx="5904654" cy="221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7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ПЭВМ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Принтеры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Сканер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3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Факсимильные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аппараты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27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997994"/>
              </p:ext>
            </p:extLst>
          </p:nvPr>
        </p:nvGraphicFramePr>
        <p:xfrm>
          <a:off x="6528192" y="4869428"/>
          <a:ext cx="5921278" cy="93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9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Система видеоконференцсвязи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5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ВКС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76">
                <a:tc gridSpan="3">
                  <a:txBody>
                    <a:bodyPr/>
                    <a:lstStyle/>
                    <a:p>
                      <a:pPr marL="0" marR="0" indent="0" algn="ctr" defTabSz="107209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70182"/>
              </p:ext>
            </p:extLst>
          </p:nvPr>
        </p:nvGraphicFramePr>
        <p:xfrm>
          <a:off x="352125" y="3160617"/>
          <a:ext cx="6048673" cy="106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0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оповещения руководящего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состава и населения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П-160, П-164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1 </a:t>
                      </a: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9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69835"/>
              </p:ext>
            </p:extLst>
          </p:nvPr>
        </p:nvGraphicFramePr>
        <p:xfrm>
          <a:off x="352125" y="4293365"/>
          <a:ext cx="6048673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регистрации (записи) входящих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 исходящих переговоров, а также </a:t>
                      </a:r>
                    </a:p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определения номера звонящего абонента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5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Средство регистрации (записи) входящих и исходящих переговоров, определитель номера 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12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4506"/>
              </p:ext>
            </p:extLst>
          </p:nvPr>
        </p:nvGraphicFramePr>
        <p:xfrm>
          <a:off x="352125" y="5877858"/>
          <a:ext cx="6048673" cy="76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Метеостанция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имеется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14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679442"/>
              </p:ext>
            </p:extLst>
          </p:nvPr>
        </p:nvGraphicFramePr>
        <p:xfrm>
          <a:off x="6544816" y="5864508"/>
          <a:ext cx="5924339" cy="79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Приемник ГЛОНАСС или ГЛОНАСС/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GPS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8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4326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имеется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200961"/>
              </p:ext>
            </p:extLst>
          </p:nvPr>
        </p:nvGraphicFramePr>
        <p:xfrm>
          <a:off x="352126" y="6717297"/>
          <a:ext cx="12097345" cy="2760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4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4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46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46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46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13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№ п/п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Абонент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Каналы связи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канал связи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МГТС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ВЦСС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Транкинговая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связь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Спутниковая 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Сотовая </a:t>
                      </a:r>
                      <a:b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связь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Радиосвязь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Интернет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Интранет</a:t>
                      </a: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ЛВС МЧС России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ЦУКС ГУ МЧС России по Кемеровской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области – Кузбассу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ЕДДС соседних муниципальных образований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ДДС потенциально опасных объектов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9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Объекты с массовым пребыванием людей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+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</a:p>
                  </a:txBody>
                  <a:tcPr marL="12309" marR="12309" marT="1333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14560" y="9090026"/>
            <a:ext cx="2987040" cy="51117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FFFF00"/>
                </a:solidFill>
              </a:rPr>
              <a:pPr/>
              <a:t>6</a:t>
            </a:fld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37064"/>
              </p:ext>
            </p:extLst>
          </p:nvPr>
        </p:nvGraphicFramePr>
        <p:xfrm>
          <a:off x="6549146" y="3542343"/>
          <a:ext cx="5904656" cy="128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Оргтехника (компьютеры, принтеры, сканеры)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АРМ оперативного дежурного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АРМ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оператора Системы -112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SIP-</a:t>
                      </a:r>
                      <a:r>
                        <a:rPr lang="en-US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телефон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9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Укомплектованность - 100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70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7207"/>
            <a:ext cx="12801600" cy="1641849"/>
          </a:xfrm>
          <a:prstGeom prst="rect">
            <a:avLst/>
          </a:prstGeom>
        </p:spPr>
        <p:txBody>
          <a:bodyPr vert="horz" lIns="143265" tIns="71630" rIns="143265" bIns="71630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 </a:t>
            </a:r>
            <a:endParaRPr lang="en-US" sz="31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659522">
              <a:spcBef>
                <a:spcPts val="0"/>
              </a:spcBef>
              <a:defRPr/>
            </a:pP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МАРИИНСКОГО </a:t>
            </a: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2018 - 2022 ГОДА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-287825"/>
            <a:ext cx="289601" cy="57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3368" tIns="71683" rIns="143368" bIns="7168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" y="138894"/>
            <a:ext cx="546017" cy="57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3368" tIns="71683" rIns="143368" bIns="71683" numCol="1" anchor="ctr" anchorCtr="0" compatLnSpc="1">
            <a:prstTxWarp prst="textNoShape">
              <a:avLst/>
            </a:prstTxWarp>
            <a:spAutoFit/>
          </a:bodyPr>
          <a:lstStyle/>
          <a:p>
            <a:pPr indent="253880" defTabSz="1433671" fontAlgn="base">
              <a:spcBef>
                <a:spcPct val="0"/>
              </a:spcBef>
              <a:spcAft>
                <a:spcPct val="0"/>
              </a:spcAft>
              <a:tabLst>
                <a:tab pos="4656940" algn="ctr"/>
                <a:tab pos="9313879" algn="r"/>
              </a:tabLst>
            </a:pPr>
            <a:endParaRPr lang="ru-RU" dirty="0">
              <a:latin typeface="Arial" pitchFamily="34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565615"/>
            <a:ext cx="289601" cy="57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3368" tIns="71683" rIns="143368" bIns="71683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30033" y="2179509"/>
            <a:ext cx="10181931" cy="2068238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43229" tIns="71618" rIns="143229" bIns="71618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701901" algn="just"/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Мариинского муниципального  округа произошло </a:t>
            </a:r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чрезвычайных ситуаций: </a:t>
            </a:r>
          </a:p>
          <a:p>
            <a:pPr indent="701901" algn="just"/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701901" algn="just"/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701901" algn="just"/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9814560" y="9090026"/>
            <a:ext cx="2987040" cy="511175"/>
          </a:xfrm>
          <a:prstGeom prst="rect">
            <a:avLst/>
          </a:prstGeom>
        </p:spPr>
        <p:txBody>
          <a:bodyPr vert="horz" lIns="143265" tIns="71630" rIns="143265" bIns="71630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2643">
              <a:defRPr/>
            </a:pPr>
            <a:fld id="{B19B0651-EE4F-4900-A07F-96A6BFA9D0F0}" type="slidenum">
              <a:rPr lang="ru-RU" sz="1900" smtClean="0">
                <a:solidFill>
                  <a:srgbClr val="FFFF00"/>
                </a:solidFill>
                <a:latin typeface="Calibri"/>
              </a:rPr>
              <a:pPr defTabSz="1432643">
                <a:defRPr/>
              </a:pPr>
              <a:t>7</a:t>
            </a:fld>
            <a:endParaRPr lang="ru-RU" sz="1900" dirty="0">
              <a:solidFill>
                <a:srgbClr val="FFFF00"/>
              </a:solidFill>
              <a:latin typeface="Calibri"/>
            </a:endParaRPr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55EC81C1-27CC-FB9E-A67B-75CFCD32D7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420288"/>
              </p:ext>
            </p:extLst>
          </p:nvPr>
        </p:nvGraphicFramePr>
        <p:xfrm>
          <a:off x="1071563" y="5781675"/>
          <a:ext cx="10945812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Лист" r:id="rId3" imgW="7124700" imgH="2067064" progId="Excel.Sheet.8">
                  <p:embed/>
                </p:oleObj>
              </mc:Choice>
              <mc:Fallback>
                <p:oleObj name="Лист" r:id="rId3" imgW="7124700" imgH="2067064" progId="Excel.Sheet.8">
                  <p:embed/>
                  <p:pic>
                    <p:nvPicPr>
                      <p:cNvPr id="191496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5781675"/>
                        <a:ext cx="10945812" cy="2838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92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801600" cy="1373019"/>
          </a:xfrm>
          <a:prstGeom prst="rect">
            <a:avLst/>
          </a:prstGeom>
        </p:spPr>
        <p:txBody>
          <a:bodyPr vert="horz" lIns="143265" tIns="71630" rIns="143265" bIns="71630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62998"/>
              </p:ext>
            </p:extLst>
          </p:nvPr>
        </p:nvGraphicFramePr>
        <p:xfrm>
          <a:off x="424136" y="1416224"/>
          <a:ext cx="12194892" cy="1271509"/>
        </p:xfrm>
        <a:graphic>
          <a:graphicData uri="http://schemas.openxmlformats.org/drawingml/2006/table">
            <a:tbl>
              <a:tblPr/>
              <a:tblGrid>
                <a:gridCol w="223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3245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</a:p>
                  </a:txBody>
                  <a:tcPr marL="7538" marR="7538" marT="8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Потенциально-опасные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Социально-значимые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Критически-важные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kumimoji="0" lang="ru-RU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9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8" marR="7538" marT="8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Номер слайда 2"/>
          <p:cNvSpPr txBox="1">
            <a:spLocks/>
          </p:cNvSpPr>
          <p:nvPr/>
        </p:nvSpPr>
        <p:spPr>
          <a:xfrm>
            <a:off x="9814560" y="9090026"/>
            <a:ext cx="2987040" cy="511175"/>
          </a:xfrm>
          <a:prstGeom prst="rect">
            <a:avLst/>
          </a:prstGeom>
        </p:spPr>
        <p:txBody>
          <a:bodyPr vert="horz" lIns="143265" tIns="71630" rIns="143265" bIns="71630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2643">
              <a:defRPr/>
            </a:pPr>
            <a:fld id="{B19B0651-EE4F-4900-A07F-96A6BFA9D0F0}" type="slidenum">
              <a:rPr lang="ru-RU" sz="1900" smtClean="0">
                <a:solidFill>
                  <a:srgbClr val="FFFF00"/>
                </a:solidFill>
                <a:latin typeface="Calibri"/>
              </a:rPr>
              <a:pPr defTabSz="1432643">
                <a:defRPr/>
              </a:pPr>
              <a:t>8</a:t>
            </a:fld>
            <a:endParaRPr lang="ru-RU" sz="19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43" name="TextBox 17"/>
          <p:cNvSpPr txBox="1">
            <a:spLocks noChangeArrowheads="1"/>
          </p:cNvSpPr>
          <p:nvPr/>
        </p:nvSpPr>
        <p:spPr bwMode="auto">
          <a:xfrm>
            <a:off x="3880520" y="6280055"/>
            <a:ext cx="4130780" cy="896074"/>
          </a:xfrm>
          <a:prstGeom prst="rect">
            <a:avLst/>
          </a:prstGeom>
          <a:solidFill>
            <a:srgbClr val="558ED5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10170" tIns="55084" rIns="110170" bIns="55084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652196, </a:t>
            </a: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Мариинский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муниципальный округ, </a:t>
            </a:r>
          </a:p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д. 2-я Пристань, тел. 8(384-43)5-22-88</a:t>
            </a:r>
          </a:p>
        </p:txBody>
      </p:sp>
      <p:sp>
        <p:nvSpPr>
          <p:cNvPr id="46" name="TextBox 16"/>
          <p:cNvSpPr txBox="1">
            <a:spLocks noChangeArrowheads="1"/>
          </p:cNvSpPr>
          <p:nvPr/>
        </p:nvSpPr>
        <p:spPr bwMode="auto">
          <a:xfrm>
            <a:off x="4456584" y="2970863"/>
            <a:ext cx="2808312" cy="38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0170" tIns="55084" rIns="110170" bIns="55084">
            <a:spAutoFit/>
          </a:bodyPr>
          <a:lstStyle/>
          <a:p>
            <a:pPr algn="ctr"/>
            <a:r>
              <a:rPr lang="ru-RU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НПС «МАРИИНСК»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14CD58-A1CA-FBBD-B44C-048945441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0" y="3358103"/>
            <a:ext cx="4130780" cy="29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9916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12801600" cy="1373019"/>
          </a:xfrm>
          <a:prstGeom prst="rect">
            <a:avLst/>
          </a:prstGeom>
        </p:spPr>
        <p:txBody>
          <a:bodyPr vert="horz" lIns="143265" tIns="71630" rIns="143265" bIns="71630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defTabSz="1659522">
              <a:spcBef>
                <a:spcPts val="0"/>
              </a:spcBef>
              <a:defRPr/>
            </a:pPr>
            <a:r>
              <a:rPr lang="ru-RU" sz="3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ПО МАРИИНСКОМУ МУНИЦИПАЛЬНОМУ ОКРУГУ</a:t>
            </a:r>
          </a:p>
        </p:txBody>
      </p:sp>
      <p:pic>
        <p:nvPicPr>
          <p:cNvPr id="14" name="Picture 2" descr="C:\Users\Win7\Desktop\ЕДДС смотр\P1060460.JPG"/>
          <p:cNvPicPr>
            <a:picLocks noChangeAspect="1" noChangeArrowheads="1"/>
          </p:cNvPicPr>
          <p:nvPr/>
        </p:nvPicPr>
        <p:blipFill rotWithShape="1">
          <a:blip r:embed="rId2" cstate="print"/>
          <a:srcRect l="4056"/>
          <a:stretch/>
        </p:blipFill>
        <p:spPr bwMode="auto">
          <a:xfrm>
            <a:off x="6446520" y="1303312"/>
            <a:ext cx="6355080" cy="3857328"/>
          </a:xfrm>
          <a:prstGeom prst="rect">
            <a:avLst/>
          </a:prstGeom>
          <a:noFill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32648"/>
            <a:ext cx="6328791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2208"/>
            <a:ext cx="635507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 cstate="print"/>
          <a:srcRect l="48315" t="27778"/>
          <a:stretch>
            <a:fillRect/>
          </a:stretch>
        </p:blipFill>
        <p:spPr bwMode="auto">
          <a:xfrm>
            <a:off x="6446520" y="5232648"/>
            <a:ext cx="63550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9814560" y="9265096"/>
            <a:ext cx="2987040" cy="336105"/>
          </a:xfrm>
          <a:prstGeom prst="rect">
            <a:avLst/>
          </a:prstGeom>
        </p:spPr>
        <p:txBody>
          <a:bodyPr vert="horz" lIns="143265" tIns="71630" rIns="143265" bIns="71630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32643">
              <a:defRPr/>
            </a:pPr>
            <a:fld id="{B19B0651-EE4F-4900-A07F-96A6BFA9D0F0}" type="slidenum">
              <a:rPr lang="ru-RU" sz="1900" smtClean="0">
                <a:solidFill>
                  <a:srgbClr val="FFFF00"/>
                </a:solidFill>
                <a:latin typeface="Calibri"/>
              </a:rPr>
              <a:pPr defTabSz="1432643">
                <a:defRPr/>
              </a:pPr>
              <a:t>9</a:t>
            </a:fld>
            <a:endParaRPr lang="ru-RU" sz="190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-1" y="8372014"/>
            <a:ext cx="6328792" cy="1081047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0473" tIns="55236" rIns="110473" bIns="55236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Рабочее место заместителя начальника ЕДДС по Мариинского округа – старший оперативный дежурный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0" y="4728592"/>
            <a:ext cx="4772655" cy="391244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</p:spPr>
        <p:txBody>
          <a:bodyPr wrap="square" lIns="82659" tIns="41330" rIns="82659" bIns="41330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1957">
              <a:tabLst>
                <a:tab pos="3858709" algn="l"/>
              </a:tabLst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АРМ оперативных дежурных ЕДДС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472808" y="4728592"/>
            <a:ext cx="4862447" cy="391244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</p:spPr>
        <p:txBody>
          <a:bodyPr wrap="square" lIns="82659" tIns="41330" rIns="82659" bIns="41330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1957"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Рабочие места ЕДДС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6400800" y="8905056"/>
            <a:ext cx="6400800" cy="391244"/>
          </a:xfrm>
          <a:prstGeom prst="rect">
            <a:avLst/>
          </a:prstGeom>
          <a:solidFill>
            <a:schemeClr val="bg1">
              <a:lumMod val="10000"/>
              <a:lumOff val="90000"/>
              <a:alpha val="0"/>
            </a:schemeClr>
          </a:solidFill>
          <a:ln>
            <a:noFill/>
          </a:ln>
        </p:spPr>
        <p:txBody>
          <a:bodyPr wrap="square" lIns="82659" tIns="41330" rIns="82659" bIns="41330">
            <a:sp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FontTx/>
              <a:buNone/>
              <a:defRPr sz="1600" b="1"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5pPr>
            <a:lvl6pPr marL="25146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6pPr>
            <a:lvl7pPr marL="29718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7pPr>
            <a:lvl8pPr marL="34290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8pPr>
            <a:lvl9pPr marL="3886200" indent="-228600" defTabSz="1058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latin typeface="Calibri" panose="020F0502020204030204" pitchFamily="34" charset="0"/>
              </a:defRPr>
            </a:lvl9pPr>
          </a:lstStyle>
          <a:p>
            <a:pPr defTabSz="1071957">
              <a:defRPr/>
            </a:pPr>
            <a:r>
              <a:rPr lang="ru-RU" altLang="ru-RU" sz="2000" dirty="0">
                <a:solidFill>
                  <a:schemeClr val="bg1"/>
                </a:solidFill>
              </a:rPr>
              <a:t>Рабочее место специалистов группы – 112</a:t>
            </a:r>
          </a:p>
        </p:txBody>
      </p:sp>
    </p:spTree>
    <p:extLst>
      <p:ext uri="{BB962C8B-B14F-4D97-AF65-F5344CB8AC3E}">
        <p14:creationId xmlns:p14="http://schemas.microsoft.com/office/powerpoint/2010/main" val="2870363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21140</TotalTime>
  <Words>978</Words>
  <Application>Microsoft Office PowerPoint</Application>
  <PresentationFormat>A3 (297x420 мм)</PresentationFormat>
  <Paragraphs>292</Paragraphs>
  <Slides>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Arial Unicode MS</vt:lpstr>
      <vt:lpstr>Calibri</vt:lpstr>
      <vt:lpstr>Times New Roman</vt:lpstr>
      <vt:lpstr>Wingdings</vt:lpstr>
      <vt:lpstr>Тема Office</vt:lpstr>
      <vt:lpstr>2_Blue Segoe 4-3 template-template_April-17-2007</vt:lpstr>
      <vt:lpstr>1_Blue Segoe 4-3 template-template_April-17-2007</vt:lpstr>
      <vt:lpstr>Clip</vt:lpstr>
      <vt:lpstr>Лист</vt:lpstr>
      <vt:lpstr>Презентация PowerPoint</vt:lpstr>
      <vt:lpstr>РУКОВОДСТВО МУНИЦИПАЛЬНОГО ОБРАЗОВАНИЯ И ЕДДС </vt:lpstr>
      <vt:lpstr>КРАТКАЯ  ХАРАКТЕРИСТИКА  МАРИИНСКОГО МУНИЦИПАЛЬНОГО ОКРУГА</vt:lpstr>
      <vt:lpstr>РАЗМЕЩЕНИЕ ЕДДС ПО МАРИИНСКОМУ МУНИЦИПАЛЬНОМУ ОКРУГУ  </vt:lpstr>
      <vt:lpstr>ЧИСЛЕННОСТЬ ДИСПЕТЧЕРСКОГО СОСТАВА ЕДДС  МАРИИНСКОГО МУНИЦИПАЛЬНОГО ОКРУГА</vt:lpstr>
      <vt:lpstr>ТЕХНИЧЕСКОЕ ОСНАЩЕНИЕ ЕДДС ПО МАРИИНСКОМУ МУНИЦИПАЛЬНОМУ ОКРУГУ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Старший офицер-оператор отдела - Александров А.А.</dc:creator>
  <cp:lastModifiedBy>Илья Журкин</cp:lastModifiedBy>
  <cp:revision>527</cp:revision>
  <dcterms:modified xsi:type="dcterms:W3CDTF">2023-02-20T07:42:15Z</dcterms:modified>
</cp:coreProperties>
</file>