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02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ADA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2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bg1"/>
                </a:solidFill>
              </a:rPr>
              <a:t>Количество ЧС на территории </a:t>
            </a:r>
          </a:p>
          <a:p>
            <a:pPr>
              <a:defRPr b="1"/>
            </a:pPr>
            <a:r>
              <a:rPr lang="ru-RU" b="1" dirty="0" smtClean="0">
                <a:solidFill>
                  <a:schemeClr val="bg1"/>
                </a:solidFill>
              </a:rPr>
              <a:t>Ленинск-Кузнецкого </a:t>
            </a:r>
            <a:r>
              <a:rPr lang="ru-RU" b="1" dirty="0">
                <a:solidFill>
                  <a:schemeClr val="bg1"/>
                </a:solidFill>
              </a:rPr>
              <a:t>муниципального </a:t>
            </a:r>
            <a:r>
              <a:rPr lang="ru-RU" b="1" dirty="0" smtClean="0">
                <a:solidFill>
                  <a:schemeClr val="bg1"/>
                </a:solidFill>
              </a:rPr>
              <a:t>округа</a:t>
            </a:r>
            <a:endParaRPr lang="ru-RU" b="1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ЧС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75-4EB9-828F-ADEA2B054A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639936"/>
        <c:axId val="48366720"/>
      </c:barChart>
      <c:catAx>
        <c:axId val="4763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366720"/>
        <c:crosses val="autoZero"/>
        <c:auto val="1"/>
        <c:lblAlgn val="ctr"/>
        <c:lblOffset val="100"/>
        <c:noMultiLvlLbl val="0"/>
      </c:catAx>
      <c:valAx>
        <c:axId val="48366720"/>
        <c:scaling>
          <c:orientation val="minMax"/>
          <c:max val="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639936"/>
        <c:crosses val="autoZero"/>
        <c:crossBetween val="between"/>
        <c:majorUnit val="1"/>
        <c:minorUnit val="0.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3269F-B30A-4EE3-A19A-125BA734E4E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5C5D2-CA13-47E1-A05A-347B5357D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274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B19E-85C1-443B-B93B-78631C9AFA9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147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B19E-85C1-443B-B93B-78631C9AFA9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249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B19E-85C1-443B-B93B-78631C9AFA9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570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B19E-85C1-443B-B93B-78631C9AFA9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571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4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9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4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9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4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8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3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58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951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64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2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20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339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123">
                <a:solidFill>
                  <a:schemeClr val="tx1">
                    <a:tint val="75000"/>
                  </a:schemeClr>
                </a:solidFill>
              </a:defRPr>
            </a:lvl1pPr>
            <a:lvl2pPr marL="494826" indent="0">
              <a:buNone/>
              <a:defRPr sz="1939">
                <a:solidFill>
                  <a:schemeClr val="tx1">
                    <a:tint val="75000"/>
                  </a:schemeClr>
                </a:solidFill>
              </a:defRPr>
            </a:lvl2pPr>
            <a:lvl3pPr marL="989653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3pPr>
            <a:lvl4pPr marL="148447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97930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47413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96895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346378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958616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138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3046"/>
            </a:lvl1pPr>
            <a:lvl2pPr>
              <a:defRPr sz="2585"/>
            </a:lvl2pPr>
            <a:lvl3pPr>
              <a:defRPr sz="2123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3046"/>
            </a:lvl1pPr>
            <a:lvl2pPr>
              <a:defRPr sz="2585"/>
            </a:lvl2pPr>
            <a:lvl3pPr>
              <a:defRPr sz="2123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01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</p:spPr>
        <p:txBody>
          <a:bodyPr anchor="b"/>
          <a:lstStyle>
            <a:lvl1pPr marL="0" indent="0">
              <a:buNone/>
              <a:defRPr sz="2585" b="1"/>
            </a:lvl1pPr>
            <a:lvl2pPr marL="494826" indent="0">
              <a:buNone/>
              <a:defRPr sz="2123" b="1"/>
            </a:lvl2pPr>
            <a:lvl3pPr marL="989653" indent="0">
              <a:buNone/>
              <a:defRPr sz="1939" b="1"/>
            </a:lvl3pPr>
            <a:lvl4pPr marL="1484478" indent="0">
              <a:buNone/>
              <a:defRPr sz="1754" b="1"/>
            </a:lvl4pPr>
            <a:lvl5pPr marL="1979305" indent="0">
              <a:buNone/>
              <a:defRPr sz="1754" b="1"/>
            </a:lvl5pPr>
            <a:lvl6pPr marL="2474133" indent="0">
              <a:buNone/>
              <a:defRPr sz="1754" b="1"/>
            </a:lvl6pPr>
            <a:lvl7pPr marL="2968959" indent="0">
              <a:buNone/>
              <a:defRPr sz="1754" b="1"/>
            </a:lvl7pPr>
            <a:lvl8pPr marL="3463785" indent="0">
              <a:buNone/>
              <a:defRPr sz="1754" b="1"/>
            </a:lvl8pPr>
            <a:lvl9pPr marL="3958616" indent="0">
              <a:buNone/>
              <a:defRPr sz="175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939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585" b="1"/>
            </a:lvl1pPr>
            <a:lvl2pPr marL="494826" indent="0">
              <a:buNone/>
              <a:defRPr sz="2123" b="1"/>
            </a:lvl2pPr>
            <a:lvl3pPr marL="989653" indent="0">
              <a:buNone/>
              <a:defRPr sz="1939" b="1"/>
            </a:lvl3pPr>
            <a:lvl4pPr marL="1484478" indent="0">
              <a:buNone/>
              <a:defRPr sz="1754" b="1"/>
            </a:lvl4pPr>
            <a:lvl5pPr marL="1979305" indent="0">
              <a:buNone/>
              <a:defRPr sz="1754" b="1"/>
            </a:lvl5pPr>
            <a:lvl6pPr marL="2474133" indent="0">
              <a:buNone/>
              <a:defRPr sz="1754" b="1"/>
            </a:lvl6pPr>
            <a:lvl7pPr marL="2968959" indent="0">
              <a:buNone/>
              <a:defRPr sz="1754" b="1"/>
            </a:lvl7pPr>
            <a:lvl8pPr marL="3463785" indent="0">
              <a:buNone/>
              <a:defRPr sz="1754" b="1"/>
            </a:lvl8pPr>
            <a:lvl9pPr marL="3958616" indent="0">
              <a:buNone/>
              <a:defRPr sz="175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939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411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32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1"/>
          </a:xfrm>
        </p:spPr>
        <p:txBody>
          <a:bodyPr anchor="b"/>
          <a:lstStyle>
            <a:lvl1pPr algn="l">
              <a:defRPr sz="2123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</p:spPr>
        <p:txBody>
          <a:bodyPr/>
          <a:lstStyle>
            <a:lvl1pPr>
              <a:defRPr sz="3508"/>
            </a:lvl1pPr>
            <a:lvl2pPr>
              <a:defRPr sz="3046"/>
            </a:lvl2pPr>
            <a:lvl3pPr>
              <a:defRPr sz="2585"/>
            </a:lvl3pPr>
            <a:lvl4pPr>
              <a:defRPr sz="2123"/>
            </a:lvl4pPr>
            <a:lvl5pPr>
              <a:defRPr sz="2123"/>
            </a:lvl5pPr>
            <a:lvl6pPr>
              <a:defRPr sz="2123"/>
            </a:lvl6pPr>
            <a:lvl7pPr>
              <a:defRPr sz="2123"/>
            </a:lvl7pPr>
            <a:lvl8pPr>
              <a:defRPr sz="2123"/>
            </a:lvl8pPr>
            <a:lvl9pPr>
              <a:defRPr sz="21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12"/>
            <a:ext cx="3008313" cy="4691063"/>
          </a:xfrm>
        </p:spPr>
        <p:txBody>
          <a:bodyPr/>
          <a:lstStyle>
            <a:lvl1pPr marL="0" indent="0">
              <a:buNone/>
              <a:defRPr sz="1477"/>
            </a:lvl1pPr>
            <a:lvl2pPr marL="494826" indent="0">
              <a:buNone/>
              <a:defRPr sz="1292"/>
            </a:lvl2pPr>
            <a:lvl3pPr marL="989653" indent="0">
              <a:buNone/>
              <a:defRPr sz="1108"/>
            </a:lvl3pPr>
            <a:lvl4pPr marL="1484478" indent="0">
              <a:buNone/>
              <a:defRPr sz="1015"/>
            </a:lvl4pPr>
            <a:lvl5pPr marL="1979305" indent="0">
              <a:buNone/>
              <a:defRPr sz="1015"/>
            </a:lvl5pPr>
            <a:lvl6pPr marL="2474133" indent="0">
              <a:buNone/>
              <a:defRPr sz="1015"/>
            </a:lvl6pPr>
            <a:lvl7pPr marL="2968959" indent="0">
              <a:buNone/>
              <a:defRPr sz="1015"/>
            </a:lvl7pPr>
            <a:lvl8pPr marL="3463785" indent="0">
              <a:buNone/>
              <a:defRPr sz="1015"/>
            </a:lvl8pPr>
            <a:lvl9pPr marL="3958616" indent="0">
              <a:buNone/>
              <a:defRPr sz="101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637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6"/>
            <a:ext cx="5486400" cy="566739"/>
          </a:xfrm>
        </p:spPr>
        <p:txBody>
          <a:bodyPr anchor="b"/>
          <a:lstStyle>
            <a:lvl1pPr algn="l">
              <a:defRPr sz="2123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/>
          <a:lstStyle>
            <a:lvl1pPr marL="0" indent="0">
              <a:buNone/>
              <a:defRPr sz="3508"/>
            </a:lvl1pPr>
            <a:lvl2pPr marL="494826" indent="0">
              <a:buNone/>
              <a:defRPr sz="3046"/>
            </a:lvl2pPr>
            <a:lvl3pPr marL="989653" indent="0">
              <a:buNone/>
              <a:defRPr sz="2585"/>
            </a:lvl3pPr>
            <a:lvl4pPr marL="1484478" indent="0">
              <a:buNone/>
              <a:defRPr sz="2123"/>
            </a:lvl4pPr>
            <a:lvl5pPr marL="1979305" indent="0">
              <a:buNone/>
              <a:defRPr sz="2123"/>
            </a:lvl5pPr>
            <a:lvl6pPr marL="2474133" indent="0">
              <a:buNone/>
              <a:defRPr sz="2123"/>
            </a:lvl6pPr>
            <a:lvl7pPr marL="2968959" indent="0">
              <a:buNone/>
              <a:defRPr sz="2123"/>
            </a:lvl7pPr>
            <a:lvl8pPr marL="3463785" indent="0">
              <a:buNone/>
              <a:defRPr sz="2123"/>
            </a:lvl8pPr>
            <a:lvl9pPr marL="3958616" indent="0">
              <a:buNone/>
              <a:defRPr sz="2123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48"/>
            <a:ext cx="5486400" cy="804863"/>
          </a:xfrm>
        </p:spPr>
        <p:txBody>
          <a:bodyPr/>
          <a:lstStyle>
            <a:lvl1pPr marL="0" indent="0">
              <a:buNone/>
              <a:defRPr sz="1477"/>
            </a:lvl1pPr>
            <a:lvl2pPr marL="494826" indent="0">
              <a:buNone/>
              <a:defRPr sz="1292"/>
            </a:lvl2pPr>
            <a:lvl3pPr marL="989653" indent="0">
              <a:buNone/>
              <a:defRPr sz="1108"/>
            </a:lvl3pPr>
            <a:lvl4pPr marL="1484478" indent="0">
              <a:buNone/>
              <a:defRPr sz="1015"/>
            </a:lvl4pPr>
            <a:lvl5pPr marL="1979305" indent="0">
              <a:buNone/>
              <a:defRPr sz="1015"/>
            </a:lvl5pPr>
            <a:lvl6pPr marL="2474133" indent="0">
              <a:buNone/>
              <a:defRPr sz="1015"/>
            </a:lvl6pPr>
            <a:lvl7pPr marL="2968959" indent="0">
              <a:buNone/>
              <a:defRPr sz="1015"/>
            </a:lvl7pPr>
            <a:lvl8pPr marL="3463785" indent="0">
              <a:buNone/>
              <a:defRPr sz="1015"/>
            </a:lvl8pPr>
            <a:lvl9pPr marL="3958616" indent="0">
              <a:buNone/>
              <a:defRPr sz="101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08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107210" tIns="53603" rIns="107210" bIns="5360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107210" tIns="53603" rIns="107210" bIns="5360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l">
              <a:defRPr sz="12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4" y="6356353"/>
            <a:ext cx="28956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ctr">
              <a:defRPr sz="12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r">
              <a:defRPr sz="12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86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89653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119" indent="-371119" algn="l" defTabSz="989653" rtl="0" eaLnBrk="1" latinLnBrk="0" hangingPunct="1">
        <a:spcBef>
          <a:spcPct val="20000"/>
        </a:spcBef>
        <a:buFont typeface="Arial" pitchFamily="34" charset="0"/>
        <a:buChar char="•"/>
        <a:defRPr sz="3508" kern="1200">
          <a:solidFill>
            <a:schemeClr val="tx1"/>
          </a:solidFill>
          <a:latin typeface="+mn-lt"/>
          <a:ea typeface="+mn-ea"/>
          <a:cs typeface="+mn-cs"/>
        </a:defRPr>
      </a:lvl1pPr>
      <a:lvl2pPr marL="804091" indent="-309265" algn="l" defTabSz="989653" rtl="0" eaLnBrk="1" latinLnBrk="0" hangingPunct="1">
        <a:spcBef>
          <a:spcPct val="20000"/>
        </a:spcBef>
        <a:buFont typeface="Arial" pitchFamily="34" charset="0"/>
        <a:buChar char="–"/>
        <a:defRPr sz="3046" kern="1200">
          <a:solidFill>
            <a:schemeClr val="tx1"/>
          </a:solidFill>
          <a:latin typeface="+mn-lt"/>
          <a:ea typeface="+mn-ea"/>
          <a:cs typeface="+mn-cs"/>
        </a:defRPr>
      </a:lvl2pPr>
      <a:lvl3pPr marL="1237066" indent="-247413" algn="l" defTabSz="989653" rtl="0" eaLnBrk="1" latinLnBrk="0" hangingPunct="1">
        <a:spcBef>
          <a:spcPct val="20000"/>
        </a:spcBef>
        <a:buFont typeface="Arial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3pPr>
      <a:lvl4pPr marL="1731893" indent="-247413" algn="l" defTabSz="989653" rtl="0" eaLnBrk="1" latinLnBrk="0" hangingPunct="1">
        <a:spcBef>
          <a:spcPct val="20000"/>
        </a:spcBef>
        <a:buFont typeface="Arial" pitchFamily="34" charset="0"/>
        <a:buChar char="–"/>
        <a:defRPr sz="2123" kern="1200">
          <a:solidFill>
            <a:schemeClr val="tx1"/>
          </a:solidFill>
          <a:latin typeface="+mn-lt"/>
          <a:ea typeface="+mn-ea"/>
          <a:cs typeface="+mn-cs"/>
        </a:defRPr>
      </a:lvl4pPr>
      <a:lvl5pPr marL="2226720" indent="-247413" algn="l" defTabSz="989653" rtl="0" eaLnBrk="1" latinLnBrk="0" hangingPunct="1">
        <a:spcBef>
          <a:spcPct val="20000"/>
        </a:spcBef>
        <a:buFont typeface="Arial" pitchFamily="34" charset="0"/>
        <a:buChar char="»"/>
        <a:defRPr sz="2123" kern="1200">
          <a:solidFill>
            <a:schemeClr val="tx1"/>
          </a:solidFill>
          <a:latin typeface="+mn-lt"/>
          <a:ea typeface="+mn-ea"/>
          <a:cs typeface="+mn-cs"/>
        </a:defRPr>
      </a:lvl5pPr>
      <a:lvl6pPr marL="2721546" indent="-247413" algn="l" defTabSz="989653" rtl="0" eaLnBrk="1" latinLnBrk="0" hangingPunct="1">
        <a:spcBef>
          <a:spcPct val="20000"/>
        </a:spcBef>
        <a:buFont typeface="Arial" pitchFamily="34" charset="0"/>
        <a:buChar char="•"/>
        <a:defRPr sz="2123" kern="1200">
          <a:solidFill>
            <a:schemeClr val="tx1"/>
          </a:solidFill>
          <a:latin typeface="+mn-lt"/>
          <a:ea typeface="+mn-ea"/>
          <a:cs typeface="+mn-cs"/>
        </a:defRPr>
      </a:lvl6pPr>
      <a:lvl7pPr marL="3216372" indent="-247413" algn="l" defTabSz="989653" rtl="0" eaLnBrk="1" latinLnBrk="0" hangingPunct="1">
        <a:spcBef>
          <a:spcPct val="20000"/>
        </a:spcBef>
        <a:buFont typeface="Arial" pitchFamily="34" charset="0"/>
        <a:buChar char="•"/>
        <a:defRPr sz="2123" kern="1200">
          <a:solidFill>
            <a:schemeClr val="tx1"/>
          </a:solidFill>
          <a:latin typeface="+mn-lt"/>
          <a:ea typeface="+mn-ea"/>
          <a:cs typeface="+mn-cs"/>
        </a:defRPr>
      </a:lvl7pPr>
      <a:lvl8pPr marL="3711199" indent="-247413" algn="l" defTabSz="989653" rtl="0" eaLnBrk="1" latinLnBrk="0" hangingPunct="1">
        <a:spcBef>
          <a:spcPct val="20000"/>
        </a:spcBef>
        <a:buFont typeface="Arial" pitchFamily="34" charset="0"/>
        <a:buChar char="•"/>
        <a:defRPr sz="2123" kern="1200">
          <a:solidFill>
            <a:schemeClr val="tx1"/>
          </a:solidFill>
          <a:latin typeface="+mn-lt"/>
          <a:ea typeface="+mn-ea"/>
          <a:cs typeface="+mn-cs"/>
        </a:defRPr>
      </a:lvl8pPr>
      <a:lvl9pPr marL="4206028" indent="-247413" algn="l" defTabSz="989653" rtl="0" eaLnBrk="1" latinLnBrk="0" hangingPunct="1">
        <a:spcBef>
          <a:spcPct val="20000"/>
        </a:spcBef>
        <a:buFont typeface="Arial" pitchFamily="34" charset="0"/>
        <a:buChar char="•"/>
        <a:defRPr sz="21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89653" rtl="0" eaLnBrk="1" latinLnBrk="0" hangingPunct="1">
        <a:defRPr sz="1939" kern="1200">
          <a:solidFill>
            <a:schemeClr val="tx1"/>
          </a:solidFill>
          <a:latin typeface="+mn-lt"/>
          <a:ea typeface="+mn-ea"/>
          <a:cs typeface="+mn-cs"/>
        </a:defRPr>
      </a:lvl1pPr>
      <a:lvl2pPr marL="494826" algn="l" defTabSz="989653" rtl="0" eaLnBrk="1" latinLnBrk="0" hangingPunct="1">
        <a:defRPr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989653" algn="l" defTabSz="989653" rtl="0" eaLnBrk="1" latinLnBrk="0" hangingPunct="1">
        <a:defRPr sz="1939" kern="1200">
          <a:solidFill>
            <a:schemeClr val="tx1"/>
          </a:solidFill>
          <a:latin typeface="+mn-lt"/>
          <a:ea typeface="+mn-ea"/>
          <a:cs typeface="+mn-cs"/>
        </a:defRPr>
      </a:lvl3pPr>
      <a:lvl4pPr marL="1484478" algn="l" defTabSz="989653" rtl="0" eaLnBrk="1" latinLnBrk="0" hangingPunct="1">
        <a:defRPr sz="1939" kern="1200">
          <a:solidFill>
            <a:schemeClr val="tx1"/>
          </a:solidFill>
          <a:latin typeface="+mn-lt"/>
          <a:ea typeface="+mn-ea"/>
          <a:cs typeface="+mn-cs"/>
        </a:defRPr>
      </a:lvl4pPr>
      <a:lvl5pPr marL="1979305" algn="l" defTabSz="989653" rtl="0" eaLnBrk="1" latinLnBrk="0" hangingPunct="1">
        <a:defRPr sz="1939" kern="1200">
          <a:solidFill>
            <a:schemeClr val="tx1"/>
          </a:solidFill>
          <a:latin typeface="+mn-lt"/>
          <a:ea typeface="+mn-ea"/>
          <a:cs typeface="+mn-cs"/>
        </a:defRPr>
      </a:lvl5pPr>
      <a:lvl6pPr marL="2474133" algn="l" defTabSz="989653" rtl="0" eaLnBrk="1" latinLnBrk="0" hangingPunct="1">
        <a:defRPr sz="1939" kern="1200">
          <a:solidFill>
            <a:schemeClr val="tx1"/>
          </a:solidFill>
          <a:latin typeface="+mn-lt"/>
          <a:ea typeface="+mn-ea"/>
          <a:cs typeface="+mn-cs"/>
        </a:defRPr>
      </a:lvl6pPr>
      <a:lvl7pPr marL="2968959" algn="l" defTabSz="989653" rtl="0" eaLnBrk="1" latinLnBrk="0" hangingPunct="1">
        <a:defRPr sz="1939" kern="1200">
          <a:solidFill>
            <a:schemeClr val="tx1"/>
          </a:solidFill>
          <a:latin typeface="+mn-lt"/>
          <a:ea typeface="+mn-ea"/>
          <a:cs typeface="+mn-cs"/>
        </a:defRPr>
      </a:lvl7pPr>
      <a:lvl8pPr marL="3463785" algn="l" defTabSz="989653" rtl="0" eaLnBrk="1" latinLnBrk="0" hangingPunct="1">
        <a:defRPr sz="1939" kern="1200">
          <a:solidFill>
            <a:schemeClr val="tx1"/>
          </a:solidFill>
          <a:latin typeface="+mn-lt"/>
          <a:ea typeface="+mn-ea"/>
          <a:cs typeface="+mn-cs"/>
        </a:defRPr>
      </a:lvl8pPr>
      <a:lvl9pPr marL="3958616" algn="l" defTabSz="989653" rtl="0" eaLnBrk="1" latinLnBrk="0" hangingPunct="1">
        <a:defRPr sz="19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823865"/>
            <a:ext cx="9144000" cy="2677876"/>
          </a:xfrm>
          <a:prstGeom prst="rect">
            <a:avLst/>
          </a:prstGeom>
        </p:spPr>
        <p:txBody>
          <a:bodyPr wrap="square" lIns="98963" tIns="49480" rIns="98963" bIns="49480">
            <a:spAutoFit/>
          </a:bodyPr>
          <a:lstStyle/>
          <a:p>
            <a:pPr algn="ctr" defTabSz="989653">
              <a:lnSpc>
                <a:spcPct val="110000"/>
              </a:lnSpc>
            </a:pPr>
            <a:r>
              <a:rPr lang="ru-RU" sz="3046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ПАСПОРТ</a:t>
            </a:r>
          </a:p>
          <a:p>
            <a:pPr algn="ctr" defTabSz="989653">
              <a:lnSpc>
                <a:spcPct val="110000"/>
              </a:lnSpc>
            </a:pPr>
            <a:r>
              <a:rPr lang="ru-RU" sz="3046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Единой дежурно-диспетчерской службы</a:t>
            </a:r>
          </a:p>
          <a:p>
            <a:pPr algn="ctr">
              <a:spcBef>
                <a:spcPct val="0"/>
              </a:spcBef>
            </a:pPr>
            <a:r>
              <a:rPr lang="ru-RU" sz="3046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Ленинск-Кузнецкого муниципального округа</a:t>
            </a:r>
          </a:p>
          <a:p>
            <a:pPr algn="ctr">
              <a:spcBef>
                <a:spcPct val="0"/>
              </a:spcBef>
            </a:pPr>
            <a:r>
              <a:rPr lang="ru-RU" alt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Кемеровской области </a:t>
            </a:r>
            <a:r>
              <a:rPr lang="ru-RU" alt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Кузбасса</a:t>
            </a:r>
            <a:endParaRPr lang="ru-RU" alt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89653">
              <a:lnSpc>
                <a:spcPct val="110000"/>
              </a:lnSpc>
            </a:pPr>
            <a:endParaRPr lang="ru-RU" sz="3046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5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631" y="438150"/>
            <a:ext cx="1373066" cy="14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7"/>
          <p:cNvGrpSpPr/>
          <p:nvPr/>
        </p:nvGrpSpPr>
        <p:grpSpPr>
          <a:xfrm>
            <a:off x="7308304" y="438150"/>
            <a:ext cx="1368152" cy="1481833"/>
            <a:chOff x="6804248" y="152400"/>
            <a:chExt cx="1888902" cy="1984375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6804248" y="152400"/>
              <a:ext cx="1888902" cy="19843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pic>
          <p:nvPicPr>
            <p:cNvPr id="10" name="Picture 86" descr="leni_ku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04800"/>
              <a:ext cx="1530350" cy="1804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090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63769"/>
            <a:ext cx="9144000" cy="905287"/>
          </a:xfrm>
        </p:spPr>
        <p:txBody>
          <a:bodyPr>
            <a:noAutofit/>
          </a:bodyPr>
          <a:lstStyle/>
          <a:p>
            <a:pPr defTabSz="1146378">
              <a:spcBef>
                <a:spcPts val="0"/>
              </a:spcBef>
              <a:defRPr/>
            </a:pPr>
            <a:r>
              <a:rPr lang="ru-RU" sz="2123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РУКОВОДСТВО МУНИЦИПАЛЬНОГО ОБРАЗОВАНИЯ И ЕДДС </a:t>
            </a:r>
          </a:p>
        </p:txBody>
      </p:sp>
      <p:sp>
        <p:nvSpPr>
          <p:cNvPr id="1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257193"/>
            <a:ext cx="2133600" cy="33703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2</a:t>
            </a:fld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99997" y="1231442"/>
            <a:ext cx="7677808" cy="1265323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>
              <a:defRPr/>
            </a:pP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Ленинск-Кузнецкого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округа – </a:t>
            </a:r>
          </a:p>
          <a:p>
            <a:pPr algn="ctr"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председатель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КЧС и ПБ</a:t>
            </a:r>
          </a:p>
          <a:p>
            <a:pPr algn="ctr">
              <a:defRPr/>
            </a:pPr>
            <a:r>
              <a:rPr lang="ru-RU" alt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Никитин Евгений Викторович</a:t>
            </a:r>
            <a:endParaRPr lang="ru-RU" alt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8(384-56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7-14-07</a:t>
            </a:r>
            <a:endParaRPr lang="ru-RU" alt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99997" y="2559182"/>
            <a:ext cx="7677808" cy="1152119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1241878"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Первый заместитель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главы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Ленинск-Кузнецкого муниципального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Мельник Пётр Филиппович</a:t>
            </a:r>
          </a:p>
          <a:p>
            <a:pPr algn="ctr" defTabSz="1241878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8(384-56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7-14-07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99997" y="3856780"/>
            <a:ext cx="7677807" cy="1152128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1241878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отдела по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делам ГО и ЧС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878"/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Ленинск-Кузнецкого муниципального округа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878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Ковалёв Игорь Александрович</a:t>
            </a:r>
          </a:p>
          <a:p>
            <a:pPr algn="ctr" defTabSz="1241878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8(384-56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3-35-59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02513" y="5129477"/>
            <a:ext cx="7677807" cy="1152119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1241878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878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ЕДДС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Ленинск-Кузнецкого муниципального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</a:p>
          <a:p>
            <a:pPr algn="ctr">
              <a:defRPr/>
            </a:pPr>
            <a:r>
              <a:rPr lang="ru-RU" alt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Жукова Елена Николаевна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8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(384-56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3-00-85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59" y="2562540"/>
            <a:ext cx="998782" cy="1229561"/>
          </a:xfrm>
          <a:prstGeom prst="rect">
            <a:avLst/>
          </a:prstGeom>
        </p:spPr>
      </p:pic>
      <p:pic>
        <p:nvPicPr>
          <p:cNvPr id="21" name="Picture 1" descr="\\Edds_lnkr-1\архив\Паспорт\фото Никитин Е.В..jpg"/>
          <p:cNvPicPr>
            <a:picLocks noChangeAspect="1" noChangeArrowheads="1"/>
          </p:cNvPicPr>
          <p:nvPr/>
        </p:nvPicPr>
        <p:blipFill rotWithShape="1">
          <a:blip r:embed="rId4" cstate="print"/>
          <a:srcRect l="14327" t="7717" r="12058" b="28532"/>
          <a:stretch/>
        </p:blipFill>
        <p:spPr bwMode="auto">
          <a:xfrm>
            <a:off x="263836" y="1242066"/>
            <a:ext cx="1019639" cy="1244076"/>
          </a:xfrm>
          <a:prstGeom prst="rect">
            <a:avLst/>
          </a:prstGeom>
          <a:noFill/>
        </p:spPr>
      </p:pic>
      <p:pic>
        <p:nvPicPr>
          <p:cNvPr id="23" name="Picture 3" descr="F:\DCIM\102OLYMP\PA04228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8138" r="27241" b="17655"/>
          <a:stretch/>
        </p:blipFill>
        <p:spPr bwMode="auto">
          <a:xfrm>
            <a:off x="237118" y="3861048"/>
            <a:ext cx="1035755" cy="114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94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-4659" y="2366141"/>
            <a:ext cx="6933318" cy="3282354"/>
            <a:chOff x="1368257" y="1022115"/>
            <a:chExt cx="7236296" cy="4862037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1368257" y="1022115"/>
              <a:ext cx="7236296" cy="4862037"/>
              <a:chOff x="323528" y="23528"/>
              <a:chExt cx="8503479" cy="6816184"/>
            </a:xfrm>
          </p:grpSpPr>
          <p:pic>
            <p:nvPicPr>
              <p:cNvPr id="88" name="Рисунок 8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528" y="23528"/>
                <a:ext cx="8503479" cy="6816184"/>
              </a:xfrm>
              <a:prstGeom prst="rect">
                <a:avLst/>
              </a:prstGeom>
            </p:spPr>
          </p:pic>
          <p:sp>
            <p:nvSpPr>
              <p:cNvPr id="89" name="Text Box 66"/>
              <p:cNvSpPr txBox="1">
                <a:spLocks noChangeArrowheads="1"/>
              </p:cNvSpPr>
              <p:nvPr/>
            </p:nvSpPr>
            <p:spPr bwMode="auto">
              <a:xfrm>
                <a:off x="6618318" y="5344587"/>
                <a:ext cx="2036315" cy="639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1425" tIns="45713" rIns="91425" bIns="45713">
                <a:spAutoFit/>
              </a:bodyPr>
              <a:lstStyle>
                <a:lvl1pPr defTabSz="1058863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058863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058863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058863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058863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0588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0588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0588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0588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1400" b="1" dirty="0">
                    <a:latin typeface="Times New Roman" pitchFamily="18" charset="0"/>
                  </a:rPr>
                  <a:t>Беловский </a:t>
                </a:r>
                <a:r>
                  <a:rPr lang="ru-RU" altLang="ru-RU" sz="1400" b="1" dirty="0" smtClean="0">
                    <a:latin typeface="Times New Roman" pitchFamily="18" charset="0"/>
                  </a:rPr>
                  <a:t> округ</a:t>
                </a:r>
                <a:endParaRPr lang="ru-RU" altLang="ru-RU" sz="1400" b="1" dirty="0">
                  <a:latin typeface="Times New Roman" pitchFamily="18" charset="0"/>
                </a:endParaRPr>
              </a:p>
            </p:txBody>
          </p:sp>
          <p:sp>
            <p:nvSpPr>
              <p:cNvPr id="90" name="Text Box 65"/>
              <p:cNvSpPr txBox="1">
                <a:spLocks noChangeArrowheads="1"/>
              </p:cNvSpPr>
              <p:nvPr/>
            </p:nvSpPr>
            <p:spPr bwMode="auto">
              <a:xfrm rot="16200000">
                <a:off x="6906717" y="1293022"/>
                <a:ext cx="3081261" cy="6416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1425" tIns="45713" rIns="91425" bIns="45713">
                <a:spAutoFit/>
              </a:bodyPr>
              <a:lstStyle>
                <a:lvl1pPr defTabSz="1058863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058863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058863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058863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058863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0588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0588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0588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0588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1400" b="1" dirty="0" smtClean="0">
                    <a:latin typeface="Times New Roman" pitchFamily="18" charset="0"/>
                  </a:rPr>
                  <a:t>Крапивинский округ </a:t>
                </a:r>
                <a:endParaRPr lang="ru-RU" altLang="ru-RU" sz="1400" b="1" dirty="0">
                  <a:latin typeface="Times New Roman" pitchFamily="18" charset="0"/>
                </a:endParaRPr>
              </a:p>
            </p:txBody>
          </p:sp>
          <p:sp>
            <p:nvSpPr>
              <p:cNvPr id="91" name="Text Box 67"/>
              <p:cNvSpPr txBox="1">
                <a:spLocks noChangeArrowheads="1"/>
              </p:cNvSpPr>
              <p:nvPr/>
            </p:nvSpPr>
            <p:spPr bwMode="auto">
              <a:xfrm>
                <a:off x="683567" y="5256312"/>
                <a:ext cx="3751156" cy="639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1425" tIns="45713" rIns="91425" bIns="45713">
                <a:spAutoFit/>
              </a:bodyPr>
              <a:lstStyle>
                <a:lvl1pPr defTabSz="1058863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058863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058863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058863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058863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0588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0588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0588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0588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1400" b="1" dirty="0">
                    <a:latin typeface="Times New Roman" pitchFamily="18" charset="0"/>
                  </a:rPr>
                  <a:t>Гурьевский </a:t>
                </a:r>
                <a:r>
                  <a:rPr lang="ru-RU" altLang="ru-RU" sz="1400" b="1" dirty="0" smtClean="0">
                    <a:latin typeface="Times New Roman" pitchFamily="18" charset="0"/>
                  </a:rPr>
                  <a:t>округ</a:t>
                </a:r>
                <a:endParaRPr lang="ru-RU" altLang="ru-RU" sz="1400" b="1" dirty="0">
                  <a:latin typeface="Times New Roman" pitchFamily="18" charset="0"/>
                </a:endParaRPr>
              </a:p>
            </p:txBody>
          </p:sp>
          <p:sp>
            <p:nvSpPr>
              <p:cNvPr id="92" name="Text Box 64"/>
              <p:cNvSpPr txBox="1">
                <a:spLocks noChangeArrowheads="1"/>
              </p:cNvSpPr>
              <p:nvPr/>
            </p:nvSpPr>
            <p:spPr bwMode="auto">
              <a:xfrm>
                <a:off x="481720" y="844154"/>
                <a:ext cx="3303359" cy="639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1425" tIns="45713" rIns="91425" bIns="45713">
                <a:spAutoFit/>
              </a:bodyPr>
              <a:lstStyle>
                <a:lvl1pPr defTabSz="1058863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058863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058863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058863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058863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0588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0588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0588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0588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1400" b="1" dirty="0">
                    <a:latin typeface="Times New Roman" pitchFamily="18" charset="0"/>
                  </a:rPr>
                  <a:t>Промышленновский </a:t>
                </a:r>
                <a:r>
                  <a:rPr lang="ru-RU" altLang="ru-RU" sz="1400" b="1" dirty="0" smtClean="0">
                    <a:latin typeface="Times New Roman" pitchFamily="18" charset="0"/>
                  </a:rPr>
                  <a:t>округ </a:t>
                </a:r>
                <a:endParaRPr lang="ru-RU" altLang="ru-RU" sz="1400" b="1" dirty="0">
                  <a:latin typeface="Times New Roman" pitchFamily="18" charset="0"/>
                </a:endParaRPr>
              </a:p>
            </p:txBody>
          </p:sp>
        </p:grpSp>
        <p:sp>
          <p:nvSpPr>
            <p:cNvPr id="25" name="Line 61"/>
            <p:cNvSpPr>
              <a:spLocks noChangeShapeType="1"/>
            </p:cNvSpPr>
            <p:nvPr/>
          </p:nvSpPr>
          <p:spPr bwMode="auto">
            <a:xfrm flipH="1" flipV="1">
              <a:off x="6090375" y="5399836"/>
              <a:ext cx="304934" cy="46928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Line 61"/>
            <p:cNvSpPr>
              <a:spLocks noChangeShapeType="1"/>
            </p:cNvSpPr>
            <p:nvPr/>
          </p:nvSpPr>
          <p:spPr bwMode="auto">
            <a:xfrm flipH="1" flipV="1">
              <a:off x="7726482" y="3624027"/>
              <a:ext cx="878071" cy="15749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Line 61"/>
            <p:cNvSpPr>
              <a:spLocks noChangeShapeType="1"/>
            </p:cNvSpPr>
            <p:nvPr/>
          </p:nvSpPr>
          <p:spPr bwMode="auto">
            <a:xfrm flipH="1" flipV="1">
              <a:off x="1383120" y="2850142"/>
              <a:ext cx="304800" cy="533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Line 61"/>
            <p:cNvSpPr>
              <a:spLocks noChangeShapeType="1"/>
            </p:cNvSpPr>
            <p:nvPr/>
          </p:nvSpPr>
          <p:spPr bwMode="auto">
            <a:xfrm flipH="1" flipV="1">
              <a:off x="5768975" y="1022115"/>
              <a:ext cx="321679" cy="48937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AutoShape 302"/>
            <p:cNvSpPr>
              <a:spLocks noChangeArrowheads="1"/>
            </p:cNvSpPr>
            <p:nvPr/>
          </p:nvSpPr>
          <p:spPr bwMode="auto">
            <a:xfrm>
              <a:off x="4833938" y="3170238"/>
              <a:ext cx="760412" cy="307975"/>
            </a:xfrm>
            <a:prstGeom prst="wedgeRectCallout">
              <a:avLst>
                <a:gd name="adj1" fmla="val 174329"/>
                <a:gd name="adj2" fmla="val -58486"/>
              </a:avLst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301" tIns="32650" rIns="65301" bIns="32650"/>
            <a:lstStyle>
              <a:lvl1pPr defTabSz="6842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8421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8421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8421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8421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600" b="1" dirty="0"/>
                <a:t>ГУ МЧС КО 90 км</a:t>
              </a:r>
            </a:p>
          </p:txBody>
        </p:sp>
        <p:grpSp>
          <p:nvGrpSpPr>
            <p:cNvPr id="30" name="Group 459"/>
            <p:cNvGrpSpPr>
              <a:grpSpLocks/>
            </p:cNvGrpSpPr>
            <p:nvPr/>
          </p:nvGrpSpPr>
          <p:grpSpPr bwMode="auto">
            <a:xfrm>
              <a:off x="6319838" y="2577481"/>
              <a:ext cx="411162" cy="748333"/>
              <a:chOff x="4758" y="3115"/>
              <a:chExt cx="461" cy="726"/>
            </a:xfrm>
          </p:grpSpPr>
          <p:sp>
            <p:nvSpPr>
              <p:cNvPr id="41" name="Freeform 422"/>
              <p:cNvSpPr>
                <a:spLocks noChangeAspect="1"/>
              </p:cNvSpPr>
              <p:nvPr/>
            </p:nvSpPr>
            <p:spPr bwMode="auto">
              <a:xfrm>
                <a:off x="4803" y="3115"/>
                <a:ext cx="411" cy="226"/>
              </a:xfrm>
              <a:custGeom>
                <a:avLst/>
                <a:gdLst>
                  <a:gd name="T0" fmla="*/ 0 w 1040"/>
                  <a:gd name="T1" fmla="*/ 0 h 552"/>
                  <a:gd name="T2" fmla="*/ 0 w 1040"/>
                  <a:gd name="T3" fmla="*/ 0 h 552"/>
                  <a:gd name="T4" fmla="*/ 0 w 1040"/>
                  <a:gd name="T5" fmla="*/ 0 h 552"/>
                  <a:gd name="T6" fmla="*/ 0 w 1040"/>
                  <a:gd name="T7" fmla="*/ 0 h 552"/>
                  <a:gd name="T8" fmla="*/ 0 w 1040"/>
                  <a:gd name="T9" fmla="*/ 0 h 552"/>
                  <a:gd name="T10" fmla="*/ 0 w 1040"/>
                  <a:gd name="T11" fmla="*/ 0 h 5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40"/>
                  <a:gd name="T19" fmla="*/ 0 h 552"/>
                  <a:gd name="T20" fmla="*/ 1040 w 1040"/>
                  <a:gd name="T21" fmla="*/ 552 h 5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40" h="552">
                    <a:moveTo>
                      <a:pt x="2" y="0"/>
                    </a:moveTo>
                    <a:cubicBezTo>
                      <a:pt x="15" y="0"/>
                      <a:pt x="27" y="0"/>
                      <a:pt x="40" y="0"/>
                    </a:cubicBezTo>
                    <a:lnTo>
                      <a:pt x="816" y="0"/>
                    </a:lnTo>
                    <a:lnTo>
                      <a:pt x="1040" y="552"/>
                    </a:lnTo>
                    <a:lnTo>
                      <a:pt x="0" y="552"/>
                    </a:lnTo>
                    <a:lnTo>
                      <a:pt x="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9999"/>
                  </a:gs>
                  <a:gs pos="50000">
                    <a:srgbClr val="FFFFFF"/>
                  </a:gs>
                  <a:gs pos="100000">
                    <a:srgbClr val="FF9999"/>
                  </a:gs>
                </a:gsLst>
                <a:lin ang="5400000" scaled="1"/>
              </a:gra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61708" tIns="30854" rIns="61708" bIns="30854"/>
              <a:lstStyle/>
              <a:p>
                <a:endParaRPr lang="ru-RU"/>
              </a:p>
            </p:txBody>
          </p:sp>
          <p:grpSp>
            <p:nvGrpSpPr>
              <p:cNvPr id="42" name="Group 170"/>
              <p:cNvGrpSpPr>
                <a:grpSpLocks/>
              </p:cNvGrpSpPr>
              <p:nvPr/>
            </p:nvGrpSpPr>
            <p:grpSpPr bwMode="auto">
              <a:xfrm>
                <a:off x="4810" y="3450"/>
                <a:ext cx="323" cy="109"/>
                <a:chOff x="1341" y="2850"/>
                <a:chExt cx="982" cy="540"/>
              </a:xfrm>
            </p:grpSpPr>
            <p:sp>
              <p:nvSpPr>
                <p:cNvPr id="85" name="Freeform 171"/>
                <p:cNvSpPr>
                  <a:spLocks/>
                </p:cNvSpPr>
                <p:nvPr/>
              </p:nvSpPr>
              <p:spPr bwMode="auto">
                <a:xfrm>
                  <a:off x="1341" y="2985"/>
                  <a:ext cx="982" cy="270"/>
                </a:xfrm>
                <a:custGeom>
                  <a:avLst/>
                  <a:gdLst>
                    <a:gd name="T0" fmla="*/ 2 w 982"/>
                    <a:gd name="T1" fmla="*/ 0 h 270"/>
                    <a:gd name="T2" fmla="*/ 982 w 982"/>
                    <a:gd name="T3" fmla="*/ 2 h 270"/>
                    <a:gd name="T4" fmla="*/ 917 w 982"/>
                    <a:gd name="T5" fmla="*/ 270 h 270"/>
                    <a:gd name="T6" fmla="*/ 0 w 982"/>
                    <a:gd name="T7" fmla="*/ 270 h 270"/>
                    <a:gd name="T8" fmla="*/ 2 w 982"/>
                    <a:gd name="T9" fmla="*/ 0 h 2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82"/>
                    <a:gd name="T16" fmla="*/ 0 h 270"/>
                    <a:gd name="T17" fmla="*/ 982 w 982"/>
                    <a:gd name="T18" fmla="*/ 270 h 2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82" h="270">
                      <a:moveTo>
                        <a:pt x="2" y="0"/>
                      </a:moveTo>
                      <a:lnTo>
                        <a:pt x="982" y="2"/>
                      </a:lnTo>
                      <a:lnTo>
                        <a:pt x="917" y="270"/>
                      </a:lnTo>
                      <a:lnTo>
                        <a:pt x="0" y="27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91363" tIns="45685" rIns="91363" bIns="45685"/>
                <a:lstStyle/>
                <a:p>
                  <a:endParaRPr lang="ru-RU"/>
                </a:p>
              </p:txBody>
            </p:sp>
            <p:sp>
              <p:nvSpPr>
                <p:cNvPr id="86" name="Text Box 172"/>
                <p:cNvSpPr txBox="1">
                  <a:spLocks noChangeArrowheads="1"/>
                </p:cNvSpPr>
                <p:nvPr/>
              </p:nvSpPr>
              <p:spPr bwMode="auto">
                <a:xfrm>
                  <a:off x="1341" y="2850"/>
                  <a:ext cx="893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352" tIns="45680" rIns="91352" bIns="45680"/>
                <a:lstStyle>
                  <a:lvl1pPr defTabSz="684213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684213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684213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684213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684213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defTabSz="6842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defTabSz="6842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defTabSz="6842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defTabSz="6842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300" dirty="0" smtClean="0"/>
                    <a:t>К  Ч С</a:t>
                  </a:r>
                  <a:endParaRPr lang="ru-RU" altLang="ru-RU" sz="300" dirty="0"/>
                </a:p>
              </p:txBody>
            </p:sp>
            <p:sp>
              <p:nvSpPr>
                <p:cNvPr id="87" name="Freeform 173"/>
                <p:cNvSpPr>
                  <a:spLocks/>
                </p:cNvSpPr>
                <p:nvPr/>
              </p:nvSpPr>
              <p:spPr bwMode="auto">
                <a:xfrm>
                  <a:off x="2168" y="2985"/>
                  <a:ext cx="66" cy="270"/>
                </a:xfrm>
                <a:custGeom>
                  <a:avLst/>
                  <a:gdLst>
                    <a:gd name="T0" fmla="*/ 66 w 66"/>
                    <a:gd name="T1" fmla="*/ 0 h 270"/>
                    <a:gd name="T2" fmla="*/ 0 w 66"/>
                    <a:gd name="T3" fmla="*/ 270 h 270"/>
                    <a:gd name="T4" fmla="*/ 0 60000 65536"/>
                    <a:gd name="T5" fmla="*/ 0 60000 65536"/>
                    <a:gd name="T6" fmla="*/ 0 w 66"/>
                    <a:gd name="T7" fmla="*/ 0 h 270"/>
                    <a:gd name="T8" fmla="*/ 66 w 66"/>
                    <a:gd name="T9" fmla="*/ 270 h 27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66" h="270">
                      <a:moveTo>
                        <a:pt x="66" y="0"/>
                      </a:moveTo>
                      <a:lnTo>
                        <a:pt x="0" y="270"/>
                      </a:lnTo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1363" tIns="45685" rIns="91363" bIns="45685"/>
                <a:lstStyle/>
                <a:p>
                  <a:endParaRPr lang="ru-RU"/>
                </a:p>
              </p:txBody>
            </p:sp>
          </p:grpSp>
          <p:sp>
            <p:nvSpPr>
              <p:cNvPr id="43" name="Line 175"/>
              <p:cNvSpPr>
                <a:spLocks noChangeShapeType="1"/>
              </p:cNvSpPr>
              <p:nvPr/>
            </p:nvSpPr>
            <p:spPr bwMode="auto">
              <a:xfrm>
                <a:off x="4806" y="3287"/>
                <a:ext cx="0" cy="36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triangle" w="sm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4" name="Group 176"/>
              <p:cNvGrpSpPr>
                <a:grpSpLocks/>
              </p:cNvGrpSpPr>
              <p:nvPr/>
            </p:nvGrpSpPr>
            <p:grpSpPr bwMode="auto">
              <a:xfrm>
                <a:off x="4806" y="3384"/>
                <a:ext cx="412" cy="83"/>
                <a:chOff x="3888" y="3308"/>
                <a:chExt cx="3024" cy="2020"/>
              </a:xfrm>
            </p:grpSpPr>
            <p:grpSp>
              <p:nvGrpSpPr>
                <p:cNvPr id="61" name="Group 177"/>
                <p:cNvGrpSpPr>
                  <a:grpSpLocks/>
                </p:cNvGrpSpPr>
                <p:nvPr/>
              </p:nvGrpSpPr>
              <p:grpSpPr bwMode="auto">
                <a:xfrm>
                  <a:off x="3888" y="3308"/>
                  <a:ext cx="3024" cy="1152"/>
                  <a:chOff x="3168" y="4176"/>
                  <a:chExt cx="3024" cy="1584"/>
                </a:xfrm>
              </p:grpSpPr>
              <p:grpSp>
                <p:nvGrpSpPr>
                  <p:cNvPr id="76" name="Group 178"/>
                  <p:cNvGrpSpPr>
                    <a:grpSpLocks/>
                  </p:cNvGrpSpPr>
                  <p:nvPr/>
                </p:nvGrpSpPr>
                <p:grpSpPr bwMode="auto">
                  <a:xfrm>
                    <a:off x="5328" y="4927"/>
                    <a:ext cx="864" cy="833"/>
                    <a:chOff x="2304" y="3456"/>
                    <a:chExt cx="3168" cy="2016"/>
                  </a:xfrm>
                </p:grpSpPr>
                <p:sp>
                  <p:nvSpPr>
                    <p:cNvPr id="83" name="AutoShape 179"/>
                    <p:cNvSpPr>
                      <a:spLocks noChangeArrowheads="1"/>
                    </p:cNvSpPr>
                    <p:nvPr/>
                  </p:nvSpPr>
                  <p:spPr bwMode="auto">
                    <a:xfrm rot="10795968">
                      <a:off x="2304" y="3456"/>
                      <a:ext cx="3168" cy="1913"/>
                    </a:xfrm>
                    <a:prstGeom prst="can">
                      <a:avLst>
                        <a:gd name="adj" fmla="val 28907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10800000" lIns="91352" tIns="45680" rIns="91352" bIns="45680"/>
                    <a:lstStyle>
                      <a:lvl1pPr defTabSz="684213"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defTabSz="684213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defTabSz="684213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defTabSz="684213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684213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1800"/>
                    </a:p>
                  </p:txBody>
                </p:sp>
                <p:sp>
                  <p:nvSpPr>
                    <p:cNvPr id="84" name="Oval 1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4" y="4896"/>
                      <a:ext cx="3168" cy="57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352" tIns="45680" rIns="91352" bIns="45680"/>
                    <a:lstStyle>
                      <a:lvl1pPr defTabSz="684213"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defTabSz="684213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defTabSz="684213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defTabSz="684213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684213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1800"/>
                    </a:p>
                  </p:txBody>
                </p:sp>
              </p:grpSp>
              <p:grpSp>
                <p:nvGrpSpPr>
                  <p:cNvPr id="77" name="Group 181"/>
                  <p:cNvGrpSpPr>
                    <a:grpSpLocks/>
                  </p:cNvGrpSpPr>
                  <p:nvPr/>
                </p:nvGrpSpPr>
                <p:grpSpPr bwMode="auto">
                  <a:xfrm>
                    <a:off x="4752" y="4598"/>
                    <a:ext cx="1152" cy="1018"/>
                    <a:chOff x="2304" y="3456"/>
                    <a:chExt cx="3168" cy="2016"/>
                  </a:xfrm>
                </p:grpSpPr>
                <p:sp>
                  <p:nvSpPr>
                    <p:cNvPr id="81" name="AutoShape 182"/>
                    <p:cNvSpPr>
                      <a:spLocks noChangeArrowheads="1"/>
                    </p:cNvSpPr>
                    <p:nvPr/>
                  </p:nvSpPr>
                  <p:spPr bwMode="auto">
                    <a:xfrm rot="10795968">
                      <a:off x="2304" y="3456"/>
                      <a:ext cx="3168" cy="1913"/>
                    </a:xfrm>
                    <a:prstGeom prst="can">
                      <a:avLst>
                        <a:gd name="adj" fmla="val 28907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10800000" lIns="91352" tIns="45680" rIns="91352" bIns="45680"/>
                    <a:lstStyle>
                      <a:lvl1pPr defTabSz="684213"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defTabSz="684213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defTabSz="684213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defTabSz="684213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684213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1800"/>
                    </a:p>
                  </p:txBody>
                </p:sp>
                <p:sp>
                  <p:nvSpPr>
                    <p:cNvPr id="82" name="Oval 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4" y="4896"/>
                      <a:ext cx="3168" cy="57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352" tIns="45680" rIns="91352" bIns="45680"/>
                    <a:lstStyle>
                      <a:lvl1pPr defTabSz="684213"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defTabSz="684213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defTabSz="684213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defTabSz="684213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684213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1800"/>
                    </a:p>
                  </p:txBody>
                </p:sp>
              </p:grpSp>
              <p:grpSp>
                <p:nvGrpSpPr>
                  <p:cNvPr id="78" name="Group 184"/>
                  <p:cNvGrpSpPr>
                    <a:grpSpLocks/>
                  </p:cNvGrpSpPr>
                  <p:nvPr/>
                </p:nvGrpSpPr>
                <p:grpSpPr bwMode="auto">
                  <a:xfrm>
                    <a:off x="3168" y="4176"/>
                    <a:ext cx="2304" cy="1296"/>
                    <a:chOff x="2304" y="3456"/>
                    <a:chExt cx="3168" cy="2016"/>
                  </a:xfrm>
                </p:grpSpPr>
                <p:sp>
                  <p:nvSpPr>
                    <p:cNvPr id="79" name="AutoShape 185"/>
                    <p:cNvSpPr>
                      <a:spLocks noChangeArrowheads="1"/>
                    </p:cNvSpPr>
                    <p:nvPr/>
                  </p:nvSpPr>
                  <p:spPr bwMode="auto">
                    <a:xfrm rot="10795968">
                      <a:off x="2304" y="3456"/>
                      <a:ext cx="3168" cy="1913"/>
                    </a:xfrm>
                    <a:prstGeom prst="can">
                      <a:avLst>
                        <a:gd name="adj" fmla="val 28907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10800000" lIns="91352" tIns="45680" rIns="91352" bIns="45680"/>
                    <a:lstStyle>
                      <a:lvl1pPr defTabSz="684213"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defTabSz="684213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defTabSz="684213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defTabSz="684213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684213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1800"/>
                    </a:p>
                  </p:txBody>
                </p:sp>
                <p:sp>
                  <p:nvSpPr>
                    <p:cNvPr id="80" name="Oval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4" y="4896"/>
                      <a:ext cx="3168" cy="57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352" tIns="45680" rIns="91352" bIns="45680"/>
                    <a:lstStyle>
                      <a:lvl1pPr defTabSz="684213"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defTabSz="684213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defTabSz="684213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defTabSz="684213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684213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1800"/>
                    </a:p>
                  </p:txBody>
                </p:sp>
              </p:grpSp>
            </p:grpSp>
            <p:grpSp>
              <p:nvGrpSpPr>
                <p:cNvPr id="62" name="Group 187"/>
                <p:cNvGrpSpPr>
                  <a:grpSpLocks/>
                </p:cNvGrpSpPr>
                <p:nvPr/>
              </p:nvGrpSpPr>
              <p:grpSpPr bwMode="auto">
                <a:xfrm>
                  <a:off x="3888" y="3744"/>
                  <a:ext cx="3024" cy="1152"/>
                  <a:chOff x="5904" y="2736"/>
                  <a:chExt cx="3024" cy="1152"/>
                </a:xfrm>
              </p:grpSpPr>
              <p:sp>
                <p:nvSpPr>
                  <p:cNvPr id="70" name="AutoShape 188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8064" y="3282"/>
                    <a:ext cx="864" cy="575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33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 lIns="91352" tIns="45680" rIns="91352" bIns="45680"/>
                  <a:lstStyle>
                    <a:lvl1pPr defTabSz="684213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defTabSz="684213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defTabSz="684213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defTabSz="684213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defTabSz="684213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defTabSz="6842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defTabSz="6842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defTabSz="6842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defTabSz="6842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71" name="Oval 189"/>
                  <p:cNvSpPr>
                    <a:spLocks noChangeArrowheads="1"/>
                  </p:cNvSpPr>
                  <p:nvPr/>
                </p:nvSpPr>
                <p:spPr bwMode="auto">
                  <a:xfrm>
                    <a:off x="8064" y="3715"/>
                    <a:ext cx="864" cy="173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352" tIns="45680" rIns="91352" bIns="45680"/>
                  <a:lstStyle>
                    <a:lvl1pPr defTabSz="684213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defTabSz="684213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defTabSz="684213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defTabSz="684213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defTabSz="684213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defTabSz="6842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defTabSz="6842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defTabSz="6842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defTabSz="6842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72" name="AutoShape 190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7488" y="3043"/>
                    <a:ext cx="1152" cy="702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33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 lIns="91352" tIns="45680" rIns="91352" bIns="45680"/>
                  <a:lstStyle>
                    <a:lvl1pPr defTabSz="684213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defTabSz="684213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defTabSz="684213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defTabSz="684213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defTabSz="684213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defTabSz="6842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defTabSz="6842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defTabSz="6842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defTabSz="6842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73" name="Oval 191"/>
                  <p:cNvSpPr>
                    <a:spLocks noChangeArrowheads="1"/>
                  </p:cNvSpPr>
                  <p:nvPr/>
                </p:nvSpPr>
                <p:spPr bwMode="auto">
                  <a:xfrm>
                    <a:off x="7488" y="3572"/>
                    <a:ext cx="1152" cy="211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352" tIns="45680" rIns="91352" bIns="45680"/>
                  <a:lstStyle>
                    <a:lvl1pPr defTabSz="684213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defTabSz="684213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defTabSz="684213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defTabSz="684213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defTabSz="684213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defTabSz="6842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defTabSz="6842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defTabSz="6842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defTabSz="6842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74" name="AutoShape 192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5904" y="2736"/>
                    <a:ext cx="2304" cy="895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33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 lIns="91352" tIns="45680" rIns="91352" bIns="45680"/>
                  <a:lstStyle>
                    <a:lvl1pPr defTabSz="684213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defTabSz="684213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defTabSz="684213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defTabSz="684213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defTabSz="684213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defTabSz="6842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defTabSz="6842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defTabSz="6842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defTabSz="6842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75" name="Oval 193"/>
                  <p:cNvSpPr>
                    <a:spLocks noChangeArrowheads="1"/>
                  </p:cNvSpPr>
                  <p:nvPr/>
                </p:nvSpPr>
                <p:spPr bwMode="auto">
                  <a:xfrm>
                    <a:off x="5904" y="3410"/>
                    <a:ext cx="2304" cy="269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352" tIns="45680" rIns="91352" bIns="45680"/>
                  <a:lstStyle>
                    <a:lvl1pPr defTabSz="684213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defTabSz="684213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defTabSz="684213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defTabSz="684213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defTabSz="684213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defTabSz="6842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defTabSz="6842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defTabSz="6842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defTabSz="6842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</p:grpSp>
            <p:grpSp>
              <p:nvGrpSpPr>
                <p:cNvPr id="63" name="Group 194"/>
                <p:cNvGrpSpPr>
                  <a:grpSpLocks/>
                </p:cNvGrpSpPr>
                <p:nvPr/>
              </p:nvGrpSpPr>
              <p:grpSpPr bwMode="auto">
                <a:xfrm>
                  <a:off x="3888" y="4176"/>
                  <a:ext cx="3024" cy="1152"/>
                  <a:chOff x="7056" y="3600"/>
                  <a:chExt cx="3024" cy="1152"/>
                </a:xfrm>
              </p:grpSpPr>
              <p:sp>
                <p:nvSpPr>
                  <p:cNvPr id="64" name="AutoShape 195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9216" y="4146"/>
                    <a:ext cx="864" cy="575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 lIns="91352" tIns="45680" rIns="91352" bIns="45680"/>
                  <a:lstStyle>
                    <a:lvl1pPr defTabSz="684213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defTabSz="684213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defTabSz="684213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defTabSz="684213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defTabSz="684213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defTabSz="6842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defTabSz="6842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defTabSz="6842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defTabSz="6842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65" name="Oval 196"/>
                  <p:cNvSpPr>
                    <a:spLocks noChangeArrowheads="1"/>
                  </p:cNvSpPr>
                  <p:nvPr/>
                </p:nvSpPr>
                <p:spPr bwMode="auto">
                  <a:xfrm>
                    <a:off x="9216" y="4579"/>
                    <a:ext cx="864" cy="173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352" tIns="45680" rIns="91352" bIns="45680"/>
                  <a:lstStyle>
                    <a:lvl1pPr defTabSz="684213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defTabSz="684213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defTabSz="684213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defTabSz="684213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defTabSz="684213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defTabSz="6842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defTabSz="6842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defTabSz="6842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defTabSz="6842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66" name="AutoShape 197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8640" y="3907"/>
                    <a:ext cx="1152" cy="702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 lIns="91352" tIns="45680" rIns="91352" bIns="45680"/>
                  <a:lstStyle>
                    <a:lvl1pPr defTabSz="684213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defTabSz="684213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defTabSz="684213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defTabSz="684213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defTabSz="684213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defTabSz="6842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defTabSz="6842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defTabSz="6842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defTabSz="6842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67" name="Oval 198"/>
                  <p:cNvSpPr>
                    <a:spLocks noChangeArrowheads="1"/>
                  </p:cNvSpPr>
                  <p:nvPr/>
                </p:nvSpPr>
                <p:spPr bwMode="auto">
                  <a:xfrm>
                    <a:off x="8640" y="4436"/>
                    <a:ext cx="1152" cy="211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352" tIns="45680" rIns="91352" bIns="45680"/>
                  <a:lstStyle>
                    <a:lvl1pPr defTabSz="684213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defTabSz="684213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defTabSz="684213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defTabSz="684213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defTabSz="684213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defTabSz="6842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defTabSz="6842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defTabSz="6842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defTabSz="6842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68" name="AutoShape 199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7056" y="3600"/>
                    <a:ext cx="2304" cy="895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 lIns="91352" tIns="45680" rIns="91352" bIns="45680"/>
                  <a:lstStyle>
                    <a:lvl1pPr defTabSz="684213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defTabSz="684213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defTabSz="684213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defTabSz="684213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defTabSz="684213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defTabSz="6842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defTabSz="6842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defTabSz="6842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defTabSz="6842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69" name="Oval 200"/>
                  <p:cNvSpPr>
                    <a:spLocks noChangeArrowheads="1"/>
                  </p:cNvSpPr>
                  <p:nvPr/>
                </p:nvSpPr>
                <p:spPr bwMode="auto">
                  <a:xfrm>
                    <a:off x="7056" y="4274"/>
                    <a:ext cx="2304" cy="269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352" tIns="45680" rIns="91352" bIns="45680"/>
                  <a:lstStyle>
                    <a:lvl1pPr defTabSz="684213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defTabSz="684213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defTabSz="684213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defTabSz="684213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defTabSz="684213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defTabSz="6842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defTabSz="6842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defTabSz="6842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defTabSz="6842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</p:grpSp>
          </p:grpSp>
          <p:grpSp>
            <p:nvGrpSpPr>
              <p:cNvPr id="45" name="Group 508"/>
              <p:cNvGrpSpPr>
                <a:grpSpLocks/>
              </p:cNvGrpSpPr>
              <p:nvPr/>
            </p:nvGrpSpPr>
            <p:grpSpPr bwMode="auto">
              <a:xfrm>
                <a:off x="4800" y="3512"/>
                <a:ext cx="280" cy="325"/>
                <a:chOff x="144" y="2400"/>
                <a:chExt cx="360" cy="467"/>
              </a:xfrm>
            </p:grpSpPr>
            <p:sp>
              <p:nvSpPr>
                <p:cNvPr id="56" name="Freeform 510"/>
                <p:cNvSpPr>
                  <a:spLocks/>
                </p:cNvSpPr>
                <p:nvPr/>
              </p:nvSpPr>
              <p:spPr bwMode="auto">
                <a:xfrm>
                  <a:off x="144" y="2437"/>
                  <a:ext cx="23" cy="430"/>
                </a:xfrm>
                <a:custGeom>
                  <a:avLst/>
                  <a:gdLst>
                    <a:gd name="T0" fmla="*/ 0 w 809"/>
                    <a:gd name="T1" fmla="*/ 0 h 15037"/>
                    <a:gd name="T2" fmla="*/ 0 w 809"/>
                    <a:gd name="T3" fmla="*/ 0 h 15037"/>
                    <a:gd name="T4" fmla="*/ 0 w 809"/>
                    <a:gd name="T5" fmla="*/ 0 h 15037"/>
                    <a:gd name="T6" fmla="*/ 0 w 809"/>
                    <a:gd name="T7" fmla="*/ 0 h 15037"/>
                    <a:gd name="T8" fmla="*/ 0 w 809"/>
                    <a:gd name="T9" fmla="*/ 0 h 15037"/>
                    <a:gd name="T10" fmla="*/ 0 w 809"/>
                    <a:gd name="T11" fmla="*/ 0 h 1503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09"/>
                    <a:gd name="T19" fmla="*/ 0 h 15037"/>
                    <a:gd name="T20" fmla="*/ 809 w 809"/>
                    <a:gd name="T21" fmla="*/ 15037 h 1503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09" h="15037">
                      <a:moveTo>
                        <a:pt x="397" y="15037"/>
                      </a:moveTo>
                      <a:lnTo>
                        <a:pt x="793" y="15037"/>
                      </a:lnTo>
                      <a:lnTo>
                        <a:pt x="809" y="0"/>
                      </a:lnTo>
                      <a:lnTo>
                        <a:pt x="15" y="0"/>
                      </a:lnTo>
                      <a:lnTo>
                        <a:pt x="0" y="15037"/>
                      </a:lnTo>
                      <a:lnTo>
                        <a:pt x="397" y="15037"/>
                      </a:lnTo>
                      <a:close/>
                    </a:path>
                  </a:pathLst>
                </a:custGeom>
                <a:solidFill>
                  <a:srgbClr val="DC2B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5306" tIns="32653" rIns="65306" bIns="32653"/>
                <a:lstStyle/>
                <a:p>
                  <a:endParaRPr lang="ru-RU"/>
                </a:p>
              </p:txBody>
            </p:sp>
            <p:sp>
              <p:nvSpPr>
                <p:cNvPr id="57" name="Freeform 511"/>
                <p:cNvSpPr>
                  <a:spLocks/>
                </p:cNvSpPr>
                <p:nvPr/>
              </p:nvSpPr>
              <p:spPr bwMode="auto">
                <a:xfrm>
                  <a:off x="154" y="2402"/>
                  <a:ext cx="350" cy="65"/>
                </a:xfrm>
                <a:custGeom>
                  <a:avLst/>
                  <a:gdLst>
                    <a:gd name="T0" fmla="*/ 0 w 12235"/>
                    <a:gd name="T1" fmla="*/ 0 h 2277"/>
                    <a:gd name="T2" fmla="*/ 0 w 12235"/>
                    <a:gd name="T3" fmla="*/ 0 h 2277"/>
                    <a:gd name="T4" fmla="*/ 0 w 12235"/>
                    <a:gd name="T5" fmla="*/ 0 h 2277"/>
                    <a:gd name="T6" fmla="*/ 0 w 12235"/>
                    <a:gd name="T7" fmla="*/ 0 h 2277"/>
                    <a:gd name="T8" fmla="*/ 0 w 12235"/>
                    <a:gd name="T9" fmla="*/ 0 h 2277"/>
                    <a:gd name="T10" fmla="*/ 0 w 12235"/>
                    <a:gd name="T11" fmla="*/ 0 h 2277"/>
                    <a:gd name="T12" fmla="*/ 0 w 12235"/>
                    <a:gd name="T13" fmla="*/ 0 h 2277"/>
                    <a:gd name="T14" fmla="*/ 0 w 12235"/>
                    <a:gd name="T15" fmla="*/ 0 h 2277"/>
                    <a:gd name="T16" fmla="*/ 0 w 12235"/>
                    <a:gd name="T17" fmla="*/ 0 h 2277"/>
                    <a:gd name="T18" fmla="*/ 0 w 12235"/>
                    <a:gd name="T19" fmla="*/ 0 h 227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235"/>
                    <a:gd name="T31" fmla="*/ 0 h 2277"/>
                    <a:gd name="T32" fmla="*/ 12235 w 12235"/>
                    <a:gd name="T33" fmla="*/ 2277 h 227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235" h="2277">
                      <a:moveTo>
                        <a:pt x="12235" y="1886"/>
                      </a:moveTo>
                      <a:lnTo>
                        <a:pt x="11888" y="1495"/>
                      </a:lnTo>
                      <a:lnTo>
                        <a:pt x="100" y="0"/>
                      </a:lnTo>
                      <a:lnTo>
                        <a:pt x="0" y="782"/>
                      </a:lnTo>
                      <a:lnTo>
                        <a:pt x="11789" y="2277"/>
                      </a:lnTo>
                      <a:lnTo>
                        <a:pt x="11442" y="1886"/>
                      </a:lnTo>
                      <a:lnTo>
                        <a:pt x="12235" y="1886"/>
                      </a:lnTo>
                      <a:lnTo>
                        <a:pt x="12235" y="1540"/>
                      </a:lnTo>
                      <a:lnTo>
                        <a:pt x="11888" y="1495"/>
                      </a:lnTo>
                      <a:lnTo>
                        <a:pt x="12235" y="1886"/>
                      </a:lnTo>
                      <a:close/>
                    </a:path>
                  </a:pathLst>
                </a:custGeom>
                <a:solidFill>
                  <a:srgbClr val="DC2B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5306" tIns="32653" rIns="65306" bIns="32653"/>
                <a:lstStyle/>
                <a:p>
                  <a:endParaRPr lang="ru-RU"/>
                </a:p>
              </p:txBody>
            </p:sp>
            <p:sp>
              <p:nvSpPr>
                <p:cNvPr id="58" name="Freeform 512"/>
                <p:cNvSpPr>
                  <a:spLocks/>
                </p:cNvSpPr>
                <p:nvPr/>
              </p:nvSpPr>
              <p:spPr bwMode="auto">
                <a:xfrm>
                  <a:off x="481" y="2455"/>
                  <a:ext cx="23" cy="103"/>
                </a:xfrm>
                <a:custGeom>
                  <a:avLst/>
                  <a:gdLst>
                    <a:gd name="T0" fmla="*/ 0 w 793"/>
                    <a:gd name="T1" fmla="*/ 0 h 3582"/>
                    <a:gd name="T2" fmla="*/ 0 w 793"/>
                    <a:gd name="T3" fmla="*/ 0 h 3582"/>
                    <a:gd name="T4" fmla="*/ 0 w 793"/>
                    <a:gd name="T5" fmla="*/ 0 h 3582"/>
                    <a:gd name="T6" fmla="*/ 0 w 793"/>
                    <a:gd name="T7" fmla="*/ 0 h 3582"/>
                    <a:gd name="T8" fmla="*/ 0 w 793"/>
                    <a:gd name="T9" fmla="*/ 0 h 3582"/>
                    <a:gd name="T10" fmla="*/ 0 w 793"/>
                    <a:gd name="T11" fmla="*/ 0 h 3582"/>
                    <a:gd name="T12" fmla="*/ 0 w 793"/>
                    <a:gd name="T13" fmla="*/ 0 h 3582"/>
                    <a:gd name="T14" fmla="*/ 0 w 793"/>
                    <a:gd name="T15" fmla="*/ 0 h 3582"/>
                    <a:gd name="T16" fmla="*/ 0 w 793"/>
                    <a:gd name="T17" fmla="*/ 0 h 3582"/>
                    <a:gd name="T18" fmla="*/ 0 w 793"/>
                    <a:gd name="T19" fmla="*/ 0 h 358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93"/>
                    <a:gd name="T31" fmla="*/ 0 h 3582"/>
                    <a:gd name="T32" fmla="*/ 793 w 793"/>
                    <a:gd name="T33" fmla="*/ 3582 h 358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93" h="3582">
                      <a:moveTo>
                        <a:pt x="452" y="3582"/>
                      </a:moveTo>
                      <a:lnTo>
                        <a:pt x="793" y="3190"/>
                      </a:lnTo>
                      <a:lnTo>
                        <a:pt x="793" y="0"/>
                      </a:lnTo>
                      <a:lnTo>
                        <a:pt x="0" y="0"/>
                      </a:lnTo>
                      <a:lnTo>
                        <a:pt x="0" y="3190"/>
                      </a:lnTo>
                      <a:lnTo>
                        <a:pt x="341" y="2799"/>
                      </a:lnTo>
                      <a:lnTo>
                        <a:pt x="452" y="3582"/>
                      </a:lnTo>
                      <a:lnTo>
                        <a:pt x="793" y="3532"/>
                      </a:lnTo>
                      <a:lnTo>
                        <a:pt x="793" y="3190"/>
                      </a:lnTo>
                      <a:lnTo>
                        <a:pt x="452" y="3582"/>
                      </a:lnTo>
                      <a:close/>
                    </a:path>
                  </a:pathLst>
                </a:custGeom>
                <a:solidFill>
                  <a:srgbClr val="DC2B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5306" tIns="32653" rIns="65306" bIns="32653"/>
                <a:lstStyle/>
                <a:p>
                  <a:endParaRPr lang="ru-RU"/>
                </a:p>
              </p:txBody>
            </p:sp>
            <p:sp>
              <p:nvSpPr>
                <p:cNvPr id="59" name="Freeform 513"/>
                <p:cNvSpPr>
                  <a:spLocks/>
                </p:cNvSpPr>
                <p:nvPr/>
              </p:nvSpPr>
              <p:spPr bwMode="auto">
                <a:xfrm>
                  <a:off x="145" y="2535"/>
                  <a:ext cx="349" cy="73"/>
                </a:xfrm>
                <a:custGeom>
                  <a:avLst/>
                  <a:gdLst>
                    <a:gd name="T0" fmla="*/ 0 w 12241"/>
                    <a:gd name="T1" fmla="*/ 0 h 2541"/>
                    <a:gd name="T2" fmla="*/ 0 w 12241"/>
                    <a:gd name="T3" fmla="*/ 0 h 2541"/>
                    <a:gd name="T4" fmla="*/ 0 w 12241"/>
                    <a:gd name="T5" fmla="*/ 0 h 2541"/>
                    <a:gd name="T6" fmla="*/ 0 w 12241"/>
                    <a:gd name="T7" fmla="*/ 0 h 2541"/>
                    <a:gd name="T8" fmla="*/ 0 w 12241"/>
                    <a:gd name="T9" fmla="*/ 0 h 2541"/>
                    <a:gd name="T10" fmla="*/ 0 w 12241"/>
                    <a:gd name="T11" fmla="*/ 0 h 2541"/>
                    <a:gd name="T12" fmla="*/ 0 w 12241"/>
                    <a:gd name="T13" fmla="*/ 0 h 2541"/>
                    <a:gd name="T14" fmla="*/ 0 w 12241"/>
                    <a:gd name="T15" fmla="*/ 0 h 2541"/>
                    <a:gd name="T16" fmla="*/ 0 w 12241"/>
                    <a:gd name="T17" fmla="*/ 0 h 2541"/>
                    <a:gd name="T18" fmla="*/ 0 w 12241"/>
                    <a:gd name="T19" fmla="*/ 0 h 254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241"/>
                    <a:gd name="T31" fmla="*/ 0 h 2541"/>
                    <a:gd name="T32" fmla="*/ 12241 w 12241"/>
                    <a:gd name="T33" fmla="*/ 2541 h 254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241" h="2541">
                      <a:moveTo>
                        <a:pt x="0" y="2086"/>
                      </a:moveTo>
                      <a:lnTo>
                        <a:pt x="453" y="2477"/>
                      </a:lnTo>
                      <a:lnTo>
                        <a:pt x="12241" y="783"/>
                      </a:lnTo>
                      <a:lnTo>
                        <a:pt x="12130" y="0"/>
                      </a:lnTo>
                      <a:lnTo>
                        <a:pt x="341" y="1695"/>
                      </a:lnTo>
                      <a:lnTo>
                        <a:pt x="794" y="2086"/>
                      </a:lnTo>
                      <a:lnTo>
                        <a:pt x="0" y="2086"/>
                      </a:lnTo>
                      <a:lnTo>
                        <a:pt x="0" y="2541"/>
                      </a:lnTo>
                      <a:lnTo>
                        <a:pt x="453" y="2477"/>
                      </a:lnTo>
                      <a:lnTo>
                        <a:pt x="0" y="2086"/>
                      </a:lnTo>
                      <a:close/>
                    </a:path>
                  </a:pathLst>
                </a:custGeom>
                <a:solidFill>
                  <a:srgbClr val="DC2B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5306" tIns="32653" rIns="65306" bIns="32653"/>
                <a:lstStyle/>
                <a:p>
                  <a:endParaRPr lang="ru-RU"/>
                </a:p>
              </p:txBody>
            </p:sp>
            <p:sp>
              <p:nvSpPr>
                <p:cNvPr id="60" name="Freeform 514"/>
                <p:cNvSpPr>
                  <a:spLocks/>
                </p:cNvSpPr>
                <p:nvPr/>
              </p:nvSpPr>
              <p:spPr bwMode="auto">
                <a:xfrm>
                  <a:off x="145" y="2400"/>
                  <a:ext cx="22" cy="195"/>
                </a:xfrm>
                <a:custGeom>
                  <a:avLst/>
                  <a:gdLst>
                    <a:gd name="T0" fmla="*/ 0 w 794"/>
                    <a:gd name="T1" fmla="*/ 0 h 6827"/>
                    <a:gd name="T2" fmla="*/ 0 w 794"/>
                    <a:gd name="T3" fmla="*/ 0 h 6827"/>
                    <a:gd name="T4" fmla="*/ 0 w 794"/>
                    <a:gd name="T5" fmla="*/ 0 h 6827"/>
                    <a:gd name="T6" fmla="*/ 0 w 794"/>
                    <a:gd name="T7" fmla="*/ 0 h 6827"/>
                    <a:gd name="T8" fmla="*/ 0 w 794"/>
                    <a:gd name="T9" fmla="*/ 0 h 6827"/>
                    <a:gd name="T10" fmla="*/ 0 w 794"/>
                    <a:gd name="T11" fmla="*/ 0 h 6827"/>
                    <a:gd name="T12" fmla="*/ 0 w 794"/>
                    <a:gd name="T13" fmla="*/ 0 h 6827"/>
                    <a:gd name="T14" fmla="*/ 0 w 794"/>
                    <a:gd name="T15" fmla="*/ 0 h 6827"/>
                    <a:gd name="T16" fmla="*/ 0 w 794"/>
                    <a:gd name="T17" fmla="*/ 0 h 6827"/>
                    <a:gd name="T18" fmla="*/ 0 w 794"/>
                    <a:gd name="T19" fmla="*/ 0 h 682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94"/>
                    <a:gd name="T31" fmla="*/ 0 h 6827"/>
                    <a:gd name="T32" fmla="*/ 794 w 794"/>
                    <a:gd name="T33" fmla="*/ 6827 h 682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94" h="6827">
                      <a:moveTo>
                        <a:pt x="447" y="56"/>
                      </a:moveTo>
                      <a:lnTo>
                        <a:pt x="0" y="447"/>
                      </a:lnTo>
                      <a:lnTo>
                        <a:pt x="0" y="6827"/>
                      </a:lnTo>
                      <a:lnTo>
                        <a:pt x="794" y="6827"/>
                      </a:lnTo>
                      <a:lnTo>
                        <a:pt x="794" y="447"/>
                      </a:lnTo>
                      <a:lnTo>
                        <a:pt x="347" y="838"/>
                      </a:lnTo>
                      <a:lnTo>
                        <a:pt x="447" y="56"/>
                      </a:lnTo>
                      <a:lnTo>
                        <a:pt x="0" y="0"/>
                      </a:lnTo>
                      <a:lnTo>
                        <a:pt x="0" y="447"/>
                      </a:lnTo>
                      <a:lnTo>
                        <a:pt x="447" y="56"/>
                      </a:lnTo>
                      <a:close/>
                    </a:path>
                  </a:pathLst>
                </a:custGeom>
                <a:solidFill>
                  <a:srgbClr val="DC2B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5306" tIns="32653" rIns="65306" bIns="32653"/>
                <a:lstStyle/>
                <a:p>
                  <a:endParaRPr lang="ru-RU"/>
                </a:p>
              </p:txBody>
            </p:sp>
          </p:grpSp>
          <p:sp>
            <p:nvSpPr>
              <p:cNvPr id="46" name="Oval 6"/>
              <p:cNvSpPr>
                <a:spLocks noChangeArrowheads="1"/>
              </p:cNvSpPr>
              <p:nvPr/>
            </p:nvSpPr>
            <p:spPr bwMode="auto">
              <a:xfrm>
                <a:off x="4758" y="3777"/>
                <a:ext cx="70" cy="64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68067" tIns="34044" rIns="68067" bIns="34044" anchor="ctr"/>
              <a:lstStyle>
                <a:lvl1pPr defTabSz="684213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684213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684213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684213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684213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6842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6842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6842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6842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000"/>
              </a:p>
            </p:txBody>
          </p:sp>
          <p:sp>
            <p:nvSpPr>
              <p:cNvPr id="47" name="Line 413"/>
              <p:cNvSpPr>
                <a:spLocks noChangeShapeType="1"/>
              </p:cNvSpPr>
              <p:nvPr/>
            </p:nvSpPr>
            <p:spPr bwMode="auto">
              <a:xfrm>
                <a:off x="4801" y="3169"/>
                <a:ext cx="34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86402" tIns="43201" rIns="86402" bIns="43201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48" name="Line 414"/>
              <p:cNvSpPr>
                <a:spLocks noChangeShapeType="1"/>
              </p:cNvSpPr>
              <p:nvPr/>
            </p:nvSpPr>
            <p:spPr bwMode="auto">
              <a:xfrm>
                <a:off x="4801" y="3294"/>
                <a:ext cx="393" cy="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6402" tIns="43201" rIns="86402" bIns="43201">
                <a:spAutoFit/>
              </a:bodyPr>
              <a:lstStyle/>
              <a:p>
                <a:endParaRPr lang="ru-RU"/>
              </a:p>
            </p:txBody>
          </p:sp>
          <p:grpSp>
            <p:nvGrpSpPr>
              <p:cNvPr id="49" name="Group 415"/>
              <p:cNvGrpSpPr>
                <a:grpSpLocks/>
              </p:cNvGrpSpPr>
              <p:nvPr/>
            </p:nvGrpSpPr>
            <p:grpSpPr bwMode="auto">
              <a:xfrm>
                <a:off x="4803" y="3115"/>
                <a:ext cx="416" cy="459"/>
                <a:chOff x="-1228" y="3317"/>
                <a:chExt cx="1036" cy="1111"/>
              </a:xfrm>
            </p:grpSpPr>
            <p:sp>
              <p:nvSpPr>
                <p:cNvPr id="52" name="Line 416"/>
                <p:cNvSpPr>
                  <a:spLocks noChangeShapeType="1"/>
                </p:cNvSpPr>
                <p:nvPr/>
              </p:nvSpPr>
              <p:spPr bwMode="auto">
                <a:xfrm>
                  <a:off x="-422" y="3317"/>
                  <a:ext cx="230" cy="55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86402" tIns="43201" rIns="86402" bIns="43201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53" name="Line 417"/>
                <p:cNvSpPr>
                  <a:spLocks noChangeShapeType="1"/>
                </p:cNvSpPr>
                <p:nvPr/>
              </p:nvSpPr>
              <p:spPr bwMode="auto">
                <a:xfrm flipH="1">
                  <a:off x="-1228" y="3872"/>
                  <a:ext cx="1036" cy="1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86402" tIns="43201" rIns="86402" bIns="43201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54" name="Line 418"/>
                <p:cNvSpPr>
                  <a:spLocks noChangeShapeType="1"/>
                </p:cNvSpPr>
                <p:nvPr/>
              </p:nvSpPr>
              <p:spPr bwMode="auto">
                <a:xfrm>
                  <a:off x="-1228" y="3317"/>
                  <a:ext cx="1" cy="1111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86402" tIns="43201" rIns="86402" bIns="43201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55" name="Line 419"/>
                <p:cNvSpPr>
                  <a:spLocks noChangeShapeType="1"/>
                </p:cNvSpPr>
                <p:nvPr/>
              </p:nvSpPr>
              <p:spPr bwMode="auto">
                <a:xfrm>
                  <a:off x="-1228" y="3317"/>
                  <a:ext cx="806" cy="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86402" tIns="43201" rIns="86402" bIns="43201">
                  <a:spAutoFit/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50" name="Rectangle 420"/>
              <p:cNvSpPr>
                <a:spLocks noChangeArrowheads="1"/>
              </p:cNvSpPr>
              <p:nvPr/>
            </p:nvSpPr>
            <p:spPr bwMode="auto">
              <a:xfrm>
                <a:off x="4811" y="3180"/>
                <a:ext cx="30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1252" tIns="20628" rIns="41252" bIns="20628">
                <a:spAutoFit/>
              </a:bodyPr>
              <a:lstStyle>
                <a:lvl1pPr defTabSz="4191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191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191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191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191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191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191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191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191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ru-RU" altLang="ru-RU" sz="400" b="1"/>
                  <a:t>ГУ МЧС</a:t>
                </a:r>
              </a:p>
            </p:txBody>
          </p:sp>
          <p:sp>
            <p:nvSpPr>
              <p:cNvPr id="51" name="AutoShape 515"/>
              <p:cNvSpPr>
                <a:spLocks noChangeArrowheads="1"/>
              </p:cNvSpPr>
              <p:nvPr/>
            </p:nvSpPr>
            <p:spPr bwMode="auto">
              <a:xfrm rot="16200000" flipH="1">
                <a:off x="4871" y="3455"/>
                <a:ext cx="136" cy="2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47 w 21600"/>
                  <a:gd name="T13" fmla="*/ 4526 h 21600"/>
                  <a:gd name="T14" fmla="*/ 17153 w 21600"/>
                  <a:gd name="T15" fmla="*/ 1707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65298" tIns="32649" rIns="65298" bIns="32649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400" b="1"/>
                  <a:t>7 ОФПС</a:t>
                </a:r>
              </a:p>
            </p:txBody>
          </p:sp>
        </p:grpSp>
        <p:grpSp>
          <p:nvGrpSpPr>
            <p:cNvPr id="31" name="Группа 30"/>
            <p:cNvGrpSpPr/>
            <p:nvPr/>
          </p:nvGrpSpPr>
          <p:grpSpPr>
            <a:xfrm>
              <a:off x="6723403" y="2639528"/>
              <a:ext cx="540839" cy="555744"/>
              <a:chOff x="1055750" y="3507005"/>
              <a:chExt cx="519263" cy="435708"/>
            </a:xfrm>
          </p:grpSpPr>
          <p:grpSp>
            <p:nvGrpSpPr>
              <p:cNvPr id="37" name="Group 508"/>
              <p:cNvGrpSpPr>
                <a:grpSpLocks/>
              </p:cNvGrpSpPr>
              <p:nvPr/>
            </p:nvGrpSpPr>
            <p:grpSpPr bwMode="auto">
              <a:xfrm>
                <a:off x="1055750" y="3561815"/>
                <a:ext cx="384285" cy="380898"/>
                <a:chOff x="5294" y="759"/>
                <a:chExt cx="305" cy="345"/>
              </a:xfrm>
            </p:grpSpPr>
            <p:sp>
              <p:nvSpPr>
                <p:cNvPr id="39" name="Rectangle 509"/>
                <p:cNvSpPr>
                  <a:spLocks noChangeArrowheads="1"/>
                </p:cNvSpPr>
                <p:nvPr/>
              </p:nvSpPr>
              <p:spPr bwMode="auto">
                <a:xfrm>
                  <a:off x="5294" y="759"/>
                  <a:ext cx="305" cy="131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lIns="65162" tIns="32581" rIns="65162" bIns="32581" anchor="ctr"/>
                <a:lstStyle/>
                <a:p>
                  <a:pPr algn="ctr" defTabSz="652463"/>
                  <a:r>
                    <a:rPr lang="ru-RU" sz="6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ОГОЧС</a:t>
                  </a:r>
                  <a:endParaRPr lang="ru-RU" sz="6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Line 510"/>
                <p:cNvSpPr>
                  <a:spLocks noChangeShapeType="1"/>
                </p:cNvSpPr>
                <p:nvPr/>
              </p:nvSpPr>
              <p:spPr bwMode="auto">
                <a:xfrm>
                  <a:off x="5301" y="902"/>
                  <a:ext cx="0" cy="202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8" name="WordArt 5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81363" y="3507005"/>
                <a:ext cx="493650" cy="17729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endParaRPr lang="ru-RU" sz="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2" name="Группа 31"/>
            <p:cNvGrpSpPr/>
            <p:nvPr/>
          </p:nvGrpSpPr>
          <p:grpSpPr>
            <a:xfrm>
              <a:off x="6649038" y="3064512"/>
              <a:ext cx="482879" cy="389731"/>
              <a:chOff x="2145275" y="3919528"/>
              <a:chExt cx="482879" cy="389731"/>
            </a:xfrm>
          </p:grpSpPr>
          <p:grpSp>
            <p:nvGrpSpPr>
              <p:cNvPr id="33" name="Group 503"/>
              <p:cNvGrpSpPr>
                <a:grpSpLocks/>
              </p:cNvGrpSpPr>
              <p:nvPr/>
            </p:nvGrpSpPr>
            <p:grpSpPr bwMode="auto">
              <a:xfrm>
                <a:off x="2151893" y="3919528"/>
                <a:ext cx="476261" cy="389731"/>
                <a:chOff x="5238" y="775"/>
                <a:chExt cx="378" cy="353"/>
              </a:xfrm>
            </p:grpSpPr>
            <p:sp>
              <p:nvSpPr>
                <p:cNvPr id="35" name="Rectangle 504"/>
                <p:cNvSpPr>
                  <a:spLocks noChangeArrowheads="1"/>
                </p:cNvSpPr>
                <p:nvPr/>
              </p:nvSpPr>
              <p:spPr bwMode="auto">
                <a:xfrm>
                  <a:off x="5238" y="775"/>
                  <a:ext cx="378" cy="200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lIns="65162" tIns="32581" rIns="65162" bIns="32581" anchor="ctr"/>
                <a:lstStyle/>
                <a:p>
                  <a:pPr algn="ctr" defTabSz="652463"/>
                  <a:endParaRPr lang="ru-RU" sz="900" b="1">
                    <a:latin typeface="Arial Unicode MS" pitchFamily="34" charset="-128"/>
                  </a:endParaRPr>
                </a:p>
              </p:txBody>
            </p:sp>
            <p:sp>
              <p:nvSpPr>
                <p:cNvPr id="36" name="Line 505"/>
                <p:cNvSpPr>
                  <a:spLocks noChangeShapeType="1"/>
                </p:cNvSpPr>
                <p:nvPr/>
              </p:nvSpPr>
              <p:spPr bwMode="auto">
                <a:xfrm>
                  <a:off x="5238" y="926"/>
                  <a:ext cx="0" cy="202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4" name="WordArt 506"/>
              <p:cNvSpPr>
                <a:spLocks noChangeArrowheads="1" noChangeShapeType="1" noTextEdit="1"/>
              </p:cNvSpPr>
              <p:nvPr/>
            </p:nvSpPr>
            <p:spPr bwMode="auto">
              <a:xfrm>
                <a:off x="2145275" y="3947238"/>
                <a:ext cx="462259" cy="18879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Times New Roman" pitchFamily="18" charset="0"/>
                    <a:cs typeface="Times New Roman" pitchFamily="18" charset="0"/>
                  </a:rPr>
                  <a:t>КЧС и ОПБ</a:t>
                </a:r>
              </a:p>
              <a:p>
                <a:pPr algn="ctr"/>
                <a:r>
                  <a:rPr lang="ru-RU" kern="10" dirty="0" smtClean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Times New Roman" pitchFamily="18" charset="0"/>
                    <a:cs typeface="Times New Roman" pitchFamily="18" charset="0"/>
                  </a:rPr>
                  <a:t>Л-К округа</a:t>
                </a:r>
                <a:endParaRPr lang="ru-RU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63769"/>
            <a:ext cx="9144000" cy="791313"/>
          </a:xfrm>
        </p:spPr>
        <p:txBody>
          <a:bodyPr>
            <a:noAutofit/>
          </a:bodyPr>
          <a:lstStyle/>
          <a:p>
            <a:pPr defTabSz="1146378">
              <a:spcBef>
                <a:spcPts val="0"/>
              </a:spcBef>
              <a:defRPr/>
            </a:pPr>
            <a:r>
              <a:rPr lang="ru-RU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КРАТКАЯ  ХАРАКТЕРИСТИКА</a:t>
            </a:r>
            <a:br>
              <a:rPr lang="ru-RU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ЛЕНИНСК-КУЗНЕЦКОГО </a:t>
            </a:r>
            <a:r>
              <a:rPr lang="ru-RU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МУНИЦИПАЛЬНОГО ОКРУГА</a:t>
            </a:r>
            <a:r>
              <a:rPr lang="ru-RU" sz="1846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46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46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257193"/>
            <a:ext cx="2133600" cy="33703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3</a:t>
            </a:fld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334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386453"/>
              </p:ext>
            </p:extLst>
          </p:nvPr>
        </p:nvGraphicFramePr>
        <p:xfrm>
          <a:off x="0" y="786911"/>
          <a:ext cx="9143999" cy="1780385"/>
        </p:xfrm>
        <a:graphic>
          <a:graphicData uri="http://schemas.openxmlformats.org/drawingml/2006/table">
            <a:tbl>
              <a:tblPr/>
              <a:tblGrid>
                <a:gridCol w="160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3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06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25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38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93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47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09260"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Муниципальное образование</a:t>
                      </a:r>
                    </a:p>
                  </a:txBody>
                  <a:tcPr marL="81231" marR="81231" marT="43614" marB="436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Территория (Га)</a:t>
                      </a:r>
                    </a:p>
                  </a:txBody>
                  <a:tcPr marL="81231" marR="81231" marT="43614" marB="436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 (тыс.чел)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231" marR="81231" marT="43614" marB="436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т.ч.сельское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(тыс.чел)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231" marR="81231" marT="43614" marB="436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 образования (поселения)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231" marR="81231" marT="43614" marB="436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Города  (ПГТ)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231" marR="81231" marT="43614" marB="436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Населенные пункты 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(села, деревни)</a:t>
                      </a:r>
                    </a:p>
                  </a:txBody>
                  <a:tcPr marL="81231" marR="81231" marT="43614" marB="436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 населения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кв. км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231" marR="81231" marT="43614" marB="436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Городское насел. 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231" marR="81231" marT="43614" marB="436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27"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Ленинск-Кузнецкий  муниципальный округ </a:t>
                      </a:r>
                    </a:p>
                  </a:txBody>
                  <a:tcPr marL="75923" marR="75923" marT="40750" marB="407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75923" marR="75923" marT="40750" marB="407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75923" marR="75923" marT="40750" marB="407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75923" marR="75923" marT="40750" marB="407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5923" marR="75923" marT="40750" marB="407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5923" marR="75923" marT="40750" marB="407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81231" marR="81231" marT="43614" marB="436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8,7</a:t>
                      </a:r>
                    </a:p>
                  </a:txBody>
                  <a:tcPr marL="81231" marR="81231" marT="43614" marB="436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81231" marR="81231" marT="43614" marB="436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698">
                <a:tc gridSpan="9">
                  <a:txBody>
                    <a:bodyPr/>
                    <a:lstStyle/>
                    <a:p>
                      <a:pPr marL="0" marR="0" lvl="0" indent="355600" algn="just" defTabSz="1409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Адрес администрации</a:t>
                      </a:r>
                      <a:r>
                        <a:rPr kumimoji="0" lang="ru-RU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ru-RU" altLang="ru-RU" sz="9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652507</a:t>
                      </a:r>
                      <a:r>
                        <a:rPr lang="ru-RU" alt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г. Ленинск-Кузнецкий,</a:t>
                      </a:r>
                      <a:r>
                        <a:rPr lang="ru-RU" altLang="ru-RU" sz="9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ул. </a:t>
                      </a:r>
                      <a:r>
                        <a:rPr lang="ru-RU" altLang="ru-RU" sz="9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Григорченкова</a:t>
                      </a:r>
                      <a:r>
                        <a:rPr lang="ru-RU" alt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д. 47.</a:t>
                      </a:r>
                      <a:r>
                        <a:rPr lang="ru-RU" altLang="ru-RU" sz="9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Координаты</a:t>
                      </a:r>
                      <a:r>
                        <a:rPr kumimoji="0" lang="ru-RU" alt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kumimoji="0" lang="ru-RU" altLang="zh-CN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54°41′36.80″N  86°12′21,06″E</a:t>
                      </a:r>
                    </a:p>
                    <a:p>
                      <a:pPr marL="0" marR="0" lvl="0" indent="357188" algn="just" defTabSz="10720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Адрес электронной почты: </a:t>
                      </a:r>
                      <a:r>
                        <a:rPr kumimoji="0" lang="en-US" alt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l-kuzetskogo@yandex.ru</a:t>
                      </a:r>
                      <a:r>
                        <a:rPr kumimoji="0" lang="ru-RU" alt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ugorn@lnk.kuzbass.net</a:t>
                      </a:r>
                      <a:r>
                        <a:rPr kumimoji="0" lang="ru-RU" alt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</a:p>
                    <a:p>
                      <a:pPr marL="0" marR="0" lvl="0" indent="357188" algn="just" defTabSz="10720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Телефон: </a:t>
                      </a:r>
                      <a:r>
                        <a:rPr lang="ru-RU" altLang="ru-RU" sz="900" b="0" u="none" dirty="0" smtClean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8(384-56) 3-05-02, 8(384-56) 3-35-59</a:t>
                      </a:r>
                      <a:endParaRPr kumimoji="0" lang="ru-RU" alt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357188" algn="just" defTabSz="10720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Факс: </a:t>
                      </a:r>
                      <a:r>
                        <a:rPr lang="ru-RU" altLang="ru-RU" sz="900" b="0" u="none" dirty="0" smtClean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8(384-56) </a:t>
                      </a:r>
                      <a:r>
                        <a:rPr lang="ru-RU" altLang="ru-RU" sz="900" b="0" u="non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3-15-77</a:t>
                      </a:r>
                      <a:r>
                        <a:rPr kumimoji="0" lang="ru-RU" alt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231" marR="81231" marT="43614" marB="436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35" name="Group 2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728491"/>
              </p:ext>
            </p:extLst>
          </p:nvPr>
        </p:nvGraphicFramePr>
        <p:xfrm>
          <a:off x="-4659" y="5648494"/>
          <a:ext cx="6841182" cy="1216251"/>
        </p:xfrm>
        <a:graphic>
          <a:graphicData uri="http://schemas.openxmlformats.org/drawingml/2006/table">
            <a:tbl>
              <a:tblPr/>
              <a:tblGrid>
                <a:gridCol w="6841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6251">
                <a:tc>
                  <a:txBody>
                    <a:bodyPr/>
                    <a:lstStyle/>
                    <a:p>
                      <a:pPr lvl="0" defTabSz="1279525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ru-RU" altLang="ru-RU" sz="900" b="1" i="0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Ленинск-Кузнецкий муниципальный округ образован в 1939г.</a:t>
                      </a:r>
                    </a:p>
                    <a:p>
                      <a:pPr lvl="0" defTabSz="1279525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ru-RU" altLang="ru-RU" sz="900" u="none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Ленинск-Кузнецкий муниципальный округ  входит в состав Кемеровской области – Кузбасса</a:t>
                      </a:r>
                      <a:r>
                        <a:rPr lang="ru-RU" altLang="ru-RU" sz="900" u="none" baseline="0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ru-RU" altLang="ru-RU" sz="900" u="none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Сибирского федерального округа. На юге она граничит с Беловским и </a:t>
                      </a:r>
                      <a:r>
                        <a:rPr lang="ru-RU" altLang="ru-RU" sz="900" u="none" dirty="0" err="1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Гурьевским</a:t>
                      </a:r>
                      <a:r>
                        <a:rPr lang="ru-RU" altLang="ru-RU" sz="900" u="none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 округами, на севере и северо-западе — с Промышленновским, на востоке — с Крапивинским округом. Общая протяжённость границ составляет около 1150 км.</a:t>
                      </a:r>
                    </a:p>
                    <a:p>
                      <a:pPr lvl="0" algn="just" defTabSz="1279525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ru-RU" altLang="ru-RU" sz="900" u="none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Крупных промышленных предприятий на территории округа нет. </a:t>
                      </a:r>
                      <a:r>
                        <a:rPr lang="ru-RU" altLang="ru-RU" sz="900" u="none" dirty="0" err="1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Сельхозтоваропроизводители</a:t>
                      </a:r>
                      <a:r>
                        <a:rPr lang="ru-RU" altLang="ru-RU" sz="900" u="none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 занимаются растениеводством и животноводством. Крупные автомагистрали и железнодорожные магистрали на территории округа отсутствуют. Судоходные реки отсутствуют.</a:t>
                      </a:r>
                      <a:endParaRPr lang="ru-RU" altLang="ru-RU" sz="900" u="none" dirty="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endParaRPr>
                    </a:p>
                  </a:txBody>
                  <a:tcPr marL="77881" marR="77881" marT="36426" marB="36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6" name="Text Box 1051"/>
          <p:cNvSpPr txBox="1">
            <a:spLocks noChangeArrowheads="1"/>
          </p:cNvSpPr>
          <p:nvPr/>
        </p:nvSpPr>
        <p:spPr bwMode="auto">
          <a:xfrm>
            <a:off x="6839712" y="2567296"/>
            <a:ext cx="2301634" cy="917807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963" tIns="49480" rIns="98963" bIns="49480" rtlCol="0" anchor="ctr"/>
          <a:lstStyle>
            <a:defPPr>
              <a:defRPr lang="ru-RU"/>
            </a:defPPr>
            <a:lvl1pPr defTabSz="1211324">
              <a:spcAft>
                <a:spcPts val="100"/>
              </a:spcAft>
              <a:defRPr sz="1000" b="0" i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900" b="1" dirty="0"/>
              <a:t>Потенциально опасные объекты: </a:t>
            </a:r>
            <a:r>
              <a:rPr lang="ru-RU" sz="900" dirty="0"/>
              <a:t>химически опасных – 0;</a:t>
            </a:r>
          </a:p>
          <a:p>
            <a:r>
              <a:rPr lang="ru-RU" sz="900" dirty="0"/>
              <a:t>взрывопожароопасных </a:t>
            </a:r>
            <a:r>
              <a:rPr lang="ru-RU" sz="900" dirty="0" smtClean="0"/>
              <a:t>– 2</a:t>
            </a:r>
            <a:endParaRPr lang="ru-RU" sz="923" dirty="0"/>
          </a:p>
        </p:txBody>
      </p:sp>
      <p:sp>
        <p:nvSpPr>
          <p:cNvPr id="337" name="Text Box 1050"/>
          <p:cNvSpPr txBox="1">
            <a:spLocks noChangeArrowheads="1"/>
          </p:cNvSpPr>
          <p:nvPr/>
        </p:nvSpPr>
        <p:spPr bwMode="auto">
          <a:xfrm>
            <a:off x="6836960" y="3485104"/>
            <a:ext cx="2294543" cy="3371255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963" tIns="49480" rIns="98963" bIns="49480" rtlCol="0" anchor="ctr"/>
          <a:lstStyle>
            <a:defPPr>
              <a:defRPr lang="ru-RU"/>
            </a:defPPr>
            <a:lvl1pPr algn="ctr" defTabSz="1211324">
              <a:defRPr sz="1900" b="1" i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spcAft>
                <a:spcPts val="92"/>
              </a:spcAft>
            </a:pPr>
            <a:r>
              <a:rPr lang="ru-RU" sz="923" dirty="0"/>
              <a:t>Социально значимые объекты/в том числе с круглосуточным пребыванием людей: </a:t>
            </a:r>
          </a:p>
          <a:p>
            <a:pPr algn="l">
              <a:spcAft>
                <a:spcPts val="92"/>
              </a:spcAft>
            </a:pPr>
            <a:r>
              <a:rPr lang="ru-RU" sz="923" b="0" dirty="0"/>
              <a:t> общеобразовательные школы – 18;</a:t>
            </a:r>
          </a:p>
          <a:p>
            <a:pPr algn="l">
              <a:spcAft>
                <a:spcPts val="92"/>
              </a:spcAft>
            </a:pPr>
            <a:r>
              <a:rPr lang="ru-RU" sz="923" b="0" dirty="0"/>
              <a:t> высшие учебные заведения – 0;</a:t>
            </a:r>
          </a:p>
          <a:p>
            <a:pPr algn="l">
              <a:spcAft>
                <a:spcPts val="92"/>
              </a:spcAft>
            </a:pPr>
            <a:r>
              <a:rPr lang="ru-RU" sz="923" b="0" dirty="0"/>
              <a:t> детские сады – 20;</a:t>
            </a:r>
          </a:p>
          <a:p>
            <a:pPr algn="l">
              <a:spcAft>
                <a:spcPts val="92"/>
              </a:spcAft>
            </a:pPr>
            <a:r>
              <a:rPr lang="ru-RU" sz="923" b="0" dirty="0"/>
              <a:t> учреждения здравоохранения – 1,</a:t>
            </a:r>
          </a:p>
          <a:p>
            <a:pPr algn="l">
              <a:spcAft>
                <a:spcPts val="92"/>
              </a:spcAft>
            </a:pPr>
            <a:r>
              <a:rPr lang="ru-RU" sz="923" b="0" dirty="0"/>
              <a:t>из них:</a:t>
            </a:r>
          </a:p>
          <a:p>
            <a:pPr algn="l">
              <a:spcAft>
                <a:spcPts val="92"/>
              </a:spcAft>
            </a:pPr>
            <a:r>
              <a:rPr lang="ru-RU" sz="923" b="0" dirty="0">
                <a:solidFill>
                  <a:schemeClr val="tx1"/>
                </a:solidFill>
              </a:rPr>
              <a:t>муниципальных – 1/3 (3 амбулаторий на 40 коек);</a:t>
            </a:r>
          </a:p>
          <a:p>
            <a:pPr algn="l">
              <a:spcAft>
                <a:spcPts val="92"/>
              </a:spcAft>
            </a:pPr>
            <a:r>
              <a:rPr lang="ru-RU" sz="923" b="0" dirty="0"/>
              <a:t>областного подчинения: 0</a:t>
            </a:r>
          </a:p>
          <a:p>
            <a:pPr algn="l">
              <a:spcAft>
                <a:spcPts val="92"/>
              </a:spcAft>
            </a:pPr>
            <a:r>
              <a:rPr lang="ru-RU" sz="923" b="0" dirty="0"/>
              <a:t>прочих – 0</a:t>
            </a:r>
          </a:p>
          <a:p>
            <a:pPr algn="l">
              <a:spcAft>
                <a:spcPts val="92"/>
              </a:spcAft>
            </a:pPr>
            <a:r>
              <a:rPr lang="ru-RU" sz="923" b="0" dirty="0"/>
              <a:t>Дома культуры – 19;</a:t>
            </a:r>
          </a:p>
          <a:p>
            <a:pPr algn="l">
              <a:spcAft>
                <a:spcPts val="92"/>
              </a:spcAft>
            </a:pPr>
            <a:r>
              <a:rPr lang="ru-RU" sz="923" b="0" dirty="0"/>
              <a:t>Сельские дома культуры – 10;</a:t>
            </a:r>
          </a:p>
          <a:p>
            <a:pPr algn="l">
              <a:spcAft>
                <a:spcPts val="92"/>
              </a:spcAft>
            </a:pPr>
            <a:r>
              <a:rPr lang="ru-RU" sz="923" b="0" dirty="0"/>
              <a:t> музеи – 1;</a:t>
            </a:r>
          </a:p>
          <a:p>
            <a:pPr algn="l">
              <a:spcAft>
                <a:spcPts val="92"/>
              </a:spcAft>
            </a:pPr>
            <a:r>
              <a:rPr lang="ru-RU" sz="923" b="0" dirty="0"/>
              <a:t> кинотеатры – 0;</a:t>
            </a:r>
          </a:p>
          <a:p>
            <a:pPr algn="l">
              <a:spcAft>
                <a:spcPts val="92"/>
              </a:spcAft>
            </a:pPr>
            <a:r>
              <a:rPr lang="ru-RU" sz="923" b="0" dirty="0"/>
              <a:t> библиотеки – 27;</a:t>
            </a:r>
          </a:p>
          <a:p>
            <a:pPr algn="l">
              <a:spcAft>
                <a:spcPts val="92"/>
              </a:spcAft>
            </a:pPr>
            <a:r>
              <a:rPr lang="ru-RU" sz="923" b="0" dirty="0"/>
              <a:t>- объекты религиозного культа (храмы, монастыри) – 7 (православные христианские)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05531" y="3237232"/>
            <a:ext cx="540858" cy="205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738" b="1" dirty="0"/>
          </a:p>
        </p:txBody>
      </p:sp>
      <p:sp>
        <p:nvSpPr>
          <p:cNvPr id="22" name="Номер слайда 2"/>
          <p:cNvSpPr txBox="1">
            <a:spLocks/>
          </p:cNvSpPr>
          <p:nvPr/>
        </p:nvSpPr>
        <p:spPr>
          <a:xfrm>
            <a:off x="7187457" y="6271195"/>
            <a:ext cx="1969477" cy="311112"/>
          </a:xfrm>
          <a:prstGeom prst="rect">
            <a:avLst/>
          </a:prstGeom>
        </p:spPr>
        <p:txBody>
          <a:bodyPr vert="horz" lIns="98963" tIns="49480" rIns="98963" bIns="49480" rtlCol="0" anchor="ctr"/>
          <a:lstStyle>
            <a:defPPr>
              <a:defRPr lang="ru-RU"/>
            </a:defPPr>
            <a:lvl1pPr marL="0" algn="r" defTabSz="107209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048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097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1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419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02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6292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2340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8393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1292">
                <a:solidFill>
                  <a:srgbClr val="FFFF00"/>
                </a:solidFill>
              </a:rPr>
              <a:pPr/>
              <a:t>3</a:t>
            </a:fld>
            <a:endParaRPr lang="ru-RU" sz="1292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5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0788" y="126795"/>
            <a:ext cx="8440615" cy="835650"/>
          </a:xfrm>
        </p:spPr>
        <p:txBody>
          <a:bodyPr>
            <a:noAutofit/>
          </a:bodyPr>
          <a:lstStyle/>
          <a:p>
            <a:pPr defTabSz="1058222">
              <a:spcBef>
                <a:spcPts val="0"/>
              </a:spcBef>
              <a:defRPr/>
            </a:pPr>
            <a:r>
              <a:rPr lang="ru-RU" sz="2123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РАЗМЕЩЕНИЕ ЕДДС  </a:t>
            </a:r>
            <a:br>
              <a:rPr lang="ru-RU" sz="2123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23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ЛЕНИНСК-КУЗНЕЦКОГО  </a:t>
            </a:r>
            <a:r>
              <a:rPr lang="ru-RU" sz="2123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МУНИЦИПАЛЬНОГО  ОКРУГА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154695" y="6256439"/>
            <a:ext cx="1969477" cy="311112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4</a:t>
            </a:fld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5774" y="3926938"/>
            <a:ext cx="3668572" cy="2293756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4" rIns="91350" bIns="45674" rtlCol="0" anchor="ctr"/>
          <a:lstStyle/>
          <a:p>
            <a:pPr algn="ctr" defTabSz="1118173"/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ЕДДС Ленинск-Кузнецкого муниципального округа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размещена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alt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этаже административного здания №2 Администрации Ленинск-Кузнецкого муниципального округа.</a:t>
            </a: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76000"/>
              </a:lnSpc>
              <a:buClr>
                <a:srgbClr val="000000"/>
              </a:buClr>
              <a:buSzPct val="45000"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Общая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площадь – </a:t>
            </a:r>
            <a:r>
              <a:rPr lang="ru-RU" altLang="ru-RU" sz="1400" b="1" dirty="0">
                <a:solidFill>
                  <a:srgbClr val="FF0000"/>
                </a:solidFill>
                <a:latin typeface="Times New Roman" pitchFamily="18" charset="0"/>
              </a:rPr>
              <a:t>45,3 м</a:t>
            </a:r>
            <a:r>
              <a:rPr lang="ru-RU" altLang="ru-RU" sz="1400" b="1" baseline="30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ru-RU" altLang="ru-RU" sz="14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algn="ctr">
              <a:lnSpc>
                <a:spcPct val="76000"/>
              </a:lnSpc>
              <a:buClr>
                <a:srgbClr val="000000"/>
              </a:buClr>
              <a:buSzPct val="45000"/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Площадь зала ОДС –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>
                <a:solidFill>
                  <a:srgbClr val="FF0000"/>
                </a:solidFill>
                <a:latin typeface="Times New Roman" pitchFamily="18" charset="0"/>
              </a:rPr>
              <a:t>26,6 м</a:t>
            </a:r>
            <a:r>
              <a:rPr lang="ru-RU" altLang="ru-RU" sz="1400" b="1" baseline="30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lang="ru-RU" sz="1704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08231" y="1278489"/>
            <a:ext cx="4517780" cy="1434653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4" rIns="91350" bIns="45674" rtlCol="0" anchor="ctr"/>
          <a:lstStyle/>
          <a:p>
            <a:pPr algn="ctr" defTabSz="1118173">
              <a:defRPr/>
            </a:pPr>
            <a:r>
              <a:rPr lang="ru-RU" sz="16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</a:p>
          <a:p>
            <a:pPr algn="ctr" defTabSz="1118173">
              <a:defRPr/>
            </a:pP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Российская Федерация, 652507, </a:t>
            </a:r>
          </a:p>
          <a:p>
            <a:pPr algn="ctr" defTabSz="1118173">
              <a:defRPr/>
            </a:pP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Кемеровская </a:t>
            </a:r>
            <a:r>
              <a:rPr lang="ru-RU" sz="16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область - Кузбасс,                                                  </a:t>
            </a: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Ленинск-Кузнецкий, пр. Ленина, 7</a:t>
            </a:r>
          </a:p>
          <a:p>
            <a:pPr algn="ctr" defTabSz="1118173">
              <a:defRPr/>
            </a:pP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ru-RU" sz="16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8(38456</a:t>
            </a: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3-05-02, факс </a:t>
            </a:r>
            <a:r>
              <a:rPr lang="ru-RU" sz="16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8(38456</a:t>
            </a: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3-15-77</a:t>
            </a:r>
            <a:endParaRPr lang="ru-RU" sz="16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" name="Рисунок 500"/>
          <p:cNvPicPr/>
          <p:nvPr/>
        </p:nvPicPr>
        <p:blipFill rotWithShape="1">
          <a:blip r:embed="rId3" cstate="print"/>
          <a:srcRect l="12597" t="3389" r="11734" b="2749"/>
          <a:stretch/>
        </p:blipFill>
        <p:spPr bwMode="auto">
          <a:xfrm>
            <a:off x="4361515" y="2835392"/>
            <a:ext cx="4464496" cy="342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" name="Рисунок 501" descr="C:\Users\Пользователь\Desktop\паспорт ЕДДС 2015г\102OLYMP\PB20040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" t="16891" r="11386" b="42062"/>
          <a:stretch/>
        </p:blipFill>
        <p:spPr bwMode="auto">
          <a:xfrm>
            <a:off x="300788" y="1273557"/>
            <a:ext cx="3948669" cy="21602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09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63769"/>
            <a:ext cx="9144000" cy="905287"/>
          </a:xfrm>
        </p:spPr>
        <p:txBody>
          <a:bodyPr>
            <a:noAutofit/>
          </a:bodyPr>
          <a:lstStyle/>
          <a:p>
            <a:pPr defTabSz="1146378">
              <a:spcBef>
                <a:spcPts val="0"/>
              </a:spcBef>
              <a:defRPr/>
            </a:pPr>
            <a:r>
              <a:rPr lang="ru-RU" sz="2123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ЧИСЛЕННОСТЬ ДИСПЕТЧЕРСКОГО СОСТАВА </a:t>
            </a:r>
            <a:r>
              <a:rPr lang="ru-RU" sz="2123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23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23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ЛЕНИНСК-КУЗНЕЦКОГО </a:t>
            </a:r>
            <a:r>
              <a:rPr lang="ru-RU" sz="2123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МУНИЦИПАЛЬНОГО ОКРУГА</a:t>
            </a:r>
          </a:p>
        </p:txBody>
      </p:sp>
      <p:sp>
        <p:nvSpPr>
          <p:cNvPr id="1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257193"/>
            <a:ext cx="2133600" cy="33703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5</a:t>
            </a:fld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310166"/>
              </p:ext>
            </p:extLst>
          </p:nvPr>
        </p:nvGraphicFramePr>
        <p:xfrm>
          <a:off x="118583" y="1501402"/>
          <a:ext cx="8707428" cy="1370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5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5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52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6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Штатная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численность оперативных дежурных (чел.)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дежурной смены (чел.)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Заработная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плата оперативных дежурных (</a:t>
                      </a:r>
                      <a:r>
                        <a:rPr lang="ru-RU" sz="13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Средняя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зарплата в муниципальном округе (</a:t>
                      </a:r>
                      <a:r>
                        <a:rPr lang="ru-RU" sz="13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Консолидированный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бюджет муниципального округа (</a:t>
                      </a:r>
                      <a:r>
                        <a:rPr lang="ru-RU" sz="13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65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21,0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30,0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4636,2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76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141520"/>
            <a:ext cx="9144000" cy="905287"/>
          </a:xfrm>
        </p:spPr>
        <p:txBody>
          <a:bodyPr>
            <a:noAutofit/>
          </a:bodyPr>
          <a:lstStyle/>
          <a:p>
            <a:pPr defTabSz="1146378">
              <a:spcBef>
                <a:spcPts val="0"/>
              </a:spcBef>
              <a:defRPr/>
            </a:pPr>
            <a:r>
              <a:rPr lang="ru-RU" sz="2123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ТЕХНИЧЕСКОЕ ОСНАЩЕНИЕ</a:t>
            </a:r>
            <a:br>
              <a:rPr lang="ru-RU" sz="2123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23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 </a:t>
            </a:r>
            <a:r>
              <a:rPr lang="ru-RU" sz="2123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ЛЕНИНСК-КУЗНЕЦКОГО  </a:t>
            </a:r>
            <a:r>
              <a:rPr lang="ru-RU" sz="2123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МУНИЦИПАЛЬНОГО  ОКРУГА</a:t>
            </a:r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924223" y="6257193"/>
            <a:ext cx="219777" cy="33703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  </a:t>
            </a:r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6</a:t>
            </a:fld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907930"/>
              </p:ext>
            </p:extLst>
          </p:nvPr>
        </p:nvGraphicFramePr>
        <p:xfrm>
          <a:off x="179512" y="980728"/>
          <a:ext cx="4320482" cy="141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связи и автоматизации управления, 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 средства радиосвязи</a:t>
                      </a: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4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 Телефонный аппарат</a:t>
                      </a:r>
                      <a:endParaRPr lang="ru-RU" sz="900" b="0" strike="noStrike" spc="-1" dirty="0">
                        <a:latin typeface="Arial"/>
                      </a:endParaRPr>
                    </a:p>
                  </a:txBody>
                  <a:tcPr marL="9360" marR="936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4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 Факсимильный аппарат</a:t>
                      </a:r>
                      <a:endParaRPr lang="ru-RU" sz="900" b="0" strike="noStrike" spc="-1" dirty="0">
                        <a:latin typeface="Arial"/>
                      </a:endParaRPr>
                    </a:p>
                  </a:txBody>
                  <a:tcPr marL="9360" marR="936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 Сотовый телефон</a:t>
                      </a:r>
                      <a:endParaRPr lang="ru-RU" sz="900" b="0" strike="noStrike" spc="-1" dirty="0">
                        <a:latin typeface="Arial"/>
                      </a:endParaRPr>
                    </a:p>
                  </a:txBody>
                  <a:tcPr marL="9360" marR="936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4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УКВ радиостанция стационарная</a:t>
                      </a:r>
                    </a:p>
                  </a:txBody>
                  <a:tcPr marL="8791" marR="8791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8791" marR="8791" marT="952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45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- 100 %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705682"/>
              </p:ext>
            </p:extLst>
          </p:nvPr>
        </p:nvGraphicFramePr>
        <p:xfrm>
          <a:off x="4704938" y="980728"/>
          <a:ext cx="4320482" cy="1287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Оргтехника (компьютеры, принтеры, сканеры)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4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alt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ПЭВМ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alt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Принтеры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4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alt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Факсимильные аппараты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4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Копировальные аппараты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45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843429"/>
              </p:ext>
            </p:extLst>
          </p:nvPr>
        </p:nvGraphicFramePr>
        <p:xfrm>
          <a:off x="4713629" y="2507900"/>
          <a:ext cx="4320482" cy="705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4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Система видеоконференцсвязи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АРМ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ВКС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06">
                <a:tc gridSpan="3">
                  <a:txBody>
                    <a:bodyPr/>
                    <a:lstStyle/>
                    <a:p>
                      <a:pPr marL="0" marR="0" indent="0" algn="ctr" defTabSz="10720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-100 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616770"/>
              </p:ext>
            </p:extLst>
          </p:nvPr>
        </p:nvGraphicFramePr>
        <p:xfrm>
          <a:off x="179512" y="2492896"/>
          <a:ext cx="4320482" cy="988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4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оповещения руководящего </a:t>
                      </a: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состава и населения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Руководящий состав администрации оповещается через систему оповещения «</a:t>
                      </a:r>
                      <a:r>
                        <a:rPr kumimoji="0" lang="en-US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PVR</a:t>
                      </a: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-4»</a:t>
                      </a: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792" marR="8792" marT="879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0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16722"/>
              </p:ext>
            </p:extLst>
          </p:nvPr>
        </p:nvGraphicFramePr>
        <p:xfrm>
          <a:off x="179512" y="3533804"/>
          <a:ext cx="4320481" cy="1183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08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регистрации (записи) входящих </a:t>
                      </a: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исходящих переговоров, а также </a:t>
                      </a: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определения номера звонящего абонента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2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PVR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-4»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792" marR="8792" marT="879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2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Регистрация (записи) входящих и исходящих звонков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792" marR="8792" marT="879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2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792" marR="8792" marT="879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27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437460"/>
              </p:ext>
            </p:extLst>
          </p:nvPr>
        </p:nvGraphicFramePr>
        <p:xfrm>
          <a:off x="4704938" y="3427712"/>
          <a:ext cx="4320482" cy="525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4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Метеостанция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2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Имеется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29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792333"/>
              </p:ext>
            </p:extLst>
          </p:nvPr>
        </p:nvGraphicFramePr>
        <p:xfrm>
          <a:off x="4713629" y="4192662"/>
          <a:ext cx="4320482" cy="525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4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Приемник ГЛОНАСС или ГЛОНАСС/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GPS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2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Имеется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29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96715"/>
              </p:ext>
            </p:extLst>
          </p:nvPr>
        </p:nvGraphicFramePr>
        <p:xfrm>
          <a:off x="179514" y="4832001"/>
          <a:ext cx="8845907" cy="1813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2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41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1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75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92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92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92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92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92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657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Абонент</a:t>
                      </a: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Каналы связи</a:t>
                      </a: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Прямой</a:t>
                      </a:r>
                      <a:r>
                        <a:rPr lang="ru-RU" sz="9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канал связи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МГТС</a:t>
                      </a: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ВЦСС</a:t>
                      </a: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Транкинговая</a:t>
                      </a:r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/>
                      </a:r>
                      <a:b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связь</a:t>
                      </a: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Спутниковая </a:t>
                      </a:r>
                      <a:b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связь</a:t>
                      </a: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Сотовая </a:t>
                      </a:r>
                      <a:b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связь</a:t>
                      </a: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Радиосвязь</a:t>
                      </a: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Интернет</a:t>
                      </a: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Интернет ЛВС МЧС России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7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ЦУКС ГУ МЧС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России по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Кемеровской области – Кузбассу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ЕДДС соседних муниципальных образований</a:t>
                      </a: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1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ДДС потенциально опасных объектов</a:t>
                      </a: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Объекты с массовым пребыванием людей</a:t>
                      </a: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87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41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63769"/>
            <a:ext cx="9144000" cy="905287"/>
          </a:xfrm>
          <a:prstGeom prst="rect">
            <a:avLst/>
          </a:prstGeom>
        </p:spPr>
        <p:txBody>
          <a:bodyPr vert="horz" lIns="98963" tIns="49480" rIns="98963" bIns="49480" rtlCol="0" anchor="ctr">
            <a:noAutofit/>
          </a:bodyPr>
          <a:lstStyle>
            <a:lvl1pPr algn="ctr" defTabSz="91395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146378">
              <a:spcBef>
                <a:spcPts val="0"/>
              </a:spcBef>
              <a:defRPr/>
            </a:pPr>
            <a:r>
              <a:rPr lang="ru-RU" sz="2123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ПОТЕНЦИАЛЬНО ОПАСНЫЕ ОБЪЕКТЫ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179842"/>
              </p:ext>
            </p:extLst>
          </p:nvPr>
        </p:nvGraphicFramePr>
        <p:xfrm>
          <a:off x="248313" y="1036119"/>
          <a:ext cx="8710637" cy="868366"/>
        </p:xfrm>
        <a:graphic>
          <a:graphicData uri="http://schemas.openxmlformats.org/drawingml/2006/table">
            <a:tbl>
              <a:tblPr/>
              <a:tblGrid>
                <a:gridCol w="1598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4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1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5876">
                <a:tc gridSpan="5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объектов</a:t>
                      </a:r>
                      <a:endParaRPr lang="ru-RU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84" marR="5384" marT="53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8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Общее количество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Потенциально</a:t>
                      </a:r>
                      <a:r>
                        <a:rPr lang="ru-RU" sz="9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опасные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Социально</a:t>
                      </a:r>
                      <a:r>
                        <a:rPr lang="ru-RU" sz="9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значимые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Критически</a:t>
                      </a:r>
                      <a:r>
                        <a:rPr lang="ru-RU" sz="9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важные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Туристические маршруты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8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83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химически-опасных объектов – 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84" marR="5384" marT="53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" name="Номер слайда 2"/>
          <p:cNvSpPr txBox="1">
            <a:spLocks/>
          </p:cNvSpPr>
          <p:nvPr/>
        </p:nvSpPr>
        <p:spPr>
          <a:xfrm>
            <a:off x="7010400" y="6257193"/>
            <a:ext cx="2133600" cy="337038"/>
          </a:xfrm>
          <a:prstGeom prst="rect">
            <a:avLst/>
          </a:prstGeom>
        </p:spPr>
        <p:txBody>
          <a:bodyPr vert="horz" lIns="98963" tIns="49480" rIns="98963" bIns="49480" rtlCol="0" anchor="ctr"/>
          <a:lstStyle>
            <a:defPPr>
              <a:defRPr lang="ru-RU"/>
            </a:defPPr>
            <a:lvl1pPr marL="0" algn="r" defTabSz="107209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048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097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1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419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02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6292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2340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8393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89653">
              <a:defRPr/>
            </a:pPr>
            <a:fld id="{B19B0651-EE4F-4900-A07F-96A6BFA9D0F0}" type="slidenum">
              <a:rPr lang="ru-RU" sz="1292">
                <a:solidFill>
                  <a:srgbClr val="FFFF00"/>
                </a:solidFill>
                <a:latin typeface="Calibri"/>
              </a:rPr>
              <a:pPr defTabSz="989653">
                <a:defRPr/>
              </a:pPr>
              <a:t>7</a:t>
            </a:fld>
            <a:endParaRPr lang="ru-RU" sz="1292" dirty="0">
              <a:solidFill>
                <a:srgbClr val="FFFF00"/>
              </a:solidFill>
              <a:latin typeface="Calibri"/>
            </a:endParaRPr>
          </a:p>
        </p:txBody>
      </p:sp>
      <p:pic>
        <p:nvPicPr>
          <p:cNvPr id="30" name="Picture 2" descr="C:\Users\Диспетчер\Desktop\NXoruxUzac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" y="3100171"/>
            <a:ext cx="2605385" cy="150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11"/>
          <p:cNvSpPr txBox="1">
            <a:spLocks noChangeArrowheads="1"/>
          </p:cNvSpPr>
          <p:nvPr/>
        </p:nvSpPr>
        <p:spPr bwMode="auto">
          <a:xfrm>
            <a:off x="434358" y="2719172"/>
            <a:ext cx="22780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903" tIns="39452" rIns="78903" bIns="3945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latin typeface="Times New Roman" pitchFamily="18" charset="0"/>
              </a:rPr>
              <a:t>ОАО «КОКС» «ШАХТА ИМ. С.Д.ТИХОГО»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57496" y="4581128"/>
            <a:ext cx="2605385" cy="384832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76312" tIns="38155" rIns="76312" bIns="3815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defTabSz="912813">
              <a:buNone/>
            </a:pPr>
            <a:r>
              <a:rPr lang="ru-RU" sz="1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652507,г</a:t>
            </a: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Ленинск-Кузнецкий</a:t>
            </a:r>
            <a:r>
              <a:rPr lang="ru-RU" sz="1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ул</a:t>
            </a: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Зварыгина</a:t>
            </a:r>
            <a:r>
              <a:rPr lang="ru-RU" sz="1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18а</a:t>
            </a:r>
            <a:endParaRPr lang="ru-RU" sz="10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3" descr="DSC_009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277" y="3199553"/>
            <a:ext cx="2665412" cy="140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11"/>
          <p:cNvSpPr txBox="1">
            <a:spLocks noChangeArrowheads="1"/>
          </p:cNvSpPr>
          <p:nvPr/>
        </p:nvSpPr>
        <p:spPr bwMode="auto">
          <a:xfrm>
            <a:off x="3432969" y="2719172"/>
            <a:ext cx="2278062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903" tIns="39452" rIns="78903" bIns="3945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latin typeface="Times New Roman" pitchFamily="18" charset="0"/>
              </a:rPr>
              <a:t>ОАО «ШАХТА АЛЕКСИЕВСКАЯ»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185277" y="4600627"/>
            <a:ext cx="2665412" cy="384832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76312" tIns="38155" rIns="76312" bIns="3815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defTabSz="912813">
              <a:buNone/>
            </a:pPr>
            <a:r>
              <a:rPr lang="ru-RU" sz="1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652507, Ленинск-Кузнецкий муниципальный округ, д.Красноярка</a:t>
            </a:r>
            <a:endParaRPr lang="ru-RU" sz="10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9194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308082"/>
            <a:ext cx="9144000" cy="1274521"/>
          </a:xfrm>
          <a:prstGeom prst="rect">
            <a:avLst/>
          </a:prstGeom>
        </p:spPr>
        <p:txBody>
          <a:bodyPr vert="horz" lIns="98963" tIns="49480" rIns="98963" bIns="49480" rtlCol="0" anchor="ctr">
            <a:noAutofit/>
          </a:bodyPr>
          <a:lstStyle>
            <a:lvl1pPr algn="ctr" defTabSz="91395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146378">
              <a:spcBef>
                <a:spcPts val="0"/>
              </a:spcBef>
              <a:defRPr/>
            </a:pPr>
            <a:r>
              <a:rPr lang="ru-RU" sz="2123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СВЕДЕНИЯ О ЧРЕЗВЫЧАЙНЫХ СИТУАЦИЯХ, </a:t>
            </a:r>
          </a:p>
          <a:p>
            <a:pPr defTabSz="1146378">
              <a:spcBef>
                <a:spcPts val="0"/>
              </a:spcBef>
              <a:defRPr/>
            </a:pPr>
            <a:r>
              <a:rPr lang="ru-RU" sz="2123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ПРОИЗОШЕДШИХ НА ТЕРРИТОРИИ </a:t>
            </a:r>
          </a:p>
          <a:p>
            <a:pPr defTabSz="1146378">
              <a:spcBef>
                <a:spcPts val="0"/>
              </a:spcBef>
              <a:defRPr/>
            </a:pPr>
            <a:r>
              <a:rPr lang="ru-RU" sz="2123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ЛЕНИНСК-КУЗНЕЦКОГО </a:t>
            </a:r>
            <a:r>
              <a:rPr lang="ru-RU" sz="2123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МУНИЦИПАЛЬНОГО ОКРУГА</a:t>
            </a:r>
          </a:p>
          <a:p>
            <a:pPr defTabSz="1146378">
              <a:spcBef>
                <a:spcPts val="0"/>
              </a:spcBef>
              <a:defRPr/>
            </a:pPr>
            <a:r>
              <a:rPr lang="ru-RU" sz="2123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ПЕРИОД 2018 - 2022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85882"/>
            <a:ext cx="200067" cy="35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9034" tIns="49517" rIns="99034" bIns="49517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662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0" y="367235"/>
            <a:ext cx="376974" cy="35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9034" tIns="49517" rIns="99034" bIns="49517" numCol="1" anchor="ctr" anchorCtr="0" compatLnSpc="1">
            <a:prstTxWarp prst="textNoShape">
              <a:avLst/>
            </a:prstTxWarp>
            <a:spAutoFit/>
          </a:bodyPr>
          <a:lstStyle/>
          <a:p>
            <a:pPr indent="175377" defTabSz="990363" fontAlgn="base">
              <a:spcBef>
                <a:spcPct val="0"/>
              </a:spcBef>
              <a:spcAft>
                <a:spcPct val="0"/>
              </a:spcAft>
              <a:tabLst>
                <a:tab pos="3216958" algn="ctr"/>
                <a:tab pos="6433916" algn="r"/>
              </a:tabLst>
            </a:pPr>
            <a:endParaRPr lang="ru-RU" sz="1662">
              <a:latin typeface="Arial" pitchFamily="34" charset="0"/>
            </a:endParaRP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0" y="648589"/>
            <a:ext cx="200067" cy="35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9034" tIns="49517" rIns="99034" bIns="49517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662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011091" y="1780431"/>
            <a:ext cx="7272808" cy="1449637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lIns="98938" tIns="49471" rIns="98938" bIns="49471">
            <a:spAutoFit/>
          </a:bodyPr>
          <a:lstStyle>
            <a:lvl1pPr indent="179388"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484865" algn="just"/>
            <a:r>
              <a:rPr lang="ru-RU" sz="1754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период 2018-2022 года на территории </a:t>
            </a:r>
            <a:r>
              <a:rPr lang="ru-RU" sz="1754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Ленинск-Кузнецкого </a:t>
            </a:r>
            <a:r>
              <a:rPr lang="ru-RU" sz="1754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муниципального округа чрезвычайных ситуаций не произошло: </a:t>
            </a:r>
          </a:p>
          <a:p>
            <a:pPr indent="484865" algn="just"/>
            <a:r>
              <a:rPr lang="ru-RU" sz="1754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техногенные ЧС – </a:t>
            </a:r>
            <a:r>
              <a:rPr lang="ru-RU" sz="1754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754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indent="484865" algn="just"/>
            <a:r>
              <a:rPr lang="ru-RU" sz="1754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природные ЧС – </a:t>
            </a:r>
            <a:r>
              <a:rPr lang="ru-RU" sz="1754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754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indent="484865" algn="just"/>
            <a:r>
              <a:rPr lang="ru-RU" sz="1754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биолого-социальные ЧС – </a:t>
            </a:r>
            <a:r>
              <a:rPr lang="ru-RU" sz="1754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754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42759451"/>
              </p:ext>
            </p:extLst>
          </p:nvPr>
        </p:nvGraphicFramePr>
        <p:xfrm>
          <a:off x="1033311" y="3827814"/>
          <a:ext cx="7260949" cy="245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2"/>
          <p:cNvSpPr txBox="1">
            <a:spLocks/>
          </p:cNvSpPr>
          <p:nvPr/>
        </p:nvSpPr>
        <p:spPr>
          <a:xfrm>
            <a:off x="7010400" y="6257193"/>
            <a:ext cx="2133600" cy="337038"/>
          </a:xfrm>
          <a:prstGeom prst="rect">
            <a:avLst/>
          </a:prstGeom>
        </p:spPr>
        <p:txBody>
          <a:bodyPr vert="horz" lIns="98963" tIns="49480" rIns="98963" bIns="49480" rtlCol="0" anchor="ctr"/>
          <a:lstStyle>
            <a:defPPr>
              <a:defRPr lang="ru-RU"/>
            </a:defPPr>
            <a:lvl1pPr marL="0" algn="r" defTabSz="107209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048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097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1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419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02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6292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2340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8393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89653">
              <a:defRPr/>
            </a:pPr>
            <a:fld id="{B19B0651-EE4F-4900-A07F-96A6BFA9D0F0}" type="slidenum">
              <a:rPr lang="ru-RU" sz="1292">
                <a:solidFill>
                  <a:srgbClr val="FFFF00"/>
                </a:solidFill>
                <a:latin typeface="Calibri"/>
              </a:rPr>
              <a:pPr defTabSz="989653">
                <a:defRPr/>
              </a:pPr>
              <a:t>8</a:t>
            </a:fld>
            <a:endParaRPr lang="ru-RU" sz="1292" dirty="0">
              <a:solidFill>
                <a:srgbClr val="FFFF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44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63769"/>
            <a:ext cx="9144000" cy="905287"/>
          </a:xfrm>
          <a:prstGeom prst="rect">
            <a:avLst/>
          </a:prstGeom>
        </p:spPr>
        <p:txBody>
          <a:bodyPr vert="horz" lIns="98963" tIns="49480" rIns="98963" bIns="49480" rtlCol="0" anchor="ctr">
            <a:noAutofit/>
          </a:bodyPr>
          <a:lstStyle>
            <a:lvl1pPr algn="ctr" defTabSz="91395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146378">
              <a:spcBef>
                <a:spcPts val="0"/>
              </a:spcBef>
              <a:defRPr/>
            </a:pPr>
            <a:r>
              <a:rPr lang="ru-RU" sz="2123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РАБОЧИЕ МЕСТА ПЕРСОНАЛА ДЕЖУРНОЙ СМЕНЫ</a:t>
            </a:r>
          </a:p>
          <a:p>
            <a:pPr defTabSz="1146378">
              <a:spcBef>
                <a:spcPts val="0"/>
              </a:spcBef>
              <a:defRPr/>
            </a:pPr>
            <a:r>
              <a:rPr lang="ru-RU" sz="2123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</a:t>
            </a:r>
            <a:r>
              <a:rPr lang="ru-RU" sz="2123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ЛЕНИНСК-КУЗНЕЦКОГО </a:t>
            </a:r>
            <a:r>
              <a:rPr lang="ru-RU" sz="2123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МУНИЦИПАЛЬНОГО ОКРУГА</a:t>
            </a:r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7010400" y="6257193"/>
            <a:ext cx="2133600" cy="337038"/>
          </a:xfrm>
          <a:prstGeom prst="rect">
            <a:avLst/>
          </a:prstGeom>
        </p:spPr>
        <p:txBody>
          <a:bodyPr vert="horz" lIns="98963" tIns="49480" rIns="98963" bIns="49480" rtlCol="0" anchor="ctr"/>
          <a:lstStyle>
            <a:defPPr>
              <a:defRPr lang="ru-RU"/>
            </a:defPPr>
            <a:lvl1pPr marL="0" algn="r" defTabSz="107209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048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097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1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419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02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6292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2340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8393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89653">
              <a:defRPr/>
            </a:pPr>
            <a:fld id="{B19B0651-EE4F-4900-A07F-96A6BFA9D0F0}" type="slidenum">
              <a:rPr lang="ru-RU" sz="1292">
                <a:solidFill>
                  <a:srgbClr val="FFFF00"/>
                </a:solidFill>
                <a:latin typeface="Calibri"/>
              </a:rPr>
              <a:pPr defTabSz="989653">
                <a:defRPr/>
              </a:pPr>
              <a:t>9</a:t>
            </a:fld>
            <a:endParaRPr lang="ru-RU" sz="1292" dirty="0">
              <a:solidFill>
                <a:srgbClr val="FFFF00"/>
              </a:solidFill>
              <a:latin typeface="Calibri"/>
            </a:endParaRPr>
          </a:p>
        </p:txBody>
      </p:sp>
      <p:pic>
        <p:nvPicPr>
          <p:cNvPr id="20" name="Picture 2" descr="C:\Users\Начальник ЕДДС\Desktop\конкурс 2020 фото\3b4fa746-1d73-42e7-85b0-03cfedc6f42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40" b="9023"/>
          <a:stretch/>
        </p:blipFill>
        <p:spPr bwMode="auto">
          <a:xfrm>
            <a:off x="298822" y="1136948"/>
            <a:ext cx="4202447" cy="268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Начальник ЕДДС\Desktop\конкурс 2020 фото\4094ad92-8dd5-4c48-aa07-dd17a1ff08d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7" y="1136948"/>
            <a:ext cx="4104455" cy="269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Начальник ЕДДС\Desktop\конкурс 2020 фото\680dde4c-be98-41d9-ac65-443633bf603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7" y="3962382"/>
            <a:ext cx="4104456" cy="285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Начальник ЕДДС\Desktop\конкурс 2020 фото\f20646a3-f956-4597-84d9-2b86fa83f7f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697" y="3962382"/>
            <a:ext cx="4224572" cy="285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0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4564</TotalTime>
  <Words>858</Words>
  <Application>Microsoft Office PowerPoint</Application>
  <PresentationFormat>Экран (4:3)</PresentationFormat>
  <Paragraphs>275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Unicode MS</vt:lpstr>
      <vt:lpstr>Calibri</vt:lpstr>
      <vt:lpstr>Times New Roman</vt:lpstr>
      <vt:lpstr>1_Тема Office</vt:lpstr>
      <vt:lpstr>Презентация PowerPoint</vt:lpstr>
      <vt:lpstr>РУКОВОДСТВО МУНИЦИПАЛЬНОГО ОБРАЗОВАНИЯ И ЕДДС </vt:lpstr>
      <vt:lpstr>КРАТКАЯ  ХАРАКТЕРИСТИКА  ЛЕНИНСК-КУЗНЕЦКОГО МУНИЦИПАЛЬНОГО ОКРУГА </vt:lpstr>
      <vt:lpstr>РАЗМЕЩЕНИЕ ЕДДС   ЛЕНИНСК-КУЗНЕЦКОГО  МУНИЦИПАЛЬНОГО  ОКРУГА</vt:lpstr>
      <vt:lpstr>ЧИСЛЕННОСТЬ ДИСПЕТЧЕРСКОГО СОСТАВА  ЕДДС ЛЕНИНСК-КУЗНЕЦКОГО МУНИЦИПАЛЬНОГО ОКРУГА</vt:lpstr>
      <vt:lpstr>ТЕХНИЧЕСКОЕ ОСНАЩЕНИЕ ЕДДС  ЛЕНИНСК-КУЗНЕЦКОГО  МУНИЦИПАЛЬНОГО  ОКРУГА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СХЕМА РАЗМЕЩЕНИЕ ЕДДС</dc:title>
  <dc:creator>Наталья</dc:creator>
  <cp:lastModifiedBy>Денис Целищев</cp:lastModifiedBy>
  <cp:revision>74</cp:revision>
  <cp:lastPrinted>2021-08-06T02:08:55Z</cp:lastPrinted>
  <dcterms:created xsi:type="dcterms:W3CDTF">2017-10-26T04:51:32Z</dcterms:created>
  <dcterms:modified xsi:type="dcterms:W3CDTF">2023-05-25T05:43:19Z</dcterms:modified>
</cp:coreProperties>
</file>