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256" r:id="rId4"/>
    <p:sldId id="280" r:id="rId5"/>
    <p:sldId id="281" r:id="rId6"/>
    <p:sldId id="260" r:id="rId7"/>
    <p:sldId id="342" r:id="rId8"/>
    <p:sldId id="295" r:id="rId9"/>
    <p:sldId id="275" r:id="rId10"/>
    <p:sldId id="296" r:id="rId11"/>
    <p:sldId id="282" r:id="rId12"/>
  </p:sldIdLst>
  <p:sldSz cx="9906000" cy="6858000" type="A4"/>
  <p:notesSz cx="6797675" cy="9872663"/>
  <p:defaultTextStyle>
    <a:defPPr>
      <a:defRPr lang="ru-RU"/>
    </a:defPPr>
    <a:lvl1pPr marL="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99"/>
    <a:srgbClr val="FFFF66"/>
    <a:srgbClr val="CCEC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1" autoAdjust="0"/>
    <p:restoredTop sz="96387" autoAdjust="0"/>
  </p:normalViewPr>
  <p:slideViewPr>
    <p:cSldViewPr>
      <p:cViewPr varScale="1">
        <p:scale>
          <a:sx n="106" d="100"/>
          <a:sy n="106" d="100"/>
        </p:scale>
        <p:origin x="126" y="27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ЧС на территории 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Крапивинского муниципального округа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8962195405355798E-2"/>
          <c:y val="0.29452470746493631"/>
          <c:w val="0.93004881243748438"/>
          <c:h val="0.51527457910082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ЧС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F83-4A80-B2D6-029C0E3EDC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6F83-4A80-B2D6-029C0E3EDC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6F83-4A80-B2D6-029C0E3EDC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6F83-4A80-B2D6-029C0E3EDC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6F83-4A80-B2D6-029C0E3EDCB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B-6F83-4A80-B2D6-029C0E3EDCB8}"/>
              </c:ext>
            </c:extLst>
          </c:dPt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83-4A80-B2D6-029C0E3ED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66080"/>
        <c:axId val="53571968"/>
      </c:barChart>
      <c:catAx>
        <c:axId val="5356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FF0000"/>
            </a:solidFill>
          </a:ln>
        </c:spPr>
        <c:crossAx val="53571968"/>
        <c:crosses val="autoZero"/>
        <c:auto val="1"/>
        <c:lblAlgn val="ctr"/>
        <c:lblOffset val="100"/>
        <c:noMultiLvlLbl val="0"/>
      </c:catAx>
      <c:valAx>
        <c:axId val="53571968"/>
        <c:scaling>
          <c:orientation val="minMax"/>
          <c:max val="3"/>
          <c:min val="0"/>
        </c:scaling>
        <c:delete val="0"/>
        <c:axPos val="l"/>
        <c:majorGridlines>
          <c:spPr>
            <a:ln w="0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FF0000"/>
            </a:solidFill>
          </a:ln>
        </c:spPr>
        <c:crossAx val="53566080"/>
        <c:crosses val="autoZero"/>
        <c:crossBetween val="between"/>
        <c:majorUnit val="1"/>
        <c:minorUnit val="0.4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F0EDF-A2D1-4430-A0F9-FF71D53F502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39775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8B19E-85C1-443B-B93B-78631C9AF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0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3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3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46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7475054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2472999"/>
      </p:ext>
    </p:extLst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3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85811191"/>
      </p:ext>
    </p:extLst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7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36863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4" y="1411560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5" y="1411560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699975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4" y="1854758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2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8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0281440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656086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49791"/>
      </p:ext>
    </p:extLst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01300"/>
      </p:ext>
    </p:extLst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4138241"/>
      </p:ext>
    </p:extLst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8" y="623887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2977067"/>
      </p:ext>
    </p:extLst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3781973"/>
      </p:ext>
    </p:extLst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8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4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4" y="4131782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5EAF46-E43B-41A6-AED8-C98200BED526}" type="slidenum">
              <a:rPr lang="ru-RU" smtClean="0"/>
              <a:pPr defTabSz="10726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31387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2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3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923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2" y="2355853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9680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4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92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057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3" y="1411556"/>
            <a:ext cx="4457701" cy="1034129"/>
          </a:xfrm>
        </p:spPr>
        <p:txBody>
          <a:bodyPr/>
          <a:lstStyle>
            <a:lvl1pPr marL="201109" indent="-201109">
              <a:lnSpc>
                <a:spcPct val="90000"/>
              </a:lnSpc>
              <a:defRPr sz="1600"/>
            </a:lvl1pPr>
            <a:lvl2pPr marL="398306" indent="-192501">
              <a:lnSpc>
                <a:spcPct val="90000"/>
              </a:lnSpc>
              <a:defRPr sz="1400"/>
            </a:lvl2pPr>
            <a:lvl3pPr marL="564201" indent="-170590">
              <a:lnSpc>
                <a:spcPct val="90000"/>
              </a:lnSpc>
              <a:defRPr sz="1200"/>
            </a:lvl3pPr>
            <a:lvl4pPr marL="726185" indent="-161982">
              <a:lnSpc>
                <a:spcPct val="90000"/>
              </a:lnSpc>
              <a:defRPr sz="1100"/>
            </a:lvl4pPr>
            <a:lvl5pPr marL="896774" indent="-165895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3" y="1411556"/>
            <a:ext cx="4457701" cy="1034129"/>
          </a:xfrm>
        </p:spPr>
        <p:txBody>
          <a:bodyPr/>
          <a:lstStyle>
            <a:lvl1pPr marL="205805" indent="-205805">
              <a:lnSpc>
                <a:spcPct val="90000"/>
              </a:lnSpc>
              <a:defRPr sz="1600"/>
            </a:lvl1pPr>
            <a:lvl2pPr marL="398306" indent="-201109">
              <a:lnSpc>
                <a:spcPct val="90000"/>
              </a:lnSpc>
              <a:defRPr sz="1400"/>
            </a:lvl2pPr>
            <a:lvl3pPr marL="568897" indent="-179198">
              <a:lnSpc>
                <a:spcPct val="90000"/>
              </a:lnSpc>
              <a:defRPr sz="1200"/>
            </a:lvl3pPr>
            <a:lvl4pPr marL="726185" indent="-157288">
              <a:lnSpc>
                <a:spcPct val="90000"/>
              </a:lnSpc>
              <a:defRPr sz="1100"/>
            </a:lvl4pPr>
            <a:lvl5pPr marL="896774" indent="-161982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44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3" y="1896305"/>
            <a:ext cx="4457701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1" y="2174878"/>
            <a:ext cx="4457701" cy="955646"/>
          </a:xfrm>
        </p:spPr>
        <p:txBody>
          <a:bodyPr/>
          <a:lstStyle>
            <a:lvl1pPr marL="166677" indent="-166677">
              <a:defRPr sz="1400"/>
            </a:lvl1pPr>
            <a:lvl2pPr marL="332573" indent="-157288">
              <a:defRPr sz="1200"/>
            </a:lvl2pPr>
            <a:lvl3pPr marL="481254" indent="-143985">
              <a:defRPr sz="1100"/>
            </a:lvl3pPr>
            <a:lvl4pPr marL="621326" indent="-135377">
              <a:defRPr sz="1100"/>
            </a:lvl4pPr>
            <a:lvl5pPr marL="756703" indent="-122074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1" y="1896305"/>
            <a:ext cx="4460104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8"/>
            <a:ext cx="4461139" cy="955646"/>
          </a:xfrm>
        </p:spPr>
        <p:txBody>
          <a:bodyPr/>
          <a:lstStyle>
            <a:lvl1pPr marL="175286" indent="-175286">
              <a:defRPr sz="1400"/>
            </a:lvl1pPr>
            <a:lvl2pPr marL="337269" indent="-161982">
              <a:defRPr sz="1200"/>
            </a:lvl2pPr>
            <a:lvl3pPr marL="485949" indent="-144768">
              <a:defRPr sz="1100"/>
            </a:lvl3pPr>
            <a:lvl4pPr marL="621326" indent="-140072">
              <a:defRPr sz="1100"/>
            </a:lvl4pPr>
            <a:lvl5pPr marL="756703" indent="-130682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807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909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2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04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6" y="6238878"/>
            <a:ext cx="9906001" cy="619125"/>
          </a:xfrm>
          <a:solidFill>
            <a:srgbClr val="FFFF99"/>
          </a:solidFill>
        </p:spPr>
        <p:txBody>
          <a:bodyPr wrap="square" lIns="127325" tIns="63663" rIns="127325" bIns="63663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60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2" y="2355853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6681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907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1" y="4408544"/>
            <a:ext cx="8420633" cy="484748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1" y="4187180"/>
            <a:ext cx="8420633" cy="22159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608" indent="0">
              <a:buNone/>
              <a:defRPr sz="1600"/>
            </a:lvl2pPr>
            <a:lvl3pPr marL="725189" indent="0">
              <a:buNone/>
              <a:defRPr sz="1300"/>
            </a:lvl3pPr>
            <a:lvl4pPr marL="1087752" indent="0">
              <a:buNone/>
              <a:defRPr sz="1200"/>
            </a:lvl4pPr>
            <a:lvl5pPr marL="1450445" indent="0">
              <a:buNone/>
              <a:defRPr sz="1200"/>
            </a:lvl5pPr>
            <a:lvl6pPr marL="1813029" indent="0">
              <a:buNone/>
              <a:defRPr sz="1200"/>
            </a:lvl6pPr>
            <a:lvl7pPr marL="2175529" indent="0">
              <a:buNone/>
              <a:defRPr sz="1200"/>
            </a:lvl7pPr>
            <a:lvl8pPr marL="2538084" indent="0">
              <a:buNone/>
              <a:defRPr sz="1200"/>
            </a:lvl8pPr>
            <a:lvl9pPr marL="290072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4617" y="6245281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691" y="6245281"/>
            <a:ext cx="3136622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632" y="6245281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fld id="{DA93C3AF-1DFA-4AA1-AB43-4D0C476C7921}" type="slidenum"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0728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5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7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10" tIns="53603" rIns="107210" bIns="5360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10" tIns="53603" rIns="107210" bIns="5360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4" y="6356352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097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036" indent="-402036" algn="l" defTabSz="107209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077" indent="-335029" algn="l" defTabSz="1072097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121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170" indent="-268024" algn="l" defTabSz="107209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2220" indent="-268024" algn="l" defTabSz="107209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0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7"/>
            <a:ext cx="9080500" cy="145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2471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xStyles>
    <p:titleStyle>
      <a:lvl1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743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6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368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3590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364" indent="-23277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9"/>
            <a:ext cx="90805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0" y="1412878"/>
            <a:ext cx="9080500" cy="124495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661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540881" rtl="0" eaLnBrk="1" latinLnBrk="0" hangingPunct="1">
        <a:lnSpc>
          <a:spcPct val="90000"/>
        </a:lnSpc>
        <a:spcBef>
          <a:spcPct val="0"/>
        </a:spcBef>
        <a:buNone/>
        <a:defRPr lang="en-US" sz="2800" b="0" kern="1200" cap="none" spc="-89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234767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40903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681" indent="-203778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98" indent="-204716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8480" indent="-199082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87424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786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2830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47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88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322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763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220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264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08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352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Прямоугольник 6"/>
          <p:cNvSpPr>
            <a:spLocks noChangeArrowheads="1"/>
          </p:cNvSpPr>
          <p:nvPr/>
        </p:nvSpPr>
        <p:spPr bwMode="auto">
          <a:xfrm>
            <a:off x="0" y="2276475"/>
            <a:ext cx="9906000" cy="23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>
              <a:lnSpc>
                <a:spcPct val="110000"/>
              </a:lnSpc>
            </a:pP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Единой дежурно-диспетчерской службы</a:t>
            </a:r>
            <a:endParaRPr lang="ru-RU" sz="3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Крапивинского муниципального округа </a:t>
            </a:r>
          </a:p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Кемеровской области – </a:t>
            </a: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Кузбасса</a:t>
            </a:r>
            <a:endParaRPr lang="ru-RU" sz="3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C3717D-0CD7-4D5A-93E8-FF22E464B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68" y="249203"/>
            <a:ext cx="1080119" cy="1819280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188913"/>
            <a:ext cx="14874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387629" y="5445230"/>
            <a:ext cx="8073344" cy="115211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>
            <a:defPPr>
              <a:defRPr lang="ru-RU"/>
            </a:defPPr>
            <a:lvl1pPr marL="0" algn="l" defTabSz="107209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41878"/>
            <a: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МКУ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«Единая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дежурно-диспетчерская служба»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Крапивинского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</a:p>
          <a:p>
            <a:pPr algn="ctr" defTabSz="1241878"/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Ларин Андрей Анатольевич</a:t>
            </a:r>
          </a:p>
          <a:p>
            <a:pPr algn="ctr" defTabSz="1241878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8(384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46)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22-6-04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МУНИЦИПАЛЬНОГО ОБРАЗОВАНИЯ И ЕДДС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9834" y="3284993"/>
            <a:ext cx="8073344" cy="115211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отдела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 и ЧС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Крапивинского муниципального округа </a:t>
            </a:r>
          </a:p>
          <a:p>
            <a:pPr algn="ctr" defTabSz="1241878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Румянцев  Роман 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Александрович</a:t>
            </a:r>
          </a:p>
          <a:p>
            <a:pPr algn="ctr" defTabSz="1241878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8(384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46)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22-2-50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62923" y="1124753"/>
            <a:ext cx="8073344" cy="122412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Крапивинского муниципального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–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КЧС и ОПБ </a:t>
            </a:r>
          </a:p>
          <a:p>
            <a:pPr algn="ctr" defTabSz="1241878">
              <a:defRPr/>
            </a:pP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Климина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Ивановна</a:t>
            </a:r>
          </a:p>
          <a:p>
            <a:pPr algn="ctr" defTabSz="1241878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8(384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46)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22-2-13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t>2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130165"/>
            <a:ext cx="1162451" cy="12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1" y="3284992"/>
            <a:ext cx="1229297" cy="11521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9B1278-EA0C-4B34-ADE1-CA21C194CA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0" y="5445230"/>
            <a:ext cx="1229298" cy="11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7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3576"/>
            <a:ext cx="7473279" cy="3297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 ХАРАКТЕРИСТИКА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КРАПИВИНСКОГО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</a:p>
        </p:txBody>
      </p:sp>
      <p:graphicFrame>
        <p:nvGraphicFramePr>
          <p:cNvPr id="148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49892"/>
              </p:ext>
            </p:extLst>
          </p:nvPr>
        </p:nvGraphicFramePr>
        <p:xfrm>
          <a:off x="55745" y="909781"/>
          <a:ext cx="9793796" cy="1741629"/>
        </p:xfrm>
        <a:graphic>
          <a:graphicData uri="http://schemas.openxmlformats.org/drawingml/2006/table">
            <a:tbl>
              <a:tblPr/>
              <a:tblGrid>
                <a:gridCol w="1224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7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2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5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59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0796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образование</a:t>
                      </a:r>
                      <a:endParaRPr kumimoji="0" 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Территория (тыс.кв.км)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(тыс.чел)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(тыс.чел)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Сельские  поселения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93">
                <a:tc>
                  <a:txBody>
                    <a:bodyPr/>
                    <a:lstStyle/>
                    <a:p>
                      <a:pPr algn="ctr" rtl="0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cs typeface="Times New Roman"/>
                        </a:rPr>
                        <a:t>Крапивинский муниципальный округ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23,2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52,9%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132">
                <a:tc gridSpan="9">
                  <a:txBody>
                    <a:bodyPr/>
                    <a:lstStyle/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администрации</a:t>
                      </a:r>
                      <a:r>
                        <a:rPr kumimoji="0" lang="ru-RU" alt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652440</a:t>
                      </a:r>
                      <a:r>
                        <a:rPr kumimoji="0" lang="ru-RU" alt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пос. Крапивинский, ул. Юбилейная, 15. Координаты: </a:t>
                      </a:r>
                      <a:r>
                        <a:rPr kumimoji="0" lang="ru-RU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51°44′19.09″N (51.738637)   36°9′4.47″E (36.151243).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электронной почты</a:t>
                      </a:r>
                      <a:r>
                        <a:rPr kumimoji="0" lang="ru-RU" alt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en-US" sz="1050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adm-krapiv@</a:t>
                      </a:r>
                      <a:r>
                        <a:rPr lang="en-US" sz="105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ako.ru</a:t>
                      </a:r>
                      <a:r>
                        <a:rPr kumimoji="0" lang="ru-RU" alt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05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</a:t>
                      </a:r>
                      <a:r>
                        <a:rPr lang="ru-RU" sz="105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5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krapivino</a:t>
                      </a:r>
                      <a:r>
                        <a:rPr lang="ru-RU" sz="105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5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</a:t>
                      </a:r>
                      <a:r>
                        <a:rPr kumimoji="0" lang="ru-RU" alt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</a:t>
                      </a:r>
                      <a:r>
                        <a:rPr kumimoji="0" lang="ru-RU" alt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(384 </a:t>
                      </a:r>
                      <a:r>
                        <a:rPr kumimoji="0" lang="ru-RU" alt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46)  22-2-13.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Факс</a:t>
                      </a:r>
                      <a:r>
                        <a:rPr kumimoji="0" lang="ru-RU" alt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(384 </a:t>
                      </a:r>
                      <a:r>
                        <a:rPr kumimoji="0" lang="ru-RU" alt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46) 22-4-38.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9" name="Text Box 1050"/>
          <p:cNvSpPr txBox="1">
            <a:spLocks noChangeArrowheads="1"/>
          </p:cNvSpPr>
          <p:nvPr/>
        </p:nvSpPr>
        <p:spPr bwMode="auto">
          <a:xfrm>
            <a:off x="7344234" y="3263622"/>
            <a:ext cx="2549066" cy="359437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algn="ctr" defTabSz="1211324">
              <a:defRPr sz="1900" b="1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spcAft>
                <a:spcPts val="100"/>
              </a:spcAft>
            </a:pPr>
            <a:r>
              <a:rPr lang="ru-RU" sz="900" dirty="0"/>
              <a:t>Социально значимые объекты/в том числе с круглосуточным пребыванием людей: 63/8</a:t>
            </a:r>
          </a:p>
          <a:p>
            <a:pPr algn="l">
              <a:spcAft>
                <a:spcPts val="100"/>
              </a:spcAft>
            </a:pPr>
            <a:r>
              <a:rPr lang="ru-RU" sz="900" u="sng" dirty="0"/>
              <a:t>Образовательные учреждения – 37/2, из них:</a:t>
            </a:r>
          </a:p>
          <a:p>
            <a:pPr algn="l">
              <a:spcAft>
                <a:spcPts val="100"/>
              </a:spcAft>
            </a:pPr>
            <a:r>
              <a:rPr lang="ru-RU" sz="900" b="0" dirty="0"/>
              <a:t> общеобразовательные школы – </a:t>
            </a:r>
            <a:r>
              <a:rPr lang="ru-RU" sz="900" dirty="0"/>
              <a:t>16/1</a:t>
            </a:r>
            <a:r>
              <a:rPr lang="ru-RU" sz="900" b="0" dirty="0"/>
              <a:t>;</a:t>
            </a:r>
          </a:p>
          <a:p>
            <a:pPr algn="l">
              <a:spcAft>
                <a:spcPts val="100"/>
              </a:spcAft>
            </a:pPr>
            <a:r>
              <a:rPr lang="ru-RU" sz="900" b="0" dirty="0"/>
              <a:t>доп. образование – 2:</a:t>
            </a:r>
          </a:p>
          <a:p>
            <a:pPr algn="l">
              <a:spcAft>
                <a:spcPts val="100"/>
              </a:spcAft>
            </a:pPr>
            <a:r>
              <a:rPr lang="ru-RU" sz="900" b="0" dirty="0"/>
              <a:t>детские сады –17/1;</a:t>
            </a:r>
          </a:p>
          <a:p>
            <a:pPr algn="l">
              <a:spcAft>
                <a:spcPts val="100"/>
              </a:spcAft>
            </a:pPr>
            <a:r>
              <a:rPr lang="ru-RU" sz="900" u="sng" dirty="0">
                <a:solidFill>
                  <a:schemeClr val="tx1"/>
                </a:solidFill>
              </a:rPr>
              <a:t>Учреждения здравоохранения – 26/1,</a:t>
            </a:r>
          </a:p>
          <a:p>
            <a:pPr algn="l">
              <a:spcAft>
                <a:spcPts val="100"/>
              </a:spcAft>
            </a:pPr>
            <a:r>
              <a:rPr lang="ru-RU" sz="900" u="sng" dirty="0">
                <a:solidFill>
                  <a:schemeClr val="tx1"/>
                </a:solidFill>
              </a:rPr>
              <a:t>из них:</a:t>
            </a:r>
          </a:p>
          <a:p>
            <a:pPr algn="l">
              <a:spcAft>
                <a:spcPts val="100"/>
              </a:spcAft>
            </a:pPr>
            <a:r>
              <a:rPr lang="ru-RU" sz="900" b="0" dirty="0"/>
              <a:t>Районная больница – 1/1 (на 200 коек);</a:t>
            </a:r>
          </a:p>
          <a:p>
            <a:pPr algn="l">
              <a:spcAft>
                <a:spcPts val="100"/>
              </a:spcAft>
            </a:pPr>
            <a:r>
              <a:rPr lang="ru-RU" sz="900" b="0" dirty="0"/>
              <a:t>поликлиника – 2;</a:t>
            </a:r>
          </a:p>
          <a:p>
            <a:pPr algn="l">
              <a:spcAft>
                <a:spcPts val="100"/>
              </a:spcAft>
            </a:pPr>
            <a:r>
              <a:rPr lang="ru-RU" sz="900" b="0" dirty="0"/>
              <a:t>ФАП и ВА  – 23.</a:t>
            </a:r>
          </a:p>
          <a:p>
            <a:pPr algn="l">
              <a:spcAft>
                <a:spcPts val="100"/>
              </a:spcAft>
            </a:pPr>
            <a:r>
              <a:rPr lang="ru-RU" sz="900" u="sng" dirty="0"/>
              <a:t>Разное -6/5,из них :</a:t>
            </a:r>
          </a:p>
          <a:p>
            <a:pPr algn="l">
              <a:spcAft>
                <a:spcPts val="100"/>
              </a:spcAft>
            </a:pPr>
            <a:r>
              <a:rPr lang="ru-RU" sz="900" b="0" dirty="0"/>
              <a:t>«Губернский дом ребёнка специализированный»  - 1/1;</a:t>
            </a:r>
          </a:p>
          <a:p>
            <a:pPr algn="l">
              <a:spcAft>
                <a:spcPts val="100"/>
              </a:spcAft>
            </a:pPr>
            <a:r>
              <a:rPr lang="ru-RU" sz="900" b="0" dirty="0"/>
              <a:t>«Центр реабилитации несовершеннолетних» (</a:t>
            </a:r>
            <a:r>
              <a:rPr lang="ru-RU" sz="900" b="0" dirty="0" err="1"/>
              <a:t>соц.приют</a:t>
            </a:r>
            <a:r>
              <a:rPr lang="ru-RU" sz="900" b="0" dirty="0"/>
              <a:t>) – 1/1;</a:t>
            </a:r>
          </a:p>
          <a:p>
            <a:pPr algn="l">
              <a:spcAft>
                <a:spcPts val="100"/>
              </a:spcAft>
            </a:pPr>
            <a:r>
              <a:rPr lang="ru-RU" sz="900" b="0" dirty="0"/>
              <a:t>Отделение дневного пребывания -1/0;</a:t>
            </a:r>
          </a:p>
          <a:p>
            <a:pPr algn="l">
              <a:spcAft>
                <a:spcPts val="100"/>
              </a:spcAft>
            </a:pPr>
            <a:r>
              <a:rPr lang="ru-RU" sz="900" b="0" dirty="0"/>
              <a:t>Дом ветеранов -1/1</a:t>
            </a:r>
          </a:p>
          <a:p>
            <a:pPr algn="l">
              <a:spcAft>
                <a:spcPts val="100"/>
              </a:spcAft>
            </a:pPr>
            <a:r>
              <a:rPr lang="ru-RU" sz="900" b="0" dirty="0"/>
              <a:t>Санаторий «</a:t>
            </a:r>
            <a:r>
              <a:rPr lang="ru-RU" sz="900" b="0" dirty="0" err="1"/>
              <a:t>Борисовский</a:t>
            </a:r>
            <a:r>
              <a:rPr lang="ru-RU" sz="900" b="0" dirty="0"/>
              <a:t>» – 1/1</a:t>
            </a:r>
          </a:p>
        </p:txBody>
      </p:sp>
      <p:sp>
        <p:nvSpPr>
          <p:cNvPr id="170" name="Text Box 1051"/>
          <p:cNvSpPr txBox="1">
            <a:spLocks noChangeArrowheads="1"/>
          </p:cNvSpPr>
          <p:nvPr/>
        </p:nvSpPr>
        <p:spPr bwMode="auto">
          <a:xfrm>
            <a:off x="7344234" y="2676118"/>
            <a:ext cx="2549066" cy="587504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/>
              <a:t>Потенциально опасные объекты: 0</a:t>
            </a:r>
            <a:endParaRPr lang="ru-RU" dirty="0"/>
          </a:p>
        </p:txBody>
      </p:sp>
      <p:sp>
        <p:nvSpPr>
          <p:cNvPr id="171" name="Text Box 1051"/>
          <p:cNvSpPr txBox="1">
            <a:spLocks noChangeArrowheads="1"/>
          </p:cNvSpPr>
          <p:nvPr/>
        </p:nvSpPr>
        <p:spPr bwMode="auto">
          <a:xfrm>
            <a:off x="0" y="5835639"/>
            <a:ext cx="7344234" cy="100676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ru-RU" b="1" dirty="0"/>
              <a:t>Крапивинский </a:t>
            </a:r>
            <a:r>
              <a:rPr lang="ru-RU" b="1" dirty="0" smtClean="0"/>
              <a:t>муниципальный округ </a:t>
            </a:r>
            <a:r>
              <a:rPr lang="ru-RU" b="1" dirty="0"/>
              <a:t>расположен в центральной части Кемеровской </a:t>
            </a:r>
            <a:r>
              <a:rPr lang="ru-RU" b="1" dirty="0" smtClean="0"/>
              <a:t>области – Кузбасса </a:t>
            </a:r>
            <a:r>
              <a:rPr lang="ru-RU" b="1" dirty="0"/>
              <a:t>по обеим берегам  реки Томи. Административные границы </a:t>
            </a:r>
            <a:r>
              <a:rPr lang="ru-RU" b="1" dirty="0" smtClean="0"/>
              <a:t>Крапивинского муниципального </a:t>
            </a:r>
            <a:r>
              <a:rPr lang="ru-RU" b="1" dirty="0"/>
              <a:t>округа </a:t>
            </a:r>
            <a:r>
              <a:rPr lang="ru-RU" b="1" dirty="0" smtClean="0"/>
              <a:t>сухопутные. </a:t>
            </a:r>
            <a:r>
              <a:rPr lang="ru-RU" b="1" dirty="0"/>
              <a:t>На юге округ граничит с Беловским </a:t>
            </a:r>
            <a:r>
              <a:rPr lang="ru-RU" b="1" dirty="0" smtClean="0"/>
              <a:t>муниципальным округом, </a:t>
            </a:r>
            <a:r>
              <a:rPr lang="ru-RU" b="1" dirty="0"/>
              <a:t>на юго-востоке – с Новокузнецким </a:t>
            </a:r>
            <a:r>
              <a:rPr lang="ru-RU" b="1" dirty="0" smtClean="0"/>
              <a:t>муниципальным округом, </a:t>
            </a:r>
            <a:r>
              <a:rPr lang="ru-RU" b="1" dirty="0"/>
              <a:t>на севере и северо-востоке – с </a:t>
            </a:r>
            <a:r>
              <a:rPr lang="ru-RU" b="1" dirty="0" err="1"/>
              <a:t>Тисульским</a:t>
            </a:r>
            <a:r>
              <a:rPr lang="ru-RU" b="1" dirty="0"/>
              <a:t> </a:t>
            </a:r>
            <a:r>
              <a:rPr lang="ru-RU" b="1" dirty="0" smtClean="0"/>
              <a:t>муниципальным округом, </a:t>
            </a:r>
            <a:r>
              <a:rPr lang="ru-RU" b="1" dirty="0"/>
              <a:t>на юго-западе – с Ленинск-Кузнецким </a:t>
            </a:r>
            <a:r>
              <a:rPr lang="ru-RU" b="1" dirty="0" smtClean="0"/>
              <a:t>муниципальным округом, </a:t>
            </a:r>
            <a:r>
              <a:rPr lang="ru-RU" b="1" dirty="0"/>
              <a:t>на западе – с Промышленновским </a:t>
            </a:r>
            <a:r>
              <a:rPr lang="ru-RU" b="1" dirty="0" smtClean="0"/>
              <a:t>муниципальным округом </a:t>
            </a:r>
            <a:r>
              <a:rPr lang="ru-RU" b="1" dirty="0"/>
              <a:t>и на северо-западе – с Кемеровским </a:t>
            </a:r>
            <a:r>
              <a:rPr lang="ru-RU" b="1" dirty="0" smtClean="0"/>
              <a:t>муниципальным округом. </a:t>
            </a:r>
            <a:r>
              <a:rPr lang="ru-RU" b="1" dirty="0"/>
              <a:t>В составе муниципального образования  33  населенный пункт, в том числе 31 сельских населенных пунктов  и 2 городских поселения.</a:t>
            </a: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t>3</a:t>
            </a:fld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Text Box 340"/>
          <p:cNvSpPr txBox="1">
            <a:spLocks noChangeArrowheads="1"/>
          </p:cNvSpPr>
          <p:nvPr/>
        </p:nvSpPr>
        <p:spPr bwMode="auto">
          <a:xfrm>
            <a:off x="3659783" y="4040700"/>
            <a:ext cx="4960938" cy="3034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131" tIns="43565" rIns="87131" bIns="43565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Крапивинский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</a:t>
            </a:r>
            <a:r>
              <a:rPr lang="ru-RU" altLang="ru-RU" sz="1400" b="1" dirty="0">
                <a:latin typeface="Times New Roman" pitchFamily="18" charset="0"/>
                <a:cs typeface="Arial" pitchFamily="34" charset="0"/>
              </a:rPr>
              <a:t>округ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10"/>
          <p:cNvGrpSpPr>
            <a:grpSpLocks/>
          </p:cNvGrpSpPr>
          <p:nvPr/>
        </p:nvGrpSpPr>
        <p:grpSpPr bwMode="auto">
          <a:xfrm>
            <a:off x="3130090" y="3573016"/>
            <a:ext cx="524110" cy="624148"/>
            <a:chOff x="3187" y="2568"/>
            <a:chExt cx="351" cy="379"/>
          </a:xfrm>
        </p:grpSpPr>
        <p:grpSp>
          <p:nvGrpSpPr>
            <p:cNvPr id="5" name="Group 411"/>
            <p:cNvGrpSpPr>
              <a:grpSpLocks/>
            </p:cNvGrpSpPr>
            <p:nvPr/>
          </p:nvGrpSpPr>
          <p:grpSpPr bwMode="auto">
            <a:xfrm>
              <a:off x="3211" y="2568"/>
              <a:ext cx="327" cy="323"/>
              <a:chOff x="4016" y="2827"/>
              <a:chExt cx="327" cy="323"/>
            </a:xfrm>
          </p:grpSpPr>
          <p:grpSp>
            <p:nvGrpSpPr>
              <p:cNvPr id="7" name="Group 508"/>
              <p:cNvGrpSpPr>
                <a:grpSpLocks/>
              </p:cNvGrpSpPr>
              <p:nvPr/>
            </p:nvGrpSpPr>
            <p:grpSpPr bwMode="auto">
              <a:xfrm>
                <a:off x="4016" y="2827"/>
                <a:ext cx="280" cy="323"/>
                <a:chOff x="144" y="2400"/>
                <a:chExt cx="360" cy="467"/>
              </a:xfrm>
            </p:grpSpPr>
            <p:sp>
              <p:nvSpPr>
                <p:cNvPr id="9" name="Freeform 510"/>
                <p:cNvSpPr>
                  <a:spLocks/>
                </p:cNvSpPr>
                <p:nvPr/>
              </p:nvSpPr>
              <p:spPr bwMode="auto">
                <a:xfrm>
                  <a:off x="144" y="2437"/>
                  <a:ext cx="23" cy="430"/>
                </a:xfrm>
                <a:custGeom>
                  <a:avLst/>
                  <a:gdLst>
                    <a:gd name="T0" fmla="*/ 0 w 809"/>
                    <a:gd name="T1" fmla="*/ 0 h 15037"/>
                    <a:gd name="T2" fmla="*/ 0 w 809"/>
                    <a:gd name="T3" fmla="*/ 0 h 15037"/>
                    <a:gd name="T4" fmla="*/ 0 w 809"/>
                    <a:gd name="T5" fmla="*/ 0 h 15037"/>
                    <a:gd name="T6" fmla="*/ 0 w 809"/>
                    <a:gd name="T7" fmla="*/ 0 h 15037"/>
                    <a:gd name="T8" fmla="*/ 0 w 809"/>
                    <a:gd name="T9" fmla="*/ 0 h 15037"/>
                    <a:gd name="T10" fmla="*/ 0 w 809"/>
                    <a:gd name="T11" fmla="*/ 0 h 150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09"/>
                    <a:gd name="T19" fmla="*/ 0 h 15037"/>
                    <a:gd name="T20" fmla="*/ 809 w 809"/>
                    <a:gd name="T21" fmla="*/ 15037 h 150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09" h="15037">
                      <a:moveTo>
                        <a:pt x="397" y="15037"/>
                      </a:moveTo>
                      <a:lnTo>
                        <a:pt x="793" y="15037"/>
                      </a:lnTo>
                      <a:lnTo>
                        <a:pt x="809" y="0"/>
                      </a:lnTo>
                      <a:lnTo>
                        <a:pt x="15" y="0"/>
                      </a:lnTo>
                      <a:lnTo>
                        <a:pt x="0" y="15037"/>
                      </a:lnTo>
                      <a:lnTo>
                        <a:pt x="397" y="15037"/>
                      </a:lnTo>
                      <a:close/>
                    </a:path>
                  </a:pathLst>
                </a:custGeom>
                <a:solidFill>
                  <a:srgbClr val="DC2B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389" tIns="45696" rIns="91389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Freeform 511"/>
                <p:cNvSpPr>
                  <a:spLocks/>
                </p:cNvSpPr>
                <p:nvPr/>
              </p:nvSpPr>
              <p:spPr bwMode="auto">
                <a:xfrm>
                  <a:off x="154" y="2402"/>
                  <a:ext cx="350" cy="65"/>
                </a:xfrm>
                <a:custGeom>
                  <a:avLst/>
                  <a:gdLst>
                    <a:gd name="T0" fmla="*/ 0 w 12235"/>
                    <a:gd name="T1" fmla="*/ 0 h 2277"/>
                    <a:gd name="T2" fmla="*/ 0 w 12235"/>
                    <a:gd name="T3" fmla="*/ 0 h 2277"/>
                    <a:gd name="T4" fmla="*/ 0 w 12235"/>
                    <a:gd name="T5" fmla="*/ 0 h 2277"/>
                    <a:gd name="T6" fmla="*/ 0 w 12235"/>
                    <a:gd name="T7" fmla="*/ 0 h 2277"/>
                    <a:gd name="T8" fmla="*/ 0 w 12235"/>
                    <a:gd name="T9" fmla="*/ 0 h 2277"/>
                    <a:gd name="T10" fmla="*/ 0 w 12235"/>
                    <a:gd name="T11" fmla="*/ 0 h 2277"/>
                    <a:gd name="T12" fmla="*/ 0 w 12235"/>
                    <a:gd name="T13" fmla="*/ 0 h 2277"/>
                    <a:gd name="T14" fmla="*/ 0 w 12235"/>
                    <a:gd name="T15" fmla="*/ 0 h 2277"/>
                    <a:gd name="T16" fmla="*/ 0 w 12235"/>
                    <a:gd name="T17" fmla="*/ 0 h 2277"/>
                    <a:gd name="T18" fmla="*/ 0 w 12235"/>
                    <a:gd name="T19" fmla="*/ 0 h 22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235"/>
                    <a:gd name="T31" fmla="*/ 0 h 2277"/>
                    <a:gd name="T32" fmla="*/ 12235 w 12235"/>
                    <a:gd name="T33" fmla="*/ 2277 h 227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235" h="2277">
                      <a:moveTo>
                        <a:pt x="12235" y="1886"/>
                      </a:moveTo>
                      <a:lnTo>
                        <a:pt x="11888" y="1495"/>
                      </a:lnTo>
                      <a:lnTo>
                        <a:pt x="100" y="0"/>
                      </a:lnTo>
                      <a:lnTo>
                        <a:pt x="0" y="782"/>
                      </a:lnTo>
                      <a:lnTo>
                        <a:pt x="11789" y="2277"/>
                      </a:lnTo>
                      <a:lnTo>
                        <a:pt x="11442" y="1886"/>
                      </a:lnTo>
                      <a:lnTo>
                        <a:pt x="12235" y="1886"/>
                      </a:lnTo>
                      <a:lnTo>
                        <a:pt x="12235" y="1540"/>
                      </a:lnTo>
                      <a:lnTo>
                        <a:pt x="11888" y="1495"/>
                      </a:lnTo>
                      <a:lnTo>
                        <a:pt x="12235" y="1886"/>
                      </a:lnTo>
                      <a:close/>
                    </a:path>
                  </a:pathLst>
                </a:custGeom>
                <a:solidFill>
                  <a:srgbClr val="DC2B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389" tIns="45696" rIns="91389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Freeform 512"/>
                <p:cNvSpPr>
                  <a:spLocks/>
                </p:cNvSpPr>
                <p:nvPr/>
              </p:nvSpPr>
              <p:spPr bwMode="auto">
                <a:xfrm>
                  <a:off x="481" y="2455"/>
                  <a:ext cx="23" cy="103"/>
                </a:xfrm>
                <a:custGeom>
                  <a:avLst/>
                  <a:gdLst>
                    <a:gd name="T0" fmla="*/ 0 w 793"/>
                    <a:gd name="T1" fmla="*/ 0 h 3582"/>
                    <a:gd name="T2" fmla="*/ 0 w 793"/>
                    <a:gd name="T3" fmla="*/ 0 h 3582"/>
                    <a:gd name="T4" fmla="*/ 0 w 793"/>
                    <a:gd name="T5" fmla="*/ 0 h 3582"/>
                    <a:gd name="T6" fmla="*/ 0 w 793"/>
                    <a:gd name="T7" fmla="*/ 0 h 3582"/>
                    <a:gd name="T8" fmla="*/ 0 w 793"/>
                    <a:gd name="T9" fmla="*/ 0 h 3582"/>
                    <a:gd name="T10" fmla="*/ 0 w 793"/>
                    <a:gd name="T11" fmla="*/ 0 h 3582"/>
                    <a:gd name="T12" fmla="*/ 0 w 793"/>
                    <a:gd name="T13" fmla="*/ 0 h 3582"/>
                    <a:gd name="T14" fmla="*/ 0 w 793"/>
                    <a:gd name="T15" fmla="*/ 0 h 3582"/>
                    <a:gd name="T16" fmla="*/ 0 w 793"/>
                    <a:gd name="T17" fmla="*/ 0 h 3582"/>
                    <a:gd name="T18" fmla="*/ 0 w 793"/>
                    <a:gd name="T19" fmla="*/ 0 h 35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93"/>
                    <a:gd name="T31" fmla="*/ 0 h 3582"/>
                    <a:gd name="T32" fmla="*/ 793 w 793"/>
                    <a:gd name="T33" fmla="*/ 3582 h 35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93" h="3582">
                      <a:moveTo>
                        <a:pt x="452" y="3582"/>
                      </a:moveTo>
                      <a:lnTo>
                        <a:pt x="793" y="3190"/>
                      </a:lnTo>
                      <a:lnTo>
                        <a:pt x="793" y="0"/>
                      </a:lnTo>
                      <a:lnTo>
                        <a:pt x="0" y="0"/>
                      </a:lnTo>
                      <a:lnTo>
                        <a:pt x="0" y="3190"/>
                      </a:lnTo>
                      <a:lnTo>
                        <a:pt x="341" y="2799"/>
                      </a:lnTo>
                      <a:lnTo>
                        <a:pt x="452" y="3582"/>
                      </a:lnTo>
                      <a:lnTo>
                        <a:pt x="793" y="3532"/>
                      </a:lnTo>
                      <a:lnTo>
                        <a:pt x="793" y="3190"/>
                      </a:lnTo>
                      <a:lnTo>
                        <a:pt x="452" y="3582"/>
                      </a:lnTo>
                      <a:close/>
                    </a:path>
                  </a:pathLst>
                </a:custGeom>
                <a:solidFill>
                  <a:srgbClr val="DC2B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389" tIns="45696" rIns="91389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Freeform 513"/>
                <p:cNvSpPr>
                  <a:spLocks/>
                </p:cNvSpPr>
                <p:nvPr/>
              </p:nvSpPr>
              <p:spPr bwMode="auto">
                <a:xfrm>
                  <a:off x="145" y="2535"/>
                  <a:ext cx="349" cy="73"/>
                </a:xfrm>
                <a:custGeom>
                  <a:avLst/>
                  <a:gdLst>
                    <a:gd name="T0" fmla="*/ 0 w 12241"/>
                    <a:gd name="T1" fmla="*/ 0 h 2541"/>
                    <a:gd name="T2" fmla="*/ 0 w 12241"/>
                    <a:gd name="T3" fmla="*/ 0 h 2541"/>
                    <a:gd name="T4" fmla="*/ 0 w 12241"/>
                    <a:gd name="T5" fmla="*/ 0 h 2541"/>
                    <a:gd name="T6" fmla="*/ 0 w 12241"/>
                    <a:gd name="T7" fmla="*/ 0 h 2541"/>
                    <a:gd name="T8" fmla="*/ 0 w 12241"/>
                    <a:gd name="T9" fmla="*/ 0 h 2541"/>
                    <a:gd name="T10" fmla="*/ 0 w 12241"/>
                    <a:gd name="T11" fmla="*/ 0 h 2541"/>
                    <a:gd name="T12" fmla="*/ 0 w 12241"/>
                    <a:gd name="T13" fmla="*/ 0 h 2541"/>
                    <a:gd name="T14" fmla="*/ 0 w 12241"/>
                    <a:gd name="T15" fmla="*/ 0 h 2541"/>
                    <a:gd name="T16" fmla="*/ 0 w 12241"/>
                    <a:gd name="T17" fmla="*/ 0 h 2541"/>
                    <a:gd name="T18" fmla="*/ 0 w 12241"/>
                    <a:gd name="T19" fmla="*/ 0 h 254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241"/>
                    <a:gd name="T31" fmla="*/ 0 h 2541"/>
                    <a:gd name="T32" fmla="*/ 12241 w 12241"/>
                    <a:gd name="T33" fmla="*/ 2541 h 254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241" h="2541">
                      <a:moveTo>
                        <a:pt x="0" y="2086"/>
                      </a:moveTo>
                      <a:lnTo>
                        <a:pt x="453" y="2477"/>
                      </a:lnTo>
                      <a:lnTo>
                        <a:pt x="12241" y="783"/>
                      </a:lnTo>
                      <a:lnTo>
                        <a:pt x="12130" y="0"/>
                      </a:lnTo>
                      <a:lnTo>
                        <a:pt x="341" y="1695"/>
                      </a:lnTo>
                      <a:lnTo>
                        <a:pt x="794" y="2086"/>
                      </a:lnTo>
                      <a:lnTo>
                        <a:pt x="0" y="2086"/>
                      </a:lnTo>
                      <a:lnTo>
                        <a:pt x="0" y="2541"/>
                      </a:lnTo>
                      <a:lnTo>
                        <a:pt x="453" y="2477"/>
                      </a:lnTo>
                      <a:lnTo>
                        <a:pt x="0" y="2086"/>
                      </a:lnTo>
                      <a:close/>
                    </a:path>
                  </a:pathLst>
                </a:custGeom>
                <a:solidFill>
                  <a:srgbClr val="DC2B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389" tIns="45696" rIns="91389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Freeform 514"/>
                <p:cNvSpPr>
                  <a:spLocks/>
                </p:cNvSpPr>
                <p:nvPr/>
              </p:nvSpPr>
              <p:spPr bwMode="auto">
                <a:xfrm>
                  <a:off x="145" y="2400"/>
                  <a:ext cx="22" cy="195"/>
                </a:xfrm>
                <a:custGeom>
                  <a:avLst/>
                  <a:gdLst>
                    <a:gd name="T0" fmla="*/ 0 w 794"/>
                    <a:gd name="T1" fmla="*/ 0 h 6827"/>
                    <a:gd name="T2" fmla="*/ 0 w 794"/>
                    <a:gd name="T3" fmla="*/ 0 h 6827"/>
                    <a:gd name="T4" fmla="*/ 0 w 794"/>
                    <a:gd name="T5" fmla="*/ 0 h 6827"/>
                    <a:gd name="T6" fmla="*/ 0 w 794"/>
                    <a:gd name="T7" fmla="*/ 0 h 6827"/>
                    <a:gd name="T8" fmla="*/ 0 w 794"/>
                    <a:gd name="T9" fmla="*/ 0 h 6827"/>
                    <a:gd name="T10" fmla="*/ 0 w 794"/>
                    <a:gd name="T11" fmla="*/ 0 h 6827"/>
                    <a:gd name="T12" fmla="*/ 0 w 794"/>
                    <a:gd name="T13" fmla="*/ 0 h 6827"/>
                    <a:gd name="T14" fmla="*/ 0 w 794"/>
                    <a:gd name="T15" fmla="*/ 0 h 6827"/>
                    <a:gd name="T16" fmla="*/ 0 w 794"/>
                    <a:gd name="T17" fmla="*/ 0 h 6827"/>
                    <a:gd name="T18" fmla="*/ 0 w 794"/>
                    <a:gd name="T19" fmla="*/ 0 h 682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94"/>
                    <a:gd name="T31" fmla="*/ 0 h 6827"/>
                    <a:gd name="T32" fmla="*/ 794 w 794"/>
                    <a:gd name="T33" fmla="*/ 6827 h 682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94" h="6827">
                      <a:moveTo>
                        <a:pt x="447" y="56"/>
                      </a:moveTo>
                      <a:lnTo>
                        <a:pt x="0" y="447"/>
                      </a:lnTo>
                      <a:lnTo>
                        <a:pt x="0" y="6827"/>
                      </a:lnTo>
                      <a:lnTo>
                        <a:pt x="794" y="6827"/>
                      </a:lnTo>
                      <a:lnTo>
                        <a:pt x="794" y="447"/>
                      </a:lnTo>
                      <a:lnTo>
                        <a:pt x="347" y="838"/>
                      </a:lnTo>
                      <a:lnTo>
                        <a:pt x="447" y="56"/>
                      </a:lnTo>
                      <a:lnTo>
                        <a:pt x="0" y="0"/>
                      </a:lnTo>
                      <a:lnTo>
                        <a:pt x="0" y="447"/>
                      </a:lnTo>
                      <a:lnTo>
                        <a:pt x="447" y="56"/>
                      </a:lnTo>
                      <a:close/>
                    </a:path>
                  </a:pathLst>
                </a:custGeom>
                <a:solidFill>
                  <a:srgbClr val="DC2B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389" tIns="45696" rIns="91389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8" name="Rectangle 418"/>
              <p:cNvSpPr>
                <a:spLocks noChangeArrowheads="1"/>
              </p:cNvSpPr>
              <p:nvPr/>
            </p:nvSpPr>
            <p:spPr bwMode="auto">
              <a:xfrm>
                <a:off x="4034" y="2840"/>
                <a:ext cx="309" cy="9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57497" tIns="28753" rIns="57497" bIns="28753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19 ОФПС</a:t>
                </a:r>
                <a:endParaRPr kumimoji="0" lang="ru-RU" altLang="ru-RU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187" y="2883"/>
              <a:ext cx="70" cy="64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4884" tIns="47457" rIns="94884" bIns="4745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ectangle 336"/>
          <p:cNvSpPr>
            <a:spLocks noChangeArrowheads="1"/>
          </p:cNvSpPr>
          <p:nvPr/>
        </p:nvSpPr>
        <p:spPr bwMode="auto">
          <a:xfrm>
            <a:off x="2748749" y="4215090"/>
            <a:ext cx="637626" cy="129034"/>
          </a:xfrm>
          <a:prstGeom prst="rect">
            <a:avLst/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64112" tIns="33338" rIns="64112" bIns="333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Arial" pitchFamily="34" charset="0"/>
              </a:rPr>
              <a:t>п</a:t>
            </a:r>
            <a:r>
              <a:rPr kumimoji="0" lang="ru-RU" altLang="ru-RU" sz="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altLang="ru-RU" sz="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Arial" pitchFamily="34" charset="0"/>
              </a:rPr>
              <a:t>Крапивинский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7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 </a:t>
            </a:r>
            <a:b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КРАПИВИНСКОГО МУНИЦИПАЛЬНОГО ОКРУГА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9318" y="4013601"/>
            <a:ext cx="4565650" cy="2627015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ctr" defTabSz="1211324"/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 Крапивинского </a:t>
            </a: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 размещена </a:t>
            </a:r>
          </a:p>
          <a:p>
            <a:pPr algn="ctr" defTabSz="1211324"/>
            <a:r>
              <a:rPr lang="ru-RU" sz="1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отдельном помещении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1211324"/>
            <a:endParaRPr lang="ru-RU" sz="1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/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–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266 </a:t>
            </a:r>
            <a:r>
              <a:rPr lang="ru-RU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/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зала ОДС–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812226" y="1052736"/>
            <a:ext cx="5006581" cy="2808312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ctr" defTabSz="1211324">
              <a:defRPr/>
            </a:pPr>
            <a:r>
              <a:rPr lang="ru-RU" sz="19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 </a:t>
            </a:r>
          </a:p>
          <a:p>
            <a:pPr algn="ctr" defTabSz="1211324"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652440, </a:t>
            </a:r>
          </a:p>
          <a:p>
            <a:pPr algn="ctr" defTabSz="1211324"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Кемеровская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область – Кузбасс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>
              <a:defRPr/>
            </a:pPr>
            <a:r>
              <a:rPr lang="ru-RU" sz="16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Крапивинский,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Юбилейная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2а </a:t>
            </a:r>
            <a:endParaRPr lang="ru-RU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>
              <a:defRPr/>
            </a:pPr>
            <a:r>
              <a:rPr lang="ru-RU" sz="1600" spc="-1" dirty="0">
                <a:solidFill>
                  <a:srgbClr val="000000"/>
                </a:solidFill>
                <a:latin typeface="Times New Roman"/>
                <a:ea typeface="DejaVu Sans"/>
              </a:rPr>
              <a:t>э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л. адрес: </a:t>
            </a:r>
            <a:r>
              <a:rPr lang="en-US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edds-krap@yandex.ru</a:t>
            </a:r>
            <a:endParaRPr lang="ru-RU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(384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46) 22-7-73, </a:t>
            </a:r>
            <a:endParaRPr lang="en-US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Факс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(384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46) 22-6-04</a:t>
            </a:r>
            <a:endParaRPr lang="ru-RU" sz="16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TextBox 1"/>
          <p:cNvGrpSpPr>
            <a:grpSpLocks/>
          </p:cNvGrpSpPr>
          <p:nvPr/>
        </p:nvGrpSpPr>
        <p:grpSpPr bwMode="auto">
          <a:xfrm>
            <a:off x="5400675" y="3414713"/>
            <a:ext cx="4505325" cy="596900"/>
            <a:chOff x="3610" y="2135"/>
            <a:chExt cx="2872" cy="376"/>
          </a:xfrm>
        </p:grpSpPr>
      </p:grpSp>
      <p:pic>
        <p:nvPicPr>
          <p:cNvPr id="72" name="Рисунок 71" descr="C:\Users\Диспетчер1\Desktop\конкурс\Фото\DSC016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6" y="1104330"/>
            <a:ext cx="4422421" cy="2680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26" y="4013600"/>
            <a:ext cx="5006581" cy="262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t>4</a:t>
            </a:fld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5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981075"/>
          </a:xfrm>
        </p:spPr>
        <p:txBody>
          <a:bodyPr>
            <a:normAutofit fontScale="90000"/>
          </a:bodyPr>
          <a:lstStyle/>
          <a:p>
            <a:pPr defTabSz="1241425" eaLnBrk="1" hangingPunct="1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ЧИСЛЕННОСТЬ ДИСПЕТЧЕРСКОГО СОСТАВА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b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ТЕРРИТОРИИ КРАПИВИНСКОГО МУНИЦИПАЛЬНОГО ОКРУГА </a:t>
            </a:r>
            <a:endParaRPr lang="ru-RU" alt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6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99534400-ACA3-41EA-866E-4D3EC394C4CC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5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10857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48667"/>
              </p:ext>
            </p:extLst>
          </p:nvPr>
        </p:nvGraphicFramePr>
        <p:xfrm>
          <a:off x="560388" y="1227138"/>
          <a:ext cx="8856662" cy="1747203"/>
        </p:xfrm>
        <a:graphic>
          <a:graphicData uri="http://schemas.openxmlformats.org/drawingml/2006/table">
            <a:tbl>
              <a:tblPr/>
              <a:tblGrid>
                <a:gridCol w="17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Штатная численность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(чел.)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дежурной смены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(чел.)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Заработная плата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зарплата в округе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Консолидированный бюджет  округа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36,203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616203,7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64704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ОСНАЩЕНИЕ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КРАПИВИНСКОГО МУНИЦИПАЛЬНОГО ОКРУГА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2835"/>
              </p:ext>
            </p:extLst>
          </p:nvPr>
        </p:nvGraphicFramePr>
        <p:xfrm>
          <a:off x="128464" y="764704"/>
          <a:ext cx="4680521" cy="2183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связи и автоматизации управления,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средства радиосвязи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IP-телефон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Grandstream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GXP2140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Панель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расширения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Grandstream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GXP2200 EXT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Стационарная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УВЧ радиостанция ТАКТ -101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IP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внутренний телефон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Grandstream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GXP1200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Видеотелефон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Grandstream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GX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V30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Стационарный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сотовый телефон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bright&amp;quick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BQ-2052 POIMT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Радиотелефон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Panasonic K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Х-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TG161RU3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0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Сотовый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телефон 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HONOR 10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0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Стационарный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телефон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0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6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Программно-аппаратный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ViPNet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Coordinator HW100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0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604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- 100 %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528440"/>
              </p:ext>
            </p:extLst>
          </p:nvPr>
        </p:nvGraphicFramePr>
        <p:xfrm>
          <a:off x="5025008" y="764704"/>
          <a:ext cx="4680521" cy="114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Оргтехника (компьютеры, принтеры, сканеры)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Компьютеры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Принтер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Сканеры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Факс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Ламинатор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56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68863"/>
              </p:ext>
            </p:extLst>
          </p:nvPr>
        </p:nvGraphicFramePr>
        <p:xfrm>
          <a:off x="128464" y="4149080"/>
          <a:ext cx="4680521" cy="711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видеоконференцсвязи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АРМ ВКС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В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идеотелефон 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GRANDSTREAM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01">
                <a:tc gridSpan="3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210738"/>
              </p:ext>
            </p:extLst>
          </p:nvPr>
        </p:nvGraphicFramePr>
        <p:xfrm>
          <a:off x="5025008" y="3284984"/>
          <a:ext cx="4680521" cy="1581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оповещения руководящего состава и населения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уководящий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 администрации оповещается через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автоматическую стойку СЦВ;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Н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аселение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оповещается через аппаратуру П-160, П-164 с перехватом радиоканалов;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Громкоговорящая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на автомашинах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Система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оповещения через аналоговые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SIP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линии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SpRobot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Система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СМС рассылки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SpRobot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13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-100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98692"/>
              </p:ext>
            </p:extLst>
          </p:nvPr>
        </p:nvGraphicFramePr>
        <p:xfrm>
          <a:off x="128464" y="3068960"/>
          <a:ext cx="4680521" cy="93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регистрации (записи) входящих и исходящих переговоров, а также определения номера звонящего абонента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Система </a:t>
                      </a:r>
                      <a:r>
                        <a:rPr 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Sp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Record USB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запись переговоров с 2-мя линиями, определение номера звонящего.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43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- 50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83245"/>
              </p:ext>
            </p:extLst>
          </p:nvPr>
        </p:nvGraphicFramePr>
        <p:xfrm>
          <a:off x="5025008" y="2636912"/>
          <a:ext cx="4680521" cy="513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Метеостанция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Квеллер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166225"/>
              </p:ext>
            </p:extLst>
          </p:nvPr>
        </p:nvGraphicFramePr>
        <p:xfrm>
          <a:off x="5025008" y="1988840"/>
          <a:ext cx="4680521" cy="554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4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Приемник ГЛОНАСС или ГЛОНАСС/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GPS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В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наличии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805530"/>
              </p:ext>
            </p:extLst>
          </p:nvPr>
        </p:nvGraphicFramePr>
        <p:xfrm>
          <a:off x="128464" y="5013176"/>
          <a:ext cx="9577065" cy="18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8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55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510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61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Абонент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Каналы 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Прямой</a:t>
                      </a:r>
                      <a:r>
                        <a:rPr lang="ru-RU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канал связи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МГТС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ВЦСС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Транкинговая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Спутниковая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Сотовая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Радиосвязь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Интернет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Интранет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ЛВС МЧС России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1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ЦУКС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ГУ МЧС России по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Кемеровской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области – Кузбассу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ЕДДС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соседних муниципальных образований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4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ДДС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потенциально опасных объектов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нет ПОО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0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4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Объекты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массовым пребыванием людей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t>6</a:t>
            </a:fld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3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812" y="328959"/>
            <a:ext cx="9906000" cy="1172749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</a:t>
            </a:r>
            <a:endParaRPr 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КРАПИВИНСКОГО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endParaRPr 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ПЕРИОД 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15749"/>
            <a:ext cx="216734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89050"/>
            <a:ext cx="408389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pPr indent="189987" defTabSz="1072866" fontAlgn="base">
              <a:spcBef>
                <a:spcPct val="0"/>
              </a:spcBef>
              <a:spcAft>
                <a:spcPct val="0"/>
              </a:spcAft>
              <a:tabLst>
                <a:tab pos="3484951" algn="ctr"/>
                <a:tab pos="6969901" algn="r"/>
              </a:tabLst>
            </a:pPr>
            <a:endParaRPr lang="ru-RU">
              <a:latin typeface="Arial" pitchFamily="34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0" y="393851"/>
            <a:ext cx="216734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06573" y="1988840"/>
            <a:ext cx="7878875" cy="1339341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</a:ln>
        </p:spPr>
        <p:txBody>
          <a:bodyPr wrap="square" lIns="107183" tIns="53594" rIns="107183" bIns="53594">
            <a:spAutoFit/>
          </a:bodyPr>
          <a:lstStyle>
            <a:lvl1pPr indent="179388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525257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период 2016-2022 года на территории Крапивинского муниципального округа произошло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чрезвычайных ситуаций не произошло: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25257" algn="just"/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25257" algn="just"/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525257" algn="just"/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30824492"/>
              </p:ext>
            </p:extLst>
          </p:nvPr>
        </p:nvGraphicFramePr>
        <p:xfrm>
          <a:off x="1119420" y="3861048"/>
          <a:ext cx="786602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4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77" y="1693458"/>
            <a:ext cx="4392488" cy="2169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65" y="4268489"/>
            <a:ext cx="4262431" cy="2087362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B949DD-2BCB-4CE8-AFD0-746673305D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6" y="4227209"/>
            <a:ext cx="4488320" cy="23431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2B5BDD-5BAC-45C1-BC16-BDC9A9193A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2" y="1655359"/>
            <a:ext cx="4488320" cy="220770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57933"/>
              </p:ext>
            </p:extLst>
          </p:nvPr>
        </p:nvGraphicFramePr>
        <p:xfrm>
          <a:off x="196997" y="980728"/>
          <a:ext cx="9436523" cy="593363"/>
        </p:xfrm>
        <a:graphic>
          <a:graphicData uri="http://schemas.openxmlformats.org/drawingml/2006/table">
            <a:tbl>
              <a:tblPr/>
              <a:tblGrid>
                <a:gridCol w="1731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5960">
                <a:tc gridSpan="5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</a:t>
                      </a: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Потенциально-опасные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Социально-значимые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Критически-важные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Номер слайда 2"/>
          <p:cNvSpPr txBox="1">
            <a:spLocks/>
          </p:cNvSpPr>
          <p:nvPr/>
        </p:nvSpPr>
        <p:spPr>
          <a:xfrm>
            <a:off x="75920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2458909" y="4309586"/>
            <a:ext cx="1864881" cy="400105"/>
          </a:xfrm>
          <a:prstGeom prst="rect">
            <a:avLst/>
          </a:prstGeom>
          <a:solidFill>
            <a:schemeClr val="bg1">
              <a:lumMod val="25000"/>
              <a:lumOff val="75000"/>
              <a:alpha val="39000"/>
            </a:schemeClr>
          </a:solidFill>
          <a:ln>
            <a:noFill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650449 пгт. Зеленогорский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ул. Центральная, 31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358366" y="3789040"/>
            <a:ext cx="3724909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Arial" pitchFamily="34" charset="0"/>
              </a:rPr>
              <a:t>Губернский  дом Специализированный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208698" y="6474685"/>
            <a:ext cx="4384262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Arial" pitchFamily="34" charset="0"/>
              </a:rPr>
              <a:t>Крапивинская районная больница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2467171" y="1663172"/>
            <a:ext cx="2152110" cy="400105"/>
          </a:xfrm>
          <a:prstGeom prst="rect">
            <a:avLst/>
          </a:prstGeom>
          <a:solidFill>
            <a:schemeClr val="bg1">
              <a:lumMod val="25000"/>
              <a:lumOff val="75000"/>
              <a:alpha val="39000"/>
            </a:schemeClr>
          </a:solidFill>
          <a:ln>
            <a:noFill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650449 пгт. Зеленогорский ул. Центральная, 77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5948755" y="3810530"/>
            <a:ext cx="3286489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Arial" pitchFamily="34" charset="0"/>
              </a:rPr>
              <a:t>ГАУ  «Санаторий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Arial" pitchFamily="34" charset="0"/>
              </a:rPr>
              <a:t>Борисовский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Arial" pitchFamily="34" charset="0"/>
              </a:rPr>
              <a:t>»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7894238" y="4381452"/>
            <a:ext cx="1706924" cy="246217"/>
          </a:xfrm>
          <a:prstGeom prst="rect">
            <a:avLst/>
          </a:prstGeom>
          <a:solidFill>
            <a:schemeClr val="bg2">
              <a:lumMod val="20000"/>
              <a:lumOff val="80000"/>
              <a:alpha val="39000"/>
            </a:schemeClr>
          </a:solidFill>
          <a:ln>
            <a:noFill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652452  с. Борисово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9916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 ДЕЖУРНОЙ СМЕНЫ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КРАПИВИНСКОГО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t>9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C99698-BD4B-4A9D-BF31-EDB89EF7E514}"/>
              </a:ext>
            </a:extLst>
          </p:cNvPr>
          <p:cNvPicPr/>
          <p:nvPr/>
        </p:nvPicPr>
        <p:blipFill rotWithShape="1">
          <a:blip r:embed="rId3"/>
          <a:srcRect l="5385" t="5242" r="4102" b="10882"/>
          <a:stretch/>
        </p:blipFill>
        <p:spPr bwMode="auto">
          <a:xfrm>
            <a:off x="5169024" y="2014860"/>
            <a:ext cx="4248472" cy="3111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2F2D36-3C9D-48FE-9193-DF26A3BFC82F}"/>
              </a:ext>
            </a:extLst>
          </p:cNvPr>
          <p:cNvPicPr/>
          <p:nvPr/>
        </p:nvPicPr>
        <p:blipFill rotWithShape="1">
          <a:blip r:embed="rId4"/>
          <a:srcRect l="3718" t="5052" r="3334" b="9286"/>
          <a:stretch/>
        </p:blipFill>
        <p:spPr bwMode="auto">
          <a:xfrm>
            <a:off x="416496" y="1988840"/>
            <a:ext cx="4536504" cy="3111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1486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22028</TotalTime>
  <Words>970</Words>
  <Application>Microsoft Office PowerPoint</Application>
  <PresentationFormat>Лист A4 (210x297 мм)</PresentationFormat>
  <Paragraphs>296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DejaVu Sans</vt:lpstr>
      <vt:lpstr>Lucida Sans Unicode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Презентация PowerPoint</vt:lpstr>
      <vt:lpstr>РУКОВОДСТВО МУНИЦИПАЛЬНОГО ОБРАЗОВАНИЯ И ЕДДС</vt:lpstr>
      <vt:lpstr>КРАТКАЯ  ХАРАКТЕРИСТИКА  КРАПИВИНСКОГО МУНИЦИПАЛЬНОГО ОКРУГА</vt:lpstr>
      <vt:lpstr>РАЗМЕЩЕНИЕ ЕДДС  КРАПИВИНСКОГО МУНИЦИПАЛЬНОГО ОКРУГА</vt:lpstr>
      <vt:lpstr>ЧИСЛЕННОСТЬ ДИСПЕТЧЕРСКОГО СОСТАВА ЕДДС  НА ТЕРРИТОРИИ КРАПИВИНСКОГО МУНИЦИПАЛЬНОГО ОКРУГА </vt:lpstr>
      <vt:lpstr>ТЕХНИЧЕСКОЕ ОСНАЩЕНИЕ  ЕДДС КРАПИВИНСКОГО МУНИЦИПАЛЬНОГО ОКРУГА</vt:lpstr>
      <vt:lpstr>Презентация PowerPoint</vt:lpstr>
      <vt:lpstr>Презентация PowerPoint</vt:lpstr>
      <vt:lpstr>СОСТАВ ДЕЖУРНОЙ СМЕНЫ  ЕДДС КРАПИВИНСКОГО МУНИЦИПАЛЬНОГО ОКРУГА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Денис Целищев</cp:lastModifiedBy>
  <cp:revision>560</cp:revision>
  <cp:lastPrinted>2016-02-18T01:11:24Z</cp:lastPrinted>
  <dcterms:modified xsi:type="dcterms:W3CDTF">2023-05-25T05:30:09Z</dcterms:modified>
</cp:coreProperties>
</file>