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5" r:id="rId3"/>
    <p:sldMasterId id="2147483702" r:id="rId4"/>
  </p:sldMasterIdLst>
  <p:notesMasterIdLst>
    <p:notesMasterId r:id="rId13"/>
  </p:notesMasterIdLst>
  <p:sldIdLst>
    <p:sldId id="256" r:id="rId5"/>
    <p:sldId id="280" r:id="rId6"/>
    <p:sldId id="281" r:id="rId7"/>
    <p:sldId id="316" r:id="rId8"/>
    <p:sldId id="295" r:id="rId9"/>
    <p:sldId id="296" r:id="rId10"/>
    <p:sldId id="275" r:id="rId11"/>
    <p:sldId id="298" r:id="rId12"/>
  </p:sldIdLst>
  <p:sldSz cx="9906000" cy="6858000" type="A4"/>
  <p:notesSz cx="6858000" cy="9947275"/>
  <p:defaultTextStyle>
    <a:defPPr>
      <a:defRPr lang="ru-RU"/>
    </a:defPPr>
    <a:lvl1pPr marL="0" algn="l" defTabSz="107209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048" algn="l" defTabSz="107209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097" algn="l" defTabSz="107209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8144" algn="l" defTabSz="107209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4194" algn="l" defTabSz="107209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0244" algn="l" defTabSz="107209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6292" algn="l" defTabSz="107209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2340" algn="l" defTabSz="107209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88393" algn="l" defTabSz="107209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6309"/>
    <a:srgbClr val="F57B17"/>
    <a:srgbClr val="FFFF99"/>
    <a:srgbClr val="CCFF99"/>
    <a:srgbClr val="FFFF66"/>
    <a:srgbClr val="CCECFF"/>
    <a:srgbClr val="CCFF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6387" autoAdjust="0"/>
  </p:normalViewPr>
  <p:slideViewPr>
    <p:cSldViewPr>
      <p:cViewPr varScale="1">
        <p:scale>
          <a:sx n="111" d="100"/>
          <a:sy n="111" d="100"/>
        </p:scale>
        <p:origin x="1470" y="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Количество ЧС на территории </a:t>
            </a:r>
          </a:p>
          <a:p>
            <a:pPr>
              <a:defRPr b="1"/>
            </a:pPr>
            <a:r>
              <a:rPr lang="ru-RU" b="1" dirty="0" smtClean="0"/>
              <a:t>Кемеровского </a:t>
            </a:r>
            <a:r>
              <a:rPr lang="ru-RU" b="1" dirty="0"/>
              <a:t>муниципального </a:t>
            </a:r>
            <a:r>
              <a:rPr lang="ru-RU" b="1" dirty="0" smtClean="0"/>
              <a:t>округа</a:t>
            </a:r>
            <a:endParaRPr lang="ru-RU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ЧС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75-4EB9-828F-ADEA2B054A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639936"/>
        <c:axId val="48366720"/>
      </c:barChart>
      <c:catAx>
        <c:axId val="47639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366720"/>
        <c:crosses val="autoZero"/>
        <c:auto val="1"/>
        <c:lblAlgn val="ctr"/>
        <c:lblOffset val="100"/>
        <c:noMultiLvlLbl val="0"/>
      </c:catAx>
      <c:valAx>
        <c:axId val="48366720"/>
        <c:scaling>
          <c:orientation val="minMax"/>
          <c:max val="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639936"/>
        <c:crosses val="autoZero"/>
        <c:crossBetween val="between"/>
        <c:majorUnit val="1"/>
        <c:minorUnit val="0.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7363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97363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2B4F0EDF-A2D1-4430-A0F9-FF71D53F502E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746125"/>
            <a:ext cx="5387975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24957"/>
            <a:ext cx="5486400" cy="4476273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7363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186"/>
            <a:ext cx="2971800" cy="497363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93F8B19E-85C1-443B-B93B-78631C9AFA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508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0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048" algn="l" defTabSz="10720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097" algn="l" defTabSz="10720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8144" algn="l" defTabSz="10720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4194" algn="l" defTabSz="10720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0244" algn="l" defTabSz="10720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6292" algn="l" defTabSz="10720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2340" algn="l" defTabSz="10720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88393" algn="l" defTabSz="10720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8B19E-85C1-443B-B93B-78631C9AFA9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23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8B19E-85C1-443B-B93B-78631C9AFA9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2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8B19E-85C1-443B-B93B-78631C9AFA94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02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8B19E-85C1-443B-B93B-78631C9AFA9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022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8B19E-85C1-443B-B93B-78631C9AFA9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41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4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0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2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88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1107" y="1905004"/>
            <a:ext cx="8322074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1106" y="4344994"/>
            <a:ext cx="832207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7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4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5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86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03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20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38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7475054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3322" y="649810"/>
            <a:ext cx="7630142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3036" y="4344994"/>
            <a:ext cx="7630142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7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4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5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86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03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20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38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82223" y="2355853"/>
            <a:ext cx="8330957" cy="1384995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4800" b="0" i="1" u="none" strike="noStrike" kern="0" cap="none" spc="-104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2472999"/>
      </p:ext>
    </p:extLst>
  </p:cSld>
  <p:clrMapOvr>
    <a:masterClrMapping/>
  </p:clrMapOvr>
  <p:transition spd="slow">
    <p:fade/>
  </p:transition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412750" y="1411553"/>
            <a:ext cx="9080500" cy="145578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85811191"/>
      </p:ext>
    </p:extLst>
  </p:cSld>
  <p:clrMapOvr>
    <a:masterClrMapping/>
  </p:clrMapOvr>
  <p:transition spd="slow">
    <p:fade/>
  </p:transition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750" y="1412877"/>
            <a:ext cx="9080500" cy="145578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6368631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12754" y="1411560"/>
            <a:ext cx="4457701" cy="1224951"/>
          </a:xfrm>
        </p:spPr>
        <p:txBody>
          <a:bodyPr/>
          <a:lstStyle>
            <a:lvl1pPr marL="235934" indent="-235934">
              <a:lnSpc>
                <a:spcPct val="90000"/>
              </a:lnSpc>
              <a:defRPr sz="2000"/>
            </a:lvl1pPr>
            <a:lvl2pPr marL="467277" indent="-225836">
              <a:lnSpc>
                <a:spcPct val="90000"/>
              </a:lnSpc>
              <a:defRPr sz="1600"/>
            </a:lvl2pPr>
            <a:lvl3pPr marL="661902" indent="-200130">
              <a:lnSpc>
                <a:spcPct val="90000"/>
              </a:lnSpc>
              <a:defRPr sz="1400"/>
            </a:lvl3pPr>
            <a:lvl4pPr marL="851935" indent="-190034">
              <a:lnSpc>
                <a:spcPct val="90000"/>
              </a:lnSpc>
              <a:defRPr sz="1300"/>
            </a:lvl4pPr>
            <a:lvl5pPr marL="1052065" indent="-194622">
              <a:lnSpc>
                <a:spcPct val="90000"/>
              </a:lnSpc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5" y="1411560"/>
            <a:ext cx="4457701" cy="1224951"/>
          </a:xfrm>
        </p:spPr>
        <p:txBody>
          <a:bodyPr/>
          <a:lstStyle>
            <a:lvl1pPr marL="241444" indent="-241444">
              <a:lnSpc>
                <a:spcPct val="90000"/>
              </a:lnSpc>
              <a:defRPr sz="2000"/>
            </a:lvl1pPr>
            <a:lvl2pPr marL="467277" indent="-235934">
              <a:lnSpc>
                <a:spcPct val="90000"/>
              </a:lnSpc>
              <a:defRPr sz="1600"/>
            </a:lvl2pPr>
            <a:lvl3pPr marL="667411" indent="-210230">
              <a:lnSpc>
                <a:spcPct val="90000"/>
              </a:lnSpc>
              <a:defRPr sz="1400"/>
            </a:lvl3pPr>
            <a:lvl4pPr marL="851935" indent="-184525">
              <a:lnSpc>
                <a:spcPct val="90000"/>
              </a:lnSpc>
              <a:defRPr sz="1300"/>
            </a:lvl4pPr>
            <a:lvl5pPr marL="1052065" indent="-190034">
              <a:lnSpc>
                <a:spcPct val="90000"/>
              </a:lnSpc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8699975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2754" y="1854758"/>
            <a:ext cx="4457701" cy="24929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/>
            </a:lvl1pPr>
            <a:lvl2pPr marL="317272" indent="0">
              <a:buNone/>
              <a:defRPr sz="1400" b="1"/>
            </a:lvl2pPr>
            <a:lvl3pPr marL="634543" indent="0">
              <a:buNone/>
              <a:defRPr sz="1300" b="1"/>
            </a:lvl3pPr>
            <a:lvl4pPr marL="951816" indent="0">
              <a:buNone/>
              <a:defRPr sz="1100" b="1"/>
            </a:lvl4pPr>
            <a:lvl5pPr marL="1269088" indent="0">
              <a:buNone/>
              <a:defRPr sz="1100" b="1"/>
            </a:lvl5pPr>
            <a:lvl6pPr marL="1586360" indent="0">
              <a:buNone/>
              <a:defRPr sz="1100" b="1"/>
            </a:lvl6pPr>
            <a:lvl7pPr marL="1903631" indent="0">
              <a:buNone/>
              <a:defRPr sz="1100" b="1"/>
            </a:lvl7pPr>
            <a:lvl8pPr marL="2220904" indent="0">
              <a:buNone/>
              <a:defRPr sz="1100" b="1"/>
            </a:lvl8pPr>
            <a:lvl9pPr marL="2538176" indent="0">
              <a:buNone/>
              <a:defRPr sz="1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2752" y="2174879"/>
            <a:ext cx="4457701" cy="1084912"/>
          </a:xfrm>
        </p:spPr>
        <p:txBody>
          <a:bodyPr/>
          <a:lstStyle>
            <a:lvl1pPr marL="195540" indent="-195540">
              <a:defRPr sz="1600"/>
            </a:lvl1pPr>
            <a:lvl2pPr marL="390163" indent="-184525">
              <a:defRPr sz="1400"/>
            </a:lvl2pPr>
            <a:lvl3pPr marL="564591" indent="-168916">
              <a:defRPr sz="1300"/>
            </a:lvl3pPr>
            <a:lvl4pPr marL="728918" indent="-158819">
              <a:defRPr sz="1200"/>
            </a:lvl4pPr>
            <a:lvl5pPr marL="887739" indent="-143213">
              <a:defRPr sz="12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3153" y="1854758"/>
            <a:ext cx="4460104" cy="24929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/>
            </a:lvl1pPr>
            <a:lvl2pPr marL="317272" indent="0">
              <a:buNone/>
              <a:defRPr sz="1400" b="1"/>
            </a:lvl2pPr>
            <a:lvl3pPr marL="634543" indent="0">
              <a:buNone/>
              <a:defRPr sz="1300" b="1"/>
            </a:lvl3pPr>
            <a:lvl4pPr marL="951816" indent="0">
              <a:buNone/>
              <a:defRPr sz="1100" b="1"/>
            </a:lvl4pPr>
            <a:lvl5pPr marL="1269088" indent="0">
              <a:buNone/>
              <a:defRPr sz="1100" b="1"/>
            </a:lvl5pPr>
            <a:lvl6pPr marL="1586360" indent="0">
              <a:buNone/>
              <a:defRPr sz="1100" b="1"/>
            </a:lvl6pPr>
            <a:lvl7pPr marL="1903631" indent="0">
              <a:buNone/>
              <a:defRPr sz="1100" b="1"/>
            </a:lvl7pPr>
            <a:lvl8pPr marL="2220904" indent="0">
              <a:buNone/>
              <a:defRPr sz="1100" b="1"/>
            </a:lvl8pPr>
            <a:lvl9pPr marL="2538176" indent="0">
              <a:buNone/>
              <a:defRPr sz="1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9"/>
            <a:ext cx="4461139" cy="1084912"/>
          </a:xfrm>
        </p:spPr>
        <p:txBody>
          <a:bodyPr/>
          <a:lstStyle>
            <a:lvl1pPr marL="205640" indent="-205640">
              <a:defRPr sz="1600"/>
            </a:lvl1pPr>
            <a:lvl2pPr marL="395672" indent="-190034">
              <a:defRPr sz="1400"/>
            </a:lvl2pPr>
            <a:lvl3pPr marL="570098" indent="-169835">
              <a:defRPr sz="1300"/>
            </a:lvl3pPr>
            <a:lvl4pPr marL="728918" indent="-164328">
              <a:defRPr sz="1200"/>
            </a:lvl4pPr>
            <a:lvl5pPr marL="887739" indent="-153312">
              <a:defRPr sz="12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0281440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656086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849791"/>
      </p:ext>
    </p:extLst>
  </p:cSld>
  <p:clrMapOvr>
    <a:masterClrMapping/>
  </p:clrMapOvr>
  <p:transition spd="slow">
    <p:fade/>
  </p:transition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301300"/>
      </p:ext>
    </p:extLst>
  </p:cSld>
  <p:clrMapOvr>
    <a:masterClrMapping/>
  </p:clrMapOvr>
  <p:transition spd="slow">
    <p:fade/>
  </p:transition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412750" y="1411557"/>
            <a:ext cx="9080500" cy="1455783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84138241"/>
      </p:ext>
    </p:extLst>
  </p:cSld>
  <p:clrMapOvr>
    <a:masterClrMapping/>
  </p:clrMapOvr>
  <p:transition spd="slow">
    <p:fade/>
  </p:transition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412750" y="1411557"/>
            <a:ext cx="9080500" cy="1455783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8" y="6238876"/>
            <a:ext cx="9906001" cy="619125"/>
          </a:xfrm>
          <a:solidFill>
            <a:srgbClr val="FFFF99"/>
          </a:solidFill>
        </p:spPr>
        <p:txBody>
          <a:bodyPr lIns="149373" tIns="74688" rIns="149373" bIns="74688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32977067"/>
      </p:ext>
    </p:extLst>
  </p:cSld>
  <p:clrMapOvr>
    <a:masterClrMapping/>
  </p:clrMapOvr>
  <p:transition spd="slow">
    <p:fade/>
  </p:transition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3322" y="649810"/>
            <a:ext cx="7630142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3036" y="4344994"/>
            <a:ext cx="7630142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7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4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5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86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03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20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38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82223" y="2355853"/>
            <a:ext cx="8330957" cy="1384995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4800" b="0" i="1" u="none" strike="noStrike" kern="0" cap="none" spc="-104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83781973"/>
      </p:ext>
    </p:extLst>
  </p:cSld>
  <p:clrMapOvr>
    <a:masterClrMapping/>
  </p:clrMapOvr>
  <p:transition spd="slow">
    <p:fade/>
  </p:transition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8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284" y="4408543"/>
            <a:ext cx="8420633" cy="567848"/>
          </a:xfrm>
        </p:spPr>
        <p:txBody>
          <a:bodyPr/>
          <a:lstStyle>
            <a:lvl1pPr algn="l">
              <a:defRPr sz="41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284" y="4131782"/>
            <a:ext cx="8420633" cy="276999"/>
          </a:xfrm>
        </p:spPr>
        <p:txBody>
          <a:bodyPr anchor="b"/>
          <a:lstStyle>
            <a:lvl1pPr marL="0" indent="0">
              <a:buNone/>
              <a:defRPr sz="2000"/>
            </a:lvl1pPr>
            <a:lvl2pPr marL="425401" indent="0">
              <a:buNone/>
              <a:defRPr sz="1900"/>
            </a:lvl2pPr>
            <a:lvl3pPr marL="850766" indent="0">
              <a:buNone/>
              <a:defRPr sz="1500"/>
            </a:lvl3pPr>
            <a:lvl4pPr marL="1276114" indent="0">
              <a:buNone/>
              <a:defRPr sz="1400"/>
            </a:lvl4pPr>
            <a:lvl5pPr marL="1701614" indent="0">
              <a:buNone/>
              <a:defRPr sz="1400"/>
            </a:lvl5pPr>
            <a:lvl6pPr marL="2126985" indent="0">
              <a:buNone/>
              <a:defRPr sz="1400"/>
            </a:lvl6pPr>
            <a:lvl7pPr marL="2552257" indent="0">
              <a:buNone/>
              <a:defRPr sz="1400"/>
            </a:lvl7pPr>
            <a:lvl8pPr marL="2977595" indent="0">
              <a:buNone/>
              <a:defRPr sz="1400"/>
            </a:lvl8pPr>
            <a:lvl9pPr marL="3403032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1"/>
          </a:xfrm>
          <a:prstGeom prst="rect">
            <a:avLst/>
          </a:prstGeom>
        </p:spPr>
        <p:txBody>
          <a:bodyPr lIns="107257" tIns="53629" rIns="107257" bIns="53629"/>
          <a:lstStyle>
            <a:lvl1pPr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07262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1"/>
          </a:xfrm>
          <a:prstGeom prst="rect">
            <a:avLst/>
          </a:prstGeom>
        </p:spPr>
        <p:txBody>
          <a:bodyPr lIns="107257" tIns="53629" rIns="107257" bIns="53629"/>
          <a:lstStyle>
            <a:lvl1pPr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07262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1"/>
          </a:xfrm>
          <a:prstGeom prst="rect">
            <a:avLst/>
          </a:prstGeom>
        </p:spPr>
        <p:txBody>
          <a:bodyPr lIns="107257" tIns="53629" rIns="107257" bIns="53629"/>
          <a:lstStyle>
            <a:lvl1pPr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07262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5EAF46-E43B-41A6-AED8-C98200BED526}" type="slidenum">
              <a:rPr lang="ru-RU" smtClean="0"/>
              <a:pPr defTabSz="10726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331387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1107" y="1905002"/>
            <a:ext cx="8322074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1106" y="4344993"/>
            <a:ext cx="832207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0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1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8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5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2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93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6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9237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3322" y="649807"/>
            <a:ext cx="7630142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3036" y="4344993"/>
            <a:ext cx="7630142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0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1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8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5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2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93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6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82222" y="2355853"/>
            <a:ext cx="8330957" cy="1384995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4100" b="0" i="1" u="none" strike="noStrike" kern="0" cap="none" spc="-89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19680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412750" y="1411554"/>
            <a:ext cx="9080500" cy="1244956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921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750" y="1412878"/>
            <a:ext cx="9080500" cy="1244956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573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04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0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8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4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02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62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23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883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12753" y="1411556"/>
            <a:ext cx="4457701" cy="1034129"/>
          </a:xfrm>
        </p:spPr>
        <p:txBody>
          <a:bodyPr/>
          <a:lstStyle>
            <a:lvl1pPr marL="201109" indent="-201109">
              <a:lnSpc>
                <a:spcPct val="90000"/>
              </a:lnSpc>
              <a:defRPr sz="1600"/>
            </a:lvl1pPr>
            <a:lvl2pPr marL="398306" indent="-192501">
              <a:lnSpc>
                <a:spcPct val="90000"/>
              </a:lnSpc>
              <a:defRPr sz="1400"/>
            </a:lvl2pPr>
            <a:lvl3pPr marL="564201" indent="-170590">
              <a:lnSpc>
                <a:spcPct val="90000"/>
              </a:lnSpc>
              <a:defRPr sz="1200"/>
            </a:lvl3pPr>
            <a:lvl4pPr marL="726185" indent="-161982">
              <a:lnSpc>
                <a:spcPct val="90000"/>
              </a:lnSpc>
              <a:defRPr sz="1100"/>
            </a:lvl4pPr>
            <a:lvl5pPr marL="896774" indent="-165895">
              <a:lnSpc>
                <a:spcPct val="90000"/>
              </a:lnSpc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3" y="1411556"/>
            <a:ext cx="4457701" cy="1034129"/>
          </a:xfrm>
        </p:spPr>
        <p:txBody>
          <a:bodyPr/>
          <a:lstStyle>
            <a:lvl1pPr marL="205805" indent="-205805">
              <a:lnSpc>
                <a:spcPct val="90000"/>
              </a:lnSpc>
              <a:defRPr sz="1600"/>
            </a:lvl1pPr>
            <a:lvl2pPr marL="398306" indent="-201109">
              <a:lnSpc>
                <a:spcPct val="90000"/>
              </a:lnSpc>
              <a:defRPr sz="1400"/>
            </a:lvl2pPr>
            <a:lvl3pPr marL="568897" indent="-179198">
              <a:lnSpc>
                <a:spcPct val="90000"/>
              </a:lnSpc>
              <a:defRPr sz="1200"/>
            </a:lvl3pPr>
            <a:lvl4pPr marL="726185" indent="-157288">
              <a:lnSpc>
                <a:spcPct val="90000"/>
              </a:lnSpc>
              <a:defRPr sz="1100"/>
            </a:lvl4pPr>
            <a:lvl5pPr marL="896774" indent="-161982">
              <a:lnSpc>
                <a:spcPct val="90000"/>
              </a:lnSpc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5441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2753" y="1896305"/>
            <a:ext cx="4457701" cy="2077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/>
            </a:lvl1pPr>
            <a:lvl2pPr marL="270441" indent="0">
              <a:buNone/>
              <a:defRPr sz="1200" b="1"/>
            </a:lvl2pPr>
            <a:lvl3pPr marL="540881" indent="0">
              <a:buNone/>
              <a:defRPr sz="1100" b="1"/>
            </a:lvl3pPr>
            <a:lvl4pPr marL="811322" indent="0">
              <a:buNone/>
              <a:defRPr sz="900" b="1"/>
            </a:lvl4pPr>
            <a:lvl5pPr marL="1081763" indent="0">
              <a:buNone/>
              <a:defRPr sz="900" b="1"/>
            </a:lvl5pPr>
            <a:lvl6pPr marL="1352204" indent="0">
              <a:buNone/>
              <a:defRPr sz="900" b="1"/>
            </a:lvl6pPr>
            <a:lvl7pPr marL="1622645" indent="0">
              <a:buNone/>
              <a:defRPr sz="900" b="1"/>
            </a:lvl7pPr>
            <a:lvl8pPr marL="1893084" indent="0">
              <a:buNone/>
              <a:defRPr sz="900" b="1"/>
            </a:lvl8pPr>
            <a:lvl9pPr marL="2163525" indent="0">
              <a:buNone/>
              <a:defRPr sz="9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2751" y="2174878"/>
            <a:ext cx="4457701" cy="955646"/>
          </a:xfrm>
        </p:spPr>
        <p:txBody>
          <a:bodyPr/>
          <a:lstStyle>
            <a:lvl1pPr marL="166677" indent="-166677">
              <a:defRPr sz="1400"/>
            </a:lvl1pPr>
            <a:lvl2pPr marL="332573" indent="-157288">
              <a:defRPr sz="1200"/>
            </a:lvl2pPr>
            <a:lvl3pPr marL="481254" indent="-143985">
              <a:defRPr sz="1100"/>
            </a:lvl3pPr>
            <a:lvl4pPr marL="621326" indent="-135377">
              <a:defRPr sz="1100"/>
            </a:lvl4pPr>
            <a:lvl5pPr marL="756703" indent="-122074">
              <a:defRPr sz="11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3151" y="1896305"/>
            <a:ext cx="4460104" cy="2077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/>
            </a:lvl1pPr>
            <a:lvl2pPr marL="270441" indent="0">
              <a:buNone/>
              <a:defRPr sz="1200" b="1"/>
            </a:lvl2pPr>
            <a:lvl3pPr marL="540881" indent="0">
              <a:buNone/>
              <a:defRPr sz="1100" b="1"/>
            </a:lvl3pPr>
            <a:lvl4pPr marL="811322" indent="0">
              <a:buNone/>
              <a:defRPr sz="900" b="1"/>
            </a:lvl4pPr>
            <a:lvl5pPr marL="1081763" indent="0">
              <a:buNone/>
              <a:defRPr sz="900" b="1"/>
            </a:lvl5pPr>
            <a:lvl6pPr marL="1352204" indent="0">
              <a:buNone/>
              <a:defRPr sz="900" b="1"/>
            </a:lvl6pPr>
            <a:lvl7pPr marL="1622645" indent="0">
              <a:buNone/>
              <a:defRPr sz="900" b="1"/>
            </a:lvl7pPr>
            <a:lvl8pPr marL="1893084" indent="0">
              <a:buNone/>
              <a:defRPr sz="900" b="1"/>
            </a:lvl8pPr>
            <a:lvl9pPr marL="2163525" indent="0">
              <a:buNone/>
              <a:defRPr sz="9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8"/>
            <a:ext cx="4461139" cy="955646"/>
          </a:xfrm>
        </p:spPr>
        <p:txBody>
          <a:bodyPr/>
          <a:lstStyle>
            <a:lvl1pPr marL="175286" indent="-175286">
              <a:defRPr sz="1400"/>
            </a:lvl1pPr>
            <a:lvl2pPr marL="337269" indent="-161982">
              <a:defRPr sz="1200"/>
            </a:lvl2pPr>
            <a:lvl3pPr marL="485949" indent="-144768">
              <a:defRPr sz="1100"/>
            </a:lvl3pPr>
            <a:lvl4pPr marL="621326" indent="-140072">
              <a:defRPr sz="1100"/>
            </a:lvl4pPr>
            <a:lvl5pPr marL="756703" indent="-130682">
              <a:defRPr sz="11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8070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909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29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7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412750" y="1411555"/>
            <a:ext cx="9080500" cy="1244956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2049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412750" y="1411555"/>
            <a:ext cx="9080500" cy="1244956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6" y="6238878"/>
            <a:ext cx="9906001" cy="619125"/>
          </a:xfrm>
          <a:solidFill>
            <a:srgbClr val="FFFF99"/>
          </a:solidFill>
        </p:spPr>
        <p:txBody>
          <a:bodyPr wrap="square" lIns="127325" tIns="63663" rIns="127325" bIns="63663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60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3322" y="649807"/>
            <a:ext cx="7630142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3036" y="4344993"/>
            <a:ext cx="7630142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0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1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8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5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2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93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6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82222" y="2355853"/>
            <a:ext cx="8330957" cy="1384995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4100" b="0" i="1" u="none" strike="noStrike" kern="0" cap="none" spc="-89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6681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907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281" y="4408544"/>
            <a:ext cx="8420633" cy="484748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281" y="4187180"/>
            <a:ext cx="8420633" cy="221599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608" indent="0">
              <a:buNone/>
              <a:defRPr sz="1600"/>
            </a:lvl2pPr>
            <a:lvl3pPr marL="725189" indent="0">
              <a:buNone/>
              <a:defRPr sz="1300"/>
            </a:lvl3pPr>
            <a:lvl4pPr marL="1087752" indent="0">
              <a:buNone/>
              <a:defRPr sz="1200"/>
            </a:lvl4pPr>
            <a:lvl5pPr marL="1450445" indent="0">
              <a:buNone/>
              <a:defRPr sz="1200"/>
            </a:lvl5pPr>
            <a:lvl6pPr marL="1813029" indent="0">
              <a:buNone/>
              <a:defRPr sz="1200"/>
            </a:lvl6pPr>
            <a:lvl7pPr marL="2175529" indent="0">
              <a:buNone/>
              <a:defRPr sz="1200"/>
            </a:lvl7pPr>
            <a:lvl8pPr marL="2538084" indent="0">
              <a:buNone/>
              <a:defRPr sz="1200"/>
            </a:lvl8pPr>
            <a:lvl9pPr marL="290072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4617" y="6245281"/>
            <a:ext cx="2311754" cy="476121"/>
          </a:xfrm>
          <a:prstGeom prst="rect">
            <a:avLst/>
          </a:prstGeom>
          <a:ln/>
        </p:spPr>
        <p:txBody>
          <a:bodyPr lIns="91426" tIns="45713" rIns="91426" bIns="45713"/>
          <a:lstStyle>
            <a:lvl1pPr>
              <a:defRPr/>
            </a:lvl1pPr>
          </a:lstStyle>
          <a:p>
            <a:pPr defTabSz="10728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691" y="6245281"/>
            <a:ext cx="3136622" cy="476121"/>
          </a:xfrm>
          <a:prstGeom prst="rect">
            <a:avLst/>
          </a:prstGeom>
          <a:ln/>
        </p:spPr>
        <p:txBody>
          <a:bodyPr lIns="91426" tIns="45713" rIns="91426" bIns="45713"/>
          <a:lstStyle>
            <a:lvl1pPr>
              <a:defRPr/>
            </a:lvl1pPr>
          </a:lstStyle>
          <a:p>
            <a:pPr defTabSz="10728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632" y="6245281"/>
            <a:ext cx="2311754" cy="476121"/>
          </a:xfrm>
          <a:prstGeom prst="rect">
            <a:avLst/>
          </a:prstGeom>
          <a:ln/>
        </p:spPr>
        <p:txBody>
          <a:bodyPr lIns="91426" tIns="45713" rIns="91426" bIns="45713"/>
          <a:lstStyle>
            <a:lvl1pPr>
              <a:defRPr/>
            </a:lvl1pPr>
          </a:lstStyle>
          <a:p>
            <a:pPr defTabSz="1072866" fontAlgn="base">
              <a:spcBef>
                <a:spcPct val="0"/>
              </a:spcBef>
              <a:spcAft>
                <a:spcPct val="0"/>
              </a:spcAft>
              <a:defRPr/>
            </a:pPr>
            <a:fld id="{DA93C3AF-1DFA-4AA1-AB43-4D0C476C7921}" type="slidenum">
              <a:rPr lang="ru-RU" sz="1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defTabSz="107286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7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4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4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9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4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9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8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3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8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101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043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33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123">
                <a:solidFill>
                  <a:schemeClr val="tx1">
                    <a:tint val="75000"/>
                  </a:schemeClr>
                </a:solidFill>
              </a:defRPr>
            </a:lvl1pPr>
            <a:lvl2pPr marL="494826" indent="0">
              <a:buNone/>
              <a:defRPr sz="1939">
                <a:solidFill>
                  <a:schemeClr val="tx1">
                    <a:tint val="75000"/>
                  </a:schemeClr>
                </a:solidFill>
              </a:defRPr>
            </a:lvl2pPr>
            <a:lvl3pPr marL="989653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48447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97930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47413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96895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346378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958616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38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3046"/>
            </a:lvl1pPr>
            <a:lvl2pPr>
              <a:defRPr sz="2585"/>
            </a:lvl2pPr>
            <a:lvl3pPr>
              <a:defRPr sz="2123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3046"/>
            </a:lvl1pPr>
            <a:lvl2pPr>
              <a:defRPr sz="2585"/>
            </a:lvl2pPr>
            <a:lvl3pPr>
              <a:defRPr sz="2123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920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535115"/>
            <a:ext cx="4376870" cy="639763"/>
          </a:xfrm>
        </p:spPr>
        <p:txBody>
          <a:bodyPr anchor="b"/>
          <a:lstStyle>
            <a:lvl1pPr marL="0" indent="0">
              <a:buNone/>
              <a:defRPr sz="2585" b="1"/>
            </a:lvl1pPr>
            <a:lvl2pPr marL="494826" indent="0">
              <a:buNone/>
              <a:defRPr sz="2123" b="1"/>
            </a:lvl2pPr>
            <a:lvl3pPr marL="989653" indent="0">
              <a:buNone/>
              <a:defRPr sz="1939" b="1"/>
            </a:lvl3pPr>
            <a:lvl4pPr marL="1484478" indent="0">
              <a:buNone/>
              <a:defRPr sz="1754" b="1"/>
            </a:lvl4pPr>
            <a:lvl5pPr marL="1979305" indent="0">
              <a:buNone/>
              <a:defRPr sz="1754" b="1"/>
            </a:lvl5pPr>
            <a:lvl6pPr marL="2474133" indent="0">
              <a:buNone/>
              <a:defRPr sz="1754" b="1"/>
            </a:lvl6pPr>
            <a:lvl7pPr marL="2968959" indent="0">
              <a:buNone/>
              <a:defRPr sz="1754" b="1"/>
            </a:lvl7pPr>
            <a:lvl8pPr marL="3463785" indent="0">
              <a:buNone/>
              <a:defRPr sz="1754" b="1"/>
            </a:lvl8pPr>
            <a:lvl9pPr marL="3958616" indent="0">
              <a:buNone/>
              <a:defRPr sz="175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585"/>
            </a:lvl1pPr>
            <a:lvl2pPr>
              <a:defRPr sz="2123"/>
            </a:lvl2pPr>
            <a:lvl3pPr>
              <a:defRPr sz="1939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5"/>
            <a:ext cx="4378590" cy="639763"/>
          </a:xfrm>
        </p:spPr>
        <p:txBody>
          <a:bodyPr anchor="b"/>
          <a:lstStyle>
            <a:lvl1pPr marL="0" indent="0">
              <a:buNone/>
              <a:defRPr sz="2585" b="1"/>
            </a:lvl1pPr>
            <a:lvl2pPr marL="494826" indent="0">
              <a:buNone/>
              <a:defRPr sz="2123" b="1"/>
            </a:lvl2pPr>
            <a:lvl3pPr marL="989653" indent="0">
              <a:buNone/>
              <a:defRPr sz="1939" b="1"/>
            </a:lvl3pPr>
            <a:lvl4pPr marL="1484478" indent="0">
              <a:buNone/>
              <a:defRPr sz="1754" b="1"/>
            </a:lvl4pPr>
            <a:lvl5pPr marL="1979305" indent="0">
              <a:buNone/>
              <a:defRPr sz="1754" b="1"/>
            </a:lvl5pPr>
            <a:lvl6pPr marL="2474133" indent="0">
              <a:buNone/>
              <a:defRPr sz="1754" b="1"/>
            </a:lvl6pPr>
            <a:lvl7pPr marL="2968959" indent="0">
              <a:buNone/>
              <a:defRPr sz="1754" b="1"/>
            </a:lvl7pPr>
            <a:lvl8pPr marL="3463785" indent="0">
              <a:buNone/>
              <a:defRPr sz="1754" b="1"/>
            </a:lvl8pPr>
            <a:lvl9pPr marL="3958616" indent="0">
              <a:buNone/>
              <a:defRPr sz="175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585"/>
            </a:lvl1pPr>
            <a:lvl2pPr>
              <a:defRPr sz="2123"/>
            </a:lvl2pPr>
            <a:lvl3pPr>
              <a:defRPr sz="1939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251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34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502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7" y="273051"/>
            <a:ext cx="3259006" cy="1162051"/>
          </a:xfrm>
        </p:spPr>
        <p:txBody>
          <a:bodyPr anchor="b"/>
          <a:lstStyle>
            <a:lvl1pPr algn="l">
              <a:defRPr sz="2123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63"/>
            <a:ext cx="5537729" cy="5853113"/>
          </a:xfrm>
        </p:spPr>
        <p:txBody>
          <a:bodyPr/>
          <a:lstStyle>
            <a:lvl1pPr>
              <a:defRPr sz="3508"/>
            </a:lvl1pPr>
            <a:lvl2pPr>
              <a:defRPr sz="3046"/>
            </a:lvl2pPr>
            <a:lvl3pPr>
              <a:defRPr sz="2585"/>
            </a:lvl3pPr>
            <a:lvl4pPr>
              <a:defRPr sz="2123"/>
            </a:lvl4pPr>
            <a:lvl5pPr>
              <a:defRPr sz="2123"/>
            </a:lvl5pPr>
            <a:lvl6pPr>
              <a:defRPr sz="2123"/>
            </a:lvl6pPr>
            <a:lvl7pPr>
              <a:defRPr sz="2123"/>
            </a:lvl7pPr>
            <a:lvl8pPr>
              <a:defRPr sz="2123"/>
            </a:lvl8pPr>
            <a:lvl9pPr>
              <a:defRPr sz="21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7" y="1435113"/>
            <a:ext cx="3259006" cy="4691063"/>
          </a:xfrm>
        </p:spPr>
        <p:txBody>
          <a:bodyPr/>
          <a:lstStyle>
            <a:lvl1pPr marL="0" indent="0">
              <a:buNone/>
              <a:defRPr sz="1477"/>
            </a:lvl1pPr>
            <a:lvl2pPr marL="494826" indent="0">
              <a:buNone/>
              <a:defRPr sz="1292"/>
            </a:lvl2pPr>
            <a:lvl3pPr marL="989653" indent="0">
              <a:buNone/>
              <a:defRPr sz="1108"/>
            </a:lvl3pPr>
            <a:lvl4pPr marL="1484478" indent="0">
              <a:buNone/>
              <a:defRPr sz="1015"/>
            </a:lvl4pPr>
            <a:lvl5pPr marL="1979305" indent="0">
              <a:buNone/>
              <a:defRPr sz="1015"/>
            </a:lvl5pPr>
            <a:lvl6pPr marL="2474133" indent="0">
              <a:buNone/>
              <a:defRPr sz="1015"/>
            </a:lvl6pPr>
            <a:lvl7pPr marL="2968959" indent="0">
              <a:buNone/>
              <a:defRPr sz="1015"/>
            </a:lvl7pPr>
            <a:lvl8pPr marL="3463785" indent="0">
              <a:buNone/>
              <a:defRPr sz="1015"/>
            </a:lvl8pPr>
            <a:lvl9pPr marL="3958616" indent="0">
              <a:buNone/>
              <a:defRPr sz="101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29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9" y="4800607"/>
            <a:ext cx="5943600" cy="566739"/>
          </a:xfrm>
        </p:spPr>
        <p:txBody>
          <a:bodyPr anchor="b"/>
          <a:lstStyle>
            <a:lvl1pPr algn="l">
              <a:defRPr sz="2123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9" y="612775"/>
            <a:ext cx="5943600" cy="4114800"/>
          </a:xfrm>
        </p:spPr>
        <p:txBody>
          <a:bodyPr/>
          <a:lstStyle>
            <a:lvl1pPr marL="0" indent="0">
              <a:buNone/>
              <a:defRPr sz="3508"/>
            </a:lvl1pPr>
            <a:lvl2pPr marL="494826" indent="0">
              <a:buNone/>
              <a:defRPr sz="3046"/>
            </a:lvl2pPr>
            <a:lvl3pPr marL="989653" indent="0">
              <a:buNone/>
              <a:defRPr sz="2585"/>
            </a:lvl3pPr>
            <a:lvl4pPr marL="1484478" indent="0">
              <a:buNone/>
              <a:defRPr sz="2123"/>
            </a:lvl4pPr>
            <a:lvl5pPr marL="1979305" indent="0">
              <a:buNone/>
              <a:defRPr sz="2123"/>
            </a:lvl5pPr>
            <a:lvl6pPr marL="2474133" indent="0">
              <a:buNone/>
              <a:defRPr sz="2123"/>
            </a:lvl6pPr>
            <a:lvl7pPr marL="2968959" indent="0">
              <a:buNone/>
              <a:defRPr sz="2123"/>
            </a:lvl7pPr>
            <a:lvl8pPr marL="3463785" indent="0">
              <a:buNone/>
              <a:defRPr sz="2123"/>
            </a:lvl8pPr>
            <a:lvl9pPr marL="3958616" indent="0">
              <a:buNone/>
              <a:defRPr sz="212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9" y="5367349"/>
            <a:ext cx="5943600" cy="804863"/>
          </a:xfrm>
        </p:spPr>
        <p:txBody>
          <a:bodyPr/>
          <a:lstStyle>
            <a:lvl1pPr marL="0" indent="0">
              <a:buNone/>
              <a:defRPr sz="1477"/>
            </a:lvl1pPr>
            <a:lvl2pPr marL="494826" indent="0">
              <a:buNone/>
              <a:defRPr sz="1292"/>
            </a:lvl2pPr>
            <a:lvl3pPr marL="989653" indent="0">
              <a:buNone/>
              <a:defRPr sz="1108"/>
            </a:lvl3pPr>
            <a:lvl4pPr marL="1484478" indent="0">
              <a:buNone/>
              <a:defRPr sz="1015"/>
            </a:lvl4pPr>
            <a:lvl5pPr marL="1979305" indent="0">
              <a:buNone/>
              <a:defRPr sz="1015"/>
            </a:lvl5pPr>
            <a:lvl6pPr marL="2474133" indent="0">
              <a:buNone/>
              <a:defRPr sz="1015"/>
            </a:lvl6pPr>
            <a:lvl7pPr marL="2968959" indent="0">
              <a:buNone/>
              <a:defRPr sz="1015"/>
            </a:lvl7pPr>
            <a:lvl8pPr marL="3463785" indent="0">
              <a:buNone/>
              <a:defRPr sz="1015"/>
            </a:lvl8pPr>
            <a:lvl9pPr marL="3958616" indent="0">
              <a:buNone/>
              <a:defRPr sz="101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23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32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048" indent="0">
              <a:buNone/>
              <a:defRPr sz="2300" b="1"/>
            </a:lvl2pPr>
            <a:lvl3pPr marL="1072097" indent="0">
              <a:buNone/>
              <a:defRPr sz="2100" b="1"/>
            </a:lvl3pPr>
            <a:lvl4pPr marL="1608144" indent="0">
              <a:buNone/>
              <a:defRPr sz="1900" b="1"/>
            </a:lvl4pPr>
            <a:lvl5pPr marL="2144194" indent="0">
              <a:buNone/>
              <a:defRPr sz="1900" b="1"/>
            </a:lvl5pPr>
            <a:lvl6pPr marL="2680244" indent="0">
              <a:buNone/>
              <a:defRPr sz="1900" b="1"/>
            </a:lvl6pPr>
            <a:lvl7pPr marL="3216292" indent="0">
              <a:buNone/>
              <a:defRPr sz="1900" b="1"/>
            </a:lvl7pPr>
            <a:lvl8pPr marL="3752340" indent="0">
              <a:buNone/>
              <a:defRPr sz="1900" b="1"/>
            </a:lvl8pPr>
            <a:lvl9pPr marL="4288393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048" indent="0">
              <a:buNone/>
              <a:defRPr sz="2300" b="1"/>
            </a:lvl2pPr>
            <a:lvl3pPr marL="1072097" indent="0">
              <a:buNone/>
              <a:defRPr sz="2100" b="1"/>
            </a:lvl3pPr>
            <a:lvl4pPr marL="1608144" indent="0">
              <a:buNone/>
              <a:defRPr sz="1900" b="1"/>
            </a:lvl4pPr>
            <a:lvl5pPr marL="2144194" indent="0">
              <a:buNone/>
              <a:defRPr sz="1900" b="1"/>
            </a:lvl5pPr>
            <a:lvl6pPr marL="2680244" indent="0">
              <a:buNone/>
              <a:defRPr sz="1900" b="1"/>
            </a:lvl6pPr>
            <a:lvl7pPr marL="3216292" indent="0">
              <a:buNone/>
              <a:defRPr sz="1900" b="1"/>
            </a:lvl7pPr>
            <a:lvl8pPr marL="3752340" indent="0">
              <a:buNone/>
              <a:defRPr sz="1900" b="1"/>
            </a:lvl8pPr>
            <a:lvl9pPr marL="4288393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2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2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6" y="273049"/>
            <a:ext cx="3259006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61"/>
            <a:ext cx="5537729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6" y="1435111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048" indent="0">
              <a:buNone/>
              <a:defRPr sz="1400"/>
            </a:lvl2pPr>
            <a:lvl3pPr marL="1072097" indent="0">
              <a:buNone/>
              <a:defRPr sz="1200"/>
            </a:lvl3pPr>
            <a:lvl4pPr marL="1608144" indent="0">
              <a:buNone/>
              <a:defRPr sz="1100"/>
            </a:lvl4pPr>
            <a:lvl5pPr marL="2144194" indent="0">
              <a:buNone/>
              <a:defRPr sz="1100"/>
            </a:lvl5pPr>
            <a:lvl6pPr marL="2680244" indent="0">
              <a:buNone/>
              <a:defRPr sz="1100"/>
            </a:lvl6pPr>
            <a:lvl7pPr marL="3216292" indent="0">
              <a:buNone/>
              <a:defRPr sz="1100"/>
            </a:lvl7pPr>
            <a:lvl8pPr marL="3752340" indent="0">
              <a:buNone/>
              <a:defRPr sz="1100"/>
            </a:lvl8pPr>
            <a:lvl9pPr marL="4288393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9" y="4800605"/>
            <a:ext cx="59436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9" y="612775"/>
            <a:ext cx="59436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048" indent="0">
              <a:buNone/>
              <a:defRPr sz="3300"/>
            </a:lvl2pPr>
            <a:lvl3pPr marL="1072097" indent="0">
              <a:buNone/>
              <a:defRPr sz="2800"/>
            </a:lvl3pPr>
            <a:lvl4pPr marL="1608144" indent="0">
              <a:buNone/>
              <a:defRPr sz="2300"/>
            </a:lvl4pPr>
            <a:lvl5pPr marL="2144194" indent="0">
              <a:buNone/>
              <a:defRPr sz="2300"/>
            </a:lvl5pPr>
            <a:lvl6pPr marL="2680244" indent="0">
              <a:buNone/>
              <a:defRPr sz="2300"/>
            </a:lvl6pPr>
            <a:lvl7pPr marL="3216292" indent="0">
              <a:buNone/>
              <a:defRPr sz="2300"/>
            </a:lvl7pPr>
            <a:lvl8pPr marL="3752340" indent="0">
              <a:buNone/>
              <a:defRPr sz="2300"/>
            </a:lvl8pPr>
            <a:lvl9pPr marL="4288393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9" y="5367347"/>
            <a:ext cx="59436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048" indent="0">
              <a:buNone/>
              <a:defRPr sz="1400"/>
            </a:lvl2pPr>
            <a:lvl3pPr marL="1072097" indent="0">
              <a:buNone/>
              <a:defRPr sz="1200"/>
            </a:lvl3pPr>
            <a:lvl4pPr marL="1608144" indent="0">
              <a:buNone/>
              <a:defRPr sz="1100"/>
            </a:lvl4pPr>
            <a:lvl5pPr marL="2144194" indent="0">
              <a:buNone/>
              <a:defRPr sz="1100"/>
            </a:lvl5pPr>
            <a:lvl6pPr marL="2680244" indent="0">
              <a:buNone/>
              <a:defRPr sz="1100"/>
            </a:lvl6pPr>
            <a:lvl7pPr marL="3216292" indent="0">
              <a:buNone/>
              <a:defRPr sz="1100"/>
            </a:lvl7pPr>
            <a:lvl8pPr marL="3752340" indent="0">
              <a:buNone/>
              <a:defRPr sz="1100"/>
            </a:lvl8pPr>
            <a:lvl9pPr marL="4288393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7"/>
            <a:ext cx="8915400" cy="1143000"/>
          </a:xfrm>
          <a:prstGeom prst="rect">
            <a:avLst/>
          </a:prstGeom>
        </p:spPr>
        <p:txBody>
          <a:bodyPr vert="horz" lIns="107210" tIns="53603" rIns="107210" bIns="5360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107210" tIns="53603" rIns="107210" bIns="5360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107210" tIns="53603" rIns="107210" bIns="5360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4" y="6356352"/>
            <a:ext cx="3136900" cy="365125"/>
          </a:xfrm>
          <a:prstGeom prst="rect">
            <a:avLst/>
          </a:prstGeom>
        </p:spPr>
        <p:txBody>
          <a:bodyPr vert="horz" lIns="107210" tIns="53603" rIns="107210" bIns="5360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107210" tIns="53603" rIns="107210" bIns="5360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72097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036" indent="-402036" algn="l" defTabSz="1072097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077" indent="-335029" algn="l" defTabSz="1072097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0121" indent="-268024" algn="l" defTabSz="1072097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6170" indent="-268024" algn="l" defTabSz="1072097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2220" indent="-268024" algn="l" defTabSz="1072097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48268" indent="-268024" algn="l" defTabSz="107209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4316" indent="-268024" algn="l" defTabSz="107209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0365" indent="-268024" algn="l" defTabSz="107209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6416" indent="-268024" algn="l" defTabSz="107209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720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048" algn="l" defTabSz="10720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097" algn="l" defTabSz="10720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8144" algn="l" defTabSz="10720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4194" algn="l" defTabSz="10720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0244" algn="l" defTabSz="10720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6292" algn="l" defTabSz="10720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2340" algn="l" defTabSz="10720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88393" algn="l" defTabSz="10720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750" y="230188"/>
            <a:ext cx="9080500" cy="4570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12750" y="1412877"/>
            <a:ext cx="9080500" cy="145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824711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/>
  <p:txStyles>
    <p:titleStyle>
      <a:lvl1pPr algn="l" defTabSz="63314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3300" kern="1200" spc="-104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63314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l" defTabSz="63314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l" defTabSz="63314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l" defTabSz="63314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536311" algn="l" defTabSz="633146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1072621" algn="l" defTabSz="633146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608932" algn="l" defTabSz="633146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2145243" algn="l" defTabSz="633146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273743" indent="-273743" algn="l" defTabSz="633146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6" indent="-273743" algn="l" defTabSz="633146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73368" indent="-238361" algn="l" defTabSz="633146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13590" indent="-238361" algn="l" defTabSz="633146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364" indent="-232773" algn="l" defTabSz="633146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996" indent="-158636" algn="l" defTabSz="634543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2268" indent="-158636" algn="l" defTabSz="634543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9539" indent="-158636" algn="l" defTabSz="634543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96812" indent="-158636" algn="l" defTabSz="634543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45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7272" algn="l" defTabSz="6345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4543" algn="l" defTabSz="6345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51816" algn="l" defTabSz="6345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69088" algn="l" defTabSz="6345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86360" algn="l" defTabSz="6345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03631" algn="l" defTabSz="6345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20904" algn="l" defTabSz="6345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38176" algn="l" defTabSz="6345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750" y="230189"/>
            <a:ext cx="908050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2750" y="1412878"/>
            <a:ext cx="9080500" cy="124495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661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540881" rtl="0" eaLnBrk="1" latinLnBrk="0" hangingPunct="1">
        <a:lnSpc>
          <a:spcPct val="90000"/>
        </a:lnSpc>
        <a:spcBef>
          <a:spcPct val="0"/>
        </a:spcBef>
        <a:buNone/>
        <a:defRPr lang="en-US" sz="2800" b="0" kern="1200" cap="none" spc="-89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234767" indent="-234767" algn="l" defTabSz="540881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40903" indent="-234767" algn="l" defTabSz="540881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44681" indent="-203778" algn="l" defTabSz="540881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49398" indent="-204716" algn="l" defTabSz="540881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8480" indent="-199082" algn="l" defTabSz="540881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87424" indent="-135220" algn="l" defTabSz="540881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57865" indent="-135220" algn="l" defTabSz="540881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28305" indent="-135220" algn="l" defTabSz="540881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298747" indent="-135220" algn="l" defTabSz="540881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08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0441" algn="l" defTabSz="5408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40881" algn="l" defTabSz="5408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11322" algn="l" defTabSz="5408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81763" algn="l" defTabSz="5408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52204" algn="l" defTabSz="5408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22645" algn="l" defTabSz="5408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893084" algn="l" defTabSz="5408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63525" algn="l" defTabSz="5408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7"/>
            <a:ext cx="8915400" cy="1143000"/>
          </a:xfrm>
          <a:prstGeom prst="rect">
            <a:avLst/>
          </a:prstGeom>
        </p:spPr>
        <p:txBody>
          <a:bodyPr vert="horz" lIns="107210" tIns="53603" rIns="107210" bIns="5360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107210" tIns="53603" rIns="107210" bIns="5360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4"/>
            <a:ext cx="2311400" cy="365125"/>
          </a:xfrm>
          <a:prstGeom prst="rect">
            <a:avLst/>
          </a:prstGeom>
        </p:spPr>
        <p:txBody>
          <a:bodyPr vert="horz" lIns="107210" tIns="53603" rIns="107210" bIns="53603" rtlCol="0" anchor="ctr"/>
          <a:lstStyle>
            <a:lvl1pPr algn="l">
              <a:defRPr sz="12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9653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89653"/>
              <a:t>20.02.2023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4" y="6356354"/>
            <a:ext cx="3136900" cy="365125"/>
          </a:xfrm>
          <a:prstGeom prst="rect">
            <a:avLst/>
          </a:prstGeom>
        </p:spPr>
        <p:txBody>
          <a:bodyPr vert="horz" lIns="107210" tIns="53603" rIns="107210" bIns="53603" rtlCol="0" anchor="ctr"/>
          <a:lstStyle>
            <a:lvl1pPr algn="ctr">
              <a:defRPr sz="12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965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4"/>
            <a:ext cx="2311400" cy="365125"/>
          </a:xfrm>
          <a:prstGeom prst="rect">
            <a:avLst/>
          </a:prstGeom>
        </p:spPr>
        <p:txBody>
          <a:bodyPr vert="horz" lIns="107210" tIns="53603" rIns="107210" bIns="53603" rtlCol="0" anchor="ctr"/>
          <a:lstStyle>
            <a:lvl1pPr algn="r">
              <a:defRPr sz="12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9653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8965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0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89653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1119" indent="-371119" algn="l" defTabSz="989653" rtl="0" eaLnBrk="1" latinLnBrk="0" hangingPunct="1">
        <a:spcBef>
          <a:spcPct val="20000"/>
        </a:spcBef>
        <a:buFont typeface="Arial" pitchFamily="34" charset="0"/>
        <a:buChar char="•"/>
        <a:defRPr sz="3508" kern="1200">
          <a:solidFill>
            <a:schemeClr val="tx1"/>
          </a:solidFill>
          <a:latin typeface="+mn-lt"/>
          <a:ea typeface="+mn-ea"/>
          <a:cs typeface="+mn-cs"/>
        </a:defRPr>
      </a:lvl1pPr>
      <a:lvl2pPr marL="804091" indent="-309265" algn="l" defTabSz="989653" rtl="0" eaLnBrk="1" latinLnBrk="0" hangingPunct="1">
        <a:spcBef>
          <a:spcPct val="20000"/>
        </a:spcBef>
        <a:buFont typeface="Arial" pitchFamily="34" charset="0"/>
        <a:buChar char="–"/>
        <a:defRPr sz="3046" kern="1200">
          <a:solidFill>
            <a:schemeClr val="tx1"/>
          </a:solidFill>
          <a:latin typeface="+mn-lt"/>
          <a:ea typeface="+mn-ea"/>
          <a:cs typeface="+mn-cs"/>
        </a:defRPr>
      </a:lvl2pPr>
      <a:lvl3pPr marL="1237066" indent="-247413" algn="l" defTabSz="989653" rtl="0" eaLnBrk="1" latinLnBrk="0" hangingPunct="1">
        <a:spcBef>
          <a:spcPct val="20000"/>
        </a:spcBef>
        <a:buFont typeface="Arial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3pPr>
      <a:lvl4pPr marL="1731893" indent="-247413" algn="l" defTabSz="989653" rtl="0" eaLnBrk="1" latinLnBrk="0" hangingPunct="1">
        <a:spcBef>
          <a:spcPct val="20000"/>
        </a:spcBef>
        <a:buFont typeface="Arial" pitchFamily="34" charset="0"/>
        <a:buChar char="–"/>
        <a:defRPr sz="2123" kern="1200">
          <a:solidFill>
            <a:schemeClr val="tx1"/>
          </a:solidFill>
          <a:latin typeface="+mn-lt"/>
          <a:ea typeface="+mn-ea"/>
          <a:cs typeface="+mn-cs"/>
        </a:defRPr>
      </a:lvl4pPr>
      <a:lvl5pPr marL="2226720" indent="-247413" algn="l" defTabSz="989653" rtl="0" eaLnBrk="1" latinLnBrk="0" hangingPunct="1">
        <a:spcBef>
          <a:spcPct val="20000"/>
        </a:spcBef>
        <a:buFont typeface="Arial" pitchFamily="34" charset="0"/>
        <a:buChar char="»"/>
        <a:defRPr sz="2123" kern="1200">
          <a:solidFill>
            <a:schemeClr val="tx1"/>
          </a:solidFill>
          <a:latin typeface="+mn-lt"/>
          <a:ea typeface="+mn-ea"/>
          <a:cs typeface="+mn-cs"/>
        </a:defRPr>
      </a:lvl5pPr>
      <a:lvl6pPr marL="2721546" indent="-247413" algn="l" defTabSz="989653" rtl="0" eaLnBrk="1" latinLnBrk="0" hangingPunct="1">
        <a:spcBef>
          <a:spcPct val="20000"/>
        </a:spcBef>
        <a:buFont typeface="Arial" pitchFamily="34" charset="0"/>
        <a:buChar char="•"/>
        <a:defRPr sz="2123" kern="1200">
          <a:solidFill>
            <a:schemeClr val="tx1"/>
          </a:solidFill>
          <a:latin typeface="+mn-lt"/>
          <a:ea typeface="+mn-ea"/>
          <a:cs typeface="+mn-cs"/>
        </a:defRPr>
      </a:lvl6pPr>
      <a:lvl7pPr marL="3216372" indent="-247413" algn="l" defTabSz="989653" rtl="0" eaLnBrk="1" latinLnBrk="0" hangingPunct="1">
        <a:spcBef>
          <a:spcPct val="20000"/>
        </a:spcBef>
        <a:buFont typeface="Arial" pitchFamily="34" charset="0"/>
        <a:buChar char="•"/>
        <a:defRPr sz="2123" kern="1200">
          <a:solidFill>
            <a:schemeClr val="tx1"/>
          </a:solidFill>
          <a:latin typeface="+mn-lt"/>
          <a:ea typeface="+mn-ea"/>
          <a:cs typeface="+mn-cs"/>
        </a:defRPr>
      </a:lvl7pPr>
      <a:lvl8pPr marL="3711199" indent="-247413" algn="l" defTabSz="989653" rtl="0" eaLnBrk="1" latinLnBrk="0" hangingPunct="1">
        <a:spcBef>
          <a:spcPct val="20000"/>
        </a:spcBef>
        <a:buFont typeface="Arial" pitchFamily="34" charset="0"/>
        <a:buChar char="•"/>
        <a:defRPr sz="2123" kern="1200">
          <a:solidFill>
            <a:schemeClr val="tx1"/>
          </a:solidFill>
          <a:latin typeface="+mn-lt"/>
          <a:ea typeface="+mn-ea"/>
          <a:cs typeface="+mn-cs"/>
        </a:defRPr>
      </a:lvl8pPr>
      <a:lvl9pPr marL="4206028" indent="-247413" algn="l" defTabSz="989653" rtl="0" eaLnBrk="1" latinLnBrk="0" hangingPunct="1">
        <a:spcBef>
          <a:spcPct val="20000"/>
        </a:spcBef>
        <a:buFont typeface="Arial" pitchFamily="34" charset="0"/>
        <a:buChar char="•"/>
        <a:defRPr sz="21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8965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1pPr>
      <a:lvl2pPr marL="494826" algn="l" defTabSz="98965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989653" algn="l" defTabSz="98965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3pPr>
      <a:lvl4pPr marL="1484478" algn="l" defTabSz="98965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4pPr>
      <a:lvl5pPr marL="1979305" algn="l" defTabSz="98965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5pPr>
      <a:lvl6pPr marL="2474133" algn="l" defTabSz="98965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6pPr>
      <a:lvl7pPr marL="2968959" algn="l" defTabSz="98965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7pPr>
      <a:lvl8pPr marL="3463785" algn="l" defTabSz="98965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8pPr>
      <a:lvl9pPr marL="3958616" algn="l" defTabSz="989653" rtl="0" eaLnBrk="1" latinLnBrk="0" hangingPunct="1">
        <a:defRPr sz="19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jpeg"/><Relationship Id="rId7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773437"/>
            <a:ext cx="9906000" cy="2225756"/>
          </a:xfrm>
          <a:prstGeom prst="rect">
            <a:avLst/>
          </a:prstGeom>
        </p:spPr>
        <p:txBody>
          <a:bodyPr wrap="square" lIns="107210" tIns="53603" rIns="107210" bIns="53603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ПАСПОРТ</a:t>
            </a:r>
          </a:p>
          <a:p>
            <a:pPr algn="ctr">
              <a:lnSpc>
                <a:spcPct val="110000"/>
              </a:lnSpc>
            </a:pPr>
            <a:r>
              <a:rPr lang="ru-RU" sz="3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Единой дежурно-диспетчерской </a:t>
            </a:r>
            <a:r>
              <a:rPr lang="ru-RU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службы</a:t>
            </a:r>
          </a:p>
          <a:p>
            <a:pPr algn="ctr">
              <a:spcBef>
                <a:spcPct val="0"/>
              </a:spcBef>
            </a:pPr>
            <a:r>
              <a:rPr lang="ru-RU" sz="3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Кемеровского</a:t>
            </a: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округа 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Кемеровской области – </a:t>
            </a:r>
            <a:r>
              <a:rPr lang="ru-RU" alt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Кузбасса</a:t>
            </a:r>
            <a:endParaRPr lang="ru-RU" alt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5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188913"/>
            <a:ext cx="14874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ЕДДС-3\Desktop\Герб для сайта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/>
          <a:stretch/>
        </p:blipFill>
        <p:spPr bwMode="auto">
          <a:xfrm>
            <a:off x="8004856" y="332656"/>
            <a:ext cx="102847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7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980728"/>
          </a:xfrm>
        </p:spPr>
        <p:txBody>
          <a:bodyPr>
            <a:noAutofit/>
          </a:bodyPr>
          <a:lstStyle/>
          <a:p>
            <a:pPr defTabSz="1241878">
              <a:spcBef>
                <a:spcPts val="0"/>
              </a:spcBef>
              <a:defRPr/>
            </a:pPr>
            <a:r>
              <a:rPr lang="ru-RU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РУКОВОДСТВО МУНИЦИПАЛЬНОГО ОБРАЗОВАНИЯ И ЕДДС </a:t>
            </a:r>
            <a:endParaRPr lang="ru-RU" sz="2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18556" y="3171586"/>
            <a:ext cx="8041811" cy="1419978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194" tIns="62096" rIns="124194" bIns="62096" anchor="ctr"/>
          <a:lstStyle/>
          <a:p>
            <a:pPr algn="ctr" defTabSz="912813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Первый заместитель главы Кемеровского муниципального округа </a:t>
            </a:r>
          </a:p>
          <a:p>
            <a:pPr algn="ctr" defTabSz="912813"/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Коновалова Татьяна Владимировна</a:t>
            </a:r>
          </a:p>
          <a:p>
            <a:pPr algn="ctr" defTabSz="912813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(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384-2) 75-69-05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18556" y="1232620"/>
            <a:ext cx="8026088" cy="1500184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194" tIns="62096" rIns="124194" bIns="62096" anchor="ctr"/>
          <a:lstStyle/>
          <a:p>
            <a:pPr algn="ctr" defTabSz="912813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Глава Кемеровского муниципального округа – </a:t>
            </a:r>
          </a:p>
          <a:p>
            <a:pPr algn="ctr" defTabSz="912813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Председатель КЧС и ОПБ </a:t>
            </a:r>
          </a:p>
          <a:p>
            <a:pPr algn="ctr" defTabSz="912813"/>
            <a:r>
              <a:rPr lang="ru-RU" sz="1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Коляденко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Марина Вениаминовна</a:t>
            </a:r>
          </a:p>
          <a:p>
            <a:pPr algn="ctr" defTabSz="912813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(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384-2) 75-12-31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382508" y="4983463"/>
            <a:ext cx="8077859" cy="1346197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194" tIns="62096" rIns="124194" bIns="62096" anchor="ctr"/>
          <a:lstStyle/>
          <a:p>
            <a:pPr algn="ctr" defTabSz="1241425"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Начальник МБУ «ЕДДС Кемеровского муниципального округа»</a:t>
            </a:r>
          </a:p>
          <a:p>
            <a:pPr algn="ctr" defTabSz="1241425">
              <a:defRPr/>
            </a:pP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Русалеева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Татьяна Константиновна</a:t>
            </a:r>
          </a:p>
          <a:p>
            <a:pPr algn="ctr" defTabSz="1241425"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тел: 8(384-2) 75-36-53</a:t>
            </a:r>
          </a:p>
        </p:txBody>
      </p:sp>
      <p:sp>
        <p:nvSpPr>
          <p:cNvPr id="1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594600" y="6492875"/>
            <a:ext cx="23114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FFF00"/>
                </a:solidFill>
              </a:rPr>
              <a:pPr/>
              <a:t>2</a:t>
            </a:fld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7" y="4983463"/>
            <a:ext cx="1175141" cy="1346197"/>
          </a:xfrm>
          <a:prstGeom prst="rect">
            <a:avLst/>
          </a:prstGeom>
          <a:noFill/>
          <a:ln w="952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" descr="http://www.akmrko.ru/images/ruk/kolyadenko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293" y="1232620"/>
            <a:ext cx="1236695" cy="1512168"/>
          </a:xfrm>
          <a:prstGeom prst="rect">
            <a:avLst/>
          </a:prstGeom>
          <a:noFill/>
          <a:ln w="952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17" name="Picture 2" descr="D:\user37\Desktop\Снимок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2" r="16308"/>
          <a:stretch/>
        </p:blipFill>
        <p:spPr bwMode="auto">
          <a:xfrm>
            <a:off x="187293" y="3171585"/>
            <a:ext cx="1236695" cy="1419979"/>
          </a:xfrm>
          <a:prstGeom prst="rect">
            <a:avLst/>
          </a:prstGeom>
          <a:noFill/>
          <a:ln w="952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97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2" descr="Безымян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5487"/>
            <a:ext cx="7594600" cy="43495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857256"/>
          </a:xfrm>
        </p:spPr>
        <p:txBody>
          <a:bodyPr>
            <a:noAutofit/>
          </a:bodyPr>
          <a:lstStyle/>
          <a:p>
            <a:pPr defTabSz="1241878">
              <a:spcBef>
                <a:spcPts val="0"/>
              </a:spcBef>
              <a:defRPr/>
            </a:pPr>
            <a:r>
              <a:rPr lang="ru-RU" sz="195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КРАТКАЯ  ХАРАКТЕРИСТИКА</a:t>
            </a:r>
            <a:br>
              <a:rPr lang="ru-RU" sz="195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5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КЕМЕРОВСКОГО МУНИЦИПАЛЬНОГО ОКРУГА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594600" y="6492875"/>
            <a:ext cx="23114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FFF00"/>
                </a:solidFill>
              </a:rPr>
              <a:pPr/>
              <a:t>3</a:t>
            </a:fld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334" name="Group 2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705742"/>
              </p:ext>
            </p:extLst>
          </p:nvPr>
        </p:nvGraphicFramePr>
        <p:xfrm>
          <a:off x="0" y="566737"/>
          <a:ext cx="9906000" cy="1928751"/>
        </p:xfrm>
        <a:graphic>
          <a:graphicData uri="http://schemas.openxmlformats.org/drawingml/2006/table">
            <a:tbl>
              <a:tblPr/>
              <a:tblGrid>
                <a:gridCol w="1738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9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27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41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76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0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37125"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Муниципальное образование</a:t>
                      </a: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Территория (Га)</a:t>
                      </a: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Население (тыс.чел)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т.ч.сельское</a:t>
                      </a:r>
                    </a:p>
                    <a:p>
                      <a:pPr marL="0" marR="0" lvl="0" indent="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(тыс.чел)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  образования (поселения)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Города  (ПГТ)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Населенные пункты </a:t>
                      </a:r>
                    </a:p>
                    <a:p>
                      <a:pPr marL="0" marR="0" lvl="0" indent="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(села, деревни)</a:t>
                      </a: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Плотность населения</a:t>
                      </a:r>
                    </a:p>
                    <a:p>
                      <a:pPr marL="0" marR="0" lvl="0" indent="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 кв. км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Городское насел. %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713"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Кемеровский муниципальный округ</a:t>
                      </a:r>
                    </a:p>
                  </a:txBody>
                  <a:tcPr marL="81223" marR="81223" marT="47151" marB="47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marL="81223" marR="81223" marT="47151" marB="47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42,5</a:t>
                      </a:r>
                    </a:p>
                  </a:txBody>
                  <a:tcPr marL="81223" marR="81223" marT="47151" marB="47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42,5</a:t>
                      </a:r>
                    </a:p>
                  </a:txBody>
                  <a:tcPr marL="81223" marR="81223" marT="47151" marB="47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81223" marR="81223" marT="47151" marB="47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81223" marR="81223" marT="47151" marB="47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</a:p>
                  </a:txBody>
                  <a:tcPr marL="81223" marR="81223" marT="47151" marB="47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9,7</a:t>
                      </a:r>
                    </a:p>
                  </a:txBody>
                  <a:tcPr marL="81223" marR="81223" marT="47151" marB="47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81223" marR="81223" marT="47151" marB="47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340">
                <a:tc gridSpan="9">
                  <a:txBody>
                    <a:bodyPr/>
                    <a:lstStyle/>
                    <a:p>
                      <a:pPr marL="0" marR="0" lvl="0" indent="355600" algn="just" defTabSz="14097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Адрес администрации: </a:t>
                      </a:r>
                      <a:r>
                        <a:rPr kumimoji="0" lang="ru-RU" alt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650010, г. Кемерово, ул. Совхозная, 1 А. Координаты: </a:t>
                      </a:r>
                      <a:r>
                        <a:rPr kumimoji="0" lang="ru-RU" altLang="zh-CN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55°34′2″N (55.567316)   86°35′41″E (86.594773).</a:t>
                      </a:r>
                    </a:p>
                    <a:p>
                      <a:pPr marL="0" marR="0" lvl="0" indent="355600" algn="just" defTabSz="1409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Адрес электронной почты</a:t>
                      </a:r>
                      <a:r>
                        <a:rPr kumimoji="0" lang="ru-RU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kumimoji="0" lang="en-US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kumimoji="0" lang="en-US" alt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edds-akmr@mail.ru</a:t>
                      </a:r>
                    </a:p>
                    <a:p>
                      <a:pPr marL="0" marR="0" lvl="0" indent="355600" algn="just" defTabSz="1409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Телефон: </a:t>
                      </a:r>
                      <a:r>
                        <a:rPr kumimoji="0" lang="en-US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  <a:r>
                        <a:rPr kumimoji="0" lang="ru-RU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384</a:t>
                      </a:r>
                      <a:r>
                        <a:rPr kumimoji="0" lang="ru-RU" alt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2) </a:t>
                      </a:r>
                      <a:r>
                        <a:rPr kumimoji="0" lang="en-US" alt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75-44-79</a:t>
                      </a:r>
                      <a:endParaRPr kumimoji="0" lang="ru-RU" alt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355600" algn="just" defTabSz="1409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Факс: </a:t>
                      </a:r>
                      <a:r>
                        <a:rPr kumimoji="0" lang="ru-RU" alt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8(3842) 75-36-53</a:t>
                      </a: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806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000" marR="88000" marT="47249" marB="472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  <a:alpha val="7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35" name="Group 2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687024"/>
              </p:ext>
            </p:extLst>
          </p:nvPr>
        </p:nvGraphicFramePr>
        <p:xfrm>
          <a:off x="0" y="5993620"/>
          <a:ext cx="7566576" cy="848014"/>
        </p:xfrm>
        <a:graphic>
          <a:graphicData uri="http://schemas.openxmlformats.org/drawingml/2006/table">
            <a:tbl>
              <a:tblPr/>
              <a:tblGrid>
                <a:gridCol w="7566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8014">
                <a:tc>
                  <a:txBody>
                    <a:bodyPr/>
                    <a:lstStyle/>
                    <a:p>
                      <a:pPr defTabSz="1277938" eaLnBrk="1" fontAlgn="auto" hangingPunct="1">
                        <a:spcBef>
                          <a:spcPct val="20000"/>
                        </a:spcBef>
                        <a:defRPr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Кемеровский муниципальный округ образован в 1924 году. </a:t>
                      </a:r>
                    </a:p>
                    <a:p>
                      <a:pPr defTabSz="1277938" eaLnBrk="1" fontAlgn="auto" hangingPunct="1">
                        <a:spcBef>
                          <a:spcPct val="20000"/>
                        </a:spcBef>
                        <a:defRPr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Территория Кемеровского муниципального округа расположена по обоим берегам реки Томи и занимает площадь 4400 кв. км.</a:t>
                      </a:r>
                    </a:p>
                    <a:p>
                      <a:pPr algn="just" defTabSz="1277938" eaLnBrk="1" fontAlgn="auto" hangingPunct="1">
                        <a:spcBef>
                          <a:spcPct val="20000"/>
                        </a:spcBef>
                        <a:defRPr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Граничит: на севере с </a:t>
                      </a:r>
                      <a:r>
                        <a:rPr lang="ru-RU" sz="1000" dirty="0" err="1" smtClean="0">
                          <a:solidFill>
                            <a:schemeClr val="bg1"/>
                          </a:solidFill>
                        </a:rPr>
                        <a:t>Яшкинским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 муниципальным округом, на востоке с </a:t>
                      </a:r>
                      <a:r>
                        <a:rPr lang="ru-RU" sz="1000" dirty="0" err="1" smtClean="0">
                          <a:solidFill>
                            <a:schemeClr val="bg1"/>
                          </a:solidFill>
                        </a:rPr>
                        <a:t>Чебулинским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 муниципальным округом, на юге с Крапивинским муниципальным округом, на западе с </a:t>
                      </a:r>
                      <a:r>
                        <a:rPr lang="ru-RU" sz="1000" dirty="0" err="1" smtClean="0">
                          <a:solidFill>
                            <a:schemeClr val="bg1"/>
                          </a:solidFill>
                        </a:rPr>
                        <a:t>Топкинским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 и Промышленновским муниципальными округами.</a:t>
                      </a:r>
                      <a:endParaRPr lang="ru-RU" sz="1000" dirty="0">
                        <a:solidFill>
                          <a:schemeClr val="bg1"/>
                        </a:solidFill>
                      </a:endParaRPr>
                    </a:p>
                  </a:txBody>
                  <a:tcPr marL="84371" marR="84371" marT="39462" marB="394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>
                        <a:alpha val="729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880992" y="3221251"/>
            <a:ext cx="58593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b="1" dirty="0"/>
          </a:p>
        </p:txBody>
      </p:sp>
      <p:sp>
        <p:nvSpPr>
          <p:cNvPr id="22" name="Номер слайда 2"/>
          <p:cNvSpPr txBox="1">
            <a:spLocks/>
          </p:cNvSpPr>
          <p:nvPr/>
        </p:nvSpPr>
        <p:spPr>
          <a:xfrm>
            <a:off x="9561512" y="6508045"/>
            <a:ext cx="358500" cy="337038"/>
          </a:xfrm>
          <a:prstGeom prst="rect">
            <a:avLst/>
          </a:prstGeom>
        </p:spPr>
        <p:txBody>
          <a:bodyPr vert="horz" lIns="107210" tIns="53603" rIns="107210" bIns="53603" rtlCol="0" anchor="ctr"/>
          <a:lstStyle>
            <a:defPPr>
              <a:defRPr lang="ru-RU"/>
            </a:defPPr>
            <a:lvl1pPr marL="0" algn="r" defTabSz="107209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048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2097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8144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4194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0244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6292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52340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8393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rgbClr val="FFFF00"/>
                </a:solidFill>
              </a:rPr>
              <a:pPr/>
              <a:t>3</a:t>
            </a:fld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4" name="Text Box 1050"/>
          <p:cNvSpPr txBox="1">
            <a:spLocks noChangeArrowheads="1"/>
          </p:cNvSpPr>
          <p:nvPr/>
        </p:nvSpPr>
        <p:spPr bwMode="auto">
          <a:xfrm>
            <a:off x="7580588" y="3267958"/>
            <a:ext cx="2325412" cy="357367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10" tIns="53603" rIns="107210" bIns="53603" anchor="ctr"/>
          <a:lstStyle>
            <a:defPPr>
              <a:defRPr lang="ru-RU"/>
            </a:defPPr>
            <a:lvl1pPr algn="ctr" defTabSz="1211324">
              <a:defRPr sz="1900" b="1" i="1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100"/>
              </a:spcAft>
              <a:defRPr/>
            </a:pPr>
            <a:r>
              <a:rPr lang="ru-RU" sz="1000" dirty="0" smtClean="0"/>
              <a:t>Социально значимые объекты/в том числе с круглосуточным пребыванием людей: </a:t>
            </a:r>
            <a:endParaRPr lang="ru-RU" sz="1000" dirty="0"/>
          </a:p>
          <a:p>
            <a:pPr algn="l" eaLnBrk="1" fontAlgn="auto" hangingPunct="1">
              <a:spcBef>
                <a:spcPts val="0"/>
              </a:spcBef>
              <a:spcAft>
                <a:spcPts val="100"/>
              </a:spcAft>
              <a:defRPr/>
            </a:pPr>
            <a:r>
              <a:rPr lang="ru-RU" sz="1000" b="0" dirty="0"/>
              <a:t> общеобразовательные школы – </a:t>
            </a:r>
            <a:r>
              <a:rPr lang="ru-RU" sz="1000" dirty="0" smtClean="0"/>
              <a:t>18</a:t>
            </a:r>
            <a:endParaRPr lang="ru-RU" sz="1000" b="0" dirty="0"/>
          </a:p>
          <a:p>
            <a:pPr algn="l" eaLnBrk="1" fontAlgn="auto" hangingPunct="1">
              <a:spcBef>
                <a:spcPts val="0"/>
              </a:spcBef>
              <a:spcAft>
                <a:spcPts val="100"/>
              </a:spcAft>
              <a:defRPr/>
            </a:pPr>
            <a:r>
              <a:rPr lang="ru-RU" sz="1000" b="0" dirty="0"/>
              <a:t> высшие учебные заведения – </a:t>
            </a:r>
            <a:r>
              <a:rPr lang="ru-RU" sz="1000" dirty="0" smtClean="0"/>
              <a:t>0</a:t>
            </a:r>
            <a:endParaRPr lang="ru-RU" sz="1000" dirty="0"/>
          </a:p>
          <a:p>
            <a:pPr algn="l" eaLnBrk="1" fontAlgn="auto" hangingPunct="1">
              <a:spcBef>
                <a:spcPts val="0"/>
              </a:spcBef>
              <a:spcAft>
                <a:spcPts val="100"/>
              </a:spcAft>
              <a:defRPr/>
            </a:pPr>
            <a:r>
              <a:rPr lang="ru-RU" sz="1000" b="0" dirty="0"/>
              <a:t> детские сады – </a:t>
            </a:r>
            <a:r>
              <a:rPr lang="ru-RU" sz="1000" dirty="0" smtClean="0"/>
              <a:t>16</a:t>
            </a:r>
            <a:endParaRPr lang="ru-RU" sz="1000" b="0" dirty="0" smtClean="0"/>
          </a:p>
          <a:p>
            <a:pPr algn="l" eaLnBrk="1" fontAlgn="auto" hangingPunct="1">
              <a:spcBef>
                <a:spcPts val="0"/>
              </a:spcBef>
              <a:spcAft>
                <a:spcPts val="100"/>
              </a:spcAft>
              <a:defRPr/>
            </a:pPr>
            <a:r>
              <a:rPr lang="ru-RU" sz="1000" b="0" dirty="0" smtClean="0"/>
              <a:t>учреждения дополнительного образования - </a:t>
            </a:r>
            <a:r>
              <a:rPr lang="ru-RU" sz="1000" dirty="0" smtClean="0"/>
              <a:t>3</a:t>
            </a:r>
            <a:endParaRPr lang="ru-RU" sz="1000" dirty="0"/>
          </a:p>
          <a:p>
            <a:pPr algn="l" eaLnBrk="1" fontAlgn="auto" hangingPunct="1">
              <a:spcBef>
                <a:spcPts val="0"/>
              </a:spcBef>
              <a:spcAft>
                <a:spcPts val="100"/>
              </a:spcAft>
              <a:defRPr/>
            </a:pPr>
            <a:r>
              <a:rPr lang="ru-RU" sz="1000" b="0" dirty="0"/>
              <a:t> учреждения здравоохранения </a:t>
            </a:r>
            <a:r>
              <a:rPr lang="ru-RU" sz="1000" b="0" dirty="0" smtClean="0"/>
              <a:t>, из </a:t>
            </a:r>
            <a:r>
              <a:rPr lang="ru-RU" sz="1000" b="0" dirty="0"/>
              <a:t>них</a:t>
            </a:r>
            <a:r>
              <a:rPr lang="ru-RU" sz="1000" b="0" dirty="0" smtClean="0"/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100"/>
              </a:spcAft>
              <a:defRPr/>
            </a:pPr>
            <a:r>
              <a:rPr lang="ru-RU" sz="1000" b="0" dirty="0" smtClean="0"/>
              <a:t>больницы - </a:t>
            </a:r>
            <a:r>
              <a:rPr lang="ru-RU" sz="1000" dirty="0" smtClean="0"/>
              <a:t>1</a:t>
            </a:r>
          </a:p>
          <a:p>
            <a:pPr algn="l" eaLnBrk="1" fontAlgn="auto" hangingPunct="1">
              <a:spcBef>
                <a:spcPts val="0"/>
              </a:spcBef>
              <a:spcAft>
                <a:spcPts val="100"/>
              </a:spcAft>
              <a:defRPr/>
            </a:pPr>
            <a:r>
              <a:rPr lang="ru-RU" sz="1000" b="0" dirty="0" smtClean="0"/>
              <a:t>ФАП и амбулатории - </a:t>
            </a:r>
            <a:r>
              <a:rPr lang="ru-RU" sz="1000" dirty="0" smtClean="0"/>
              <a:t>37</a:t>
            </a:r>
            <a:r>
              <a:rPr lang="ru-RU" sz="1000" b="0" dirty="0" smtClean="0"/>
              <a:t> </a:t>
            </a:r>
            <a:endParaRPr lang="ru-RU" sz="1000" b="0" dirty="0"/>
          </a:p>
          <a:p>
            <a:pPr algn="l" eaLnBrk="1" fontAlgn="auto" hangingPunct="1">
              <a:spcBef>
                <a:spcPts val="0"/>
              </a:spcBef>
              <a:spcAft>
                <a:spcPts val="100"/>
              </a:spcAft>
              <a:defRPr/>
            </a:pPr>
            <a:r>
              <a:rPr lang="ru-RU" sz="1000" b="0" dirty="0" smtClean="0"/>
              <a:t>дома культуры </a:t>
            </a:r>
            <a:r>
              <a:rPr lang="ru-RU" sz="1000" b="0" dirty="0"/>
              <a:t>– </a:t>
            </a:r>
            <a:r>
              <a:rPr lang="ru-RU" sz="1000" dirty="0" smtClean="0"/>
              <a:t>19</a:t>
            </a:r>
            <a:endParaRPr lang="ru-RU" sz="1000" dirty="0"/>
          </a:p>
          <a:p>
            <a:pPr algn="l" eaLnBrk="1" fontAlgn="auto" hangingPunct="1">
              <a:spcBef>
                <a:spcPts val="0"/>
              </a:spcBef>
              <a:spcAft>
                <a:spcPts val="100"/>
              </a:spcAft>
              <a:defRPr/>
            </a:pPr>
            <a:r>
              <a:rPr lang="ru-RU" sz="1000" b="0" dirty="0"/>
              <a:t> </a:t>
            </a:r>
            <a:r>
              <a:rPr lang="ru-RU" sz="1000" b="0" dirty="0" smtClean="0"/>
              <a:t>сельские клубы – </a:t>
            </a:r>
            <a:r>
              <a:rPr lang="ru-RU" sz="1000" dirty="0" smtClean="0"/>
              <a:t>4</a:t>
            </a:r>
          </a:p>
          <a:p>
            <a:pPr algn="l" eaLnBrk="1" fontAlgn="auto" hangingPunct="1">
              <a:spcBef>
                <a:spcPts val="0"/>
              </a:spcBef>
              <a:spcAft>
                <a:spcPts val="100"/>
              </a:spcAft>
              <a:defRPr/>
            </a:pPr>
            <a:r>
              <a:rPr lang="ru-RU" sz="1000" b="0" dirty="0" smtClean="0"/>
              <a:t>социальная игровая комната – </a:t>
            </a:r>
            <a:r>
              <a:rPr lang="ru-RU" sz="1000" dirty="0" smtClean="0"/>
              <a:t>1</a:t>
            </a:r>
            <a:endParaRPr lang="ru-RU" sz="1000" dirty="0"/>
          </a:p>
          <a:p>
            <a:pPr algn="l" eaLnBrk="1" fontAlgn="auto" hangingPunct="1">
              <a:spcBef>
                <a:spcPts val="0"/>
              </a:spcBef>
              <a:spcAft>
                <a:spcPts val="100"/>
              </a:spcAft>
              <a:defRPr/>
            </a:pPr>
            <a:r>
              <a:rPr lang="ru-RU" sz="1000" b="0" dirty="0"/>
              <a:t> </a:t>
            </a:r>
            <a:r>
              <a:rPr lang="ru-RU" sz="1000" b="0" dirty="0" smtClean="0"/>
              <a:t>библиотеки </a:t>
            </a:r>
            <a:r>
              <a:rPr lang="ru-RU" sz="1000" b="0" dirty="0"/>
              <a:t>– </a:t>
            </a:r>
            <a:r>
              <a:rPr lang="ru-RU" sz="1000" dirty="0" smtClean="0"/>
              <a:t>7</a:t>
            </a:r>
            <a:endParaRPr lang="ru-RU" sz="1000" b="0" dirty="0"/>
          </a:p>
          <a:p>
            <a:pPr algn="l" eaLnBrk="1" fontAlgn="auto" hangingPunct="1">
              <a:spcBef>
                <a:spcPts val="0"/>
              </a:spcBef>
              <a:spcAft>
                <a:spcPts val="100"/>
              </a:spcAft>
              <a:defRPr/>
            </a:pPr>
            <a:r>
              <a:rPr lang="ru-RU" sz="1000" b="0" dirty="0" smtClean="0"/>
              <a:t>объекты </a:t>
            </a:r>
            <a:r>
              <a:rPr lang="ru-RU" sz="1000" b="0" dirty="0"/>
              <a:t>религиозного культа (храмы, монастыри</a:t>
            </a:r>
            <a:r>
              <a:rPr lang="ru-RU" sz="1000" b="0" dirty="0">
                <a:solidFill>
                  <a:prstClr val="black"/>
                </a:solidFill>
              </a:rPr>
              <a:t>) – </a:t>
            </a:r>
            <a:r>
              <a:rPr lang="ru-RU" sz="1000" dirty="0" smtClean="0">
                <a:solidFill>
                  <a:prstClr val="black"/>
                </a:solidFill>
              </a:rPr>
              <a:t>17</a:t>
            </a:r>
            <a:r>
              <a:rPr lang="ru-RU" sz="1000" b="0" dirty="0" smtClean="0">
                <a:solidFill>
                  <a:prstClr val="black"/>
                </a:solidFill>
              </a:rPr>
              <a:t> </a:t>
            </a:r>
            <a:r>
              <a:rPr lang="ru-RU" sz="1000" b="0" dirty="0">
                <a:solidFill>
                  <a:prstClr val="black"/>
                </a:solidFill>
              </a:rPr>
              <a:t>(православные </a:t>
            </a:r>
            <a:r>
              <a:rPr lang="ru-RU" sz="1000" b="0" dirty="0"/>
              <a:t>христианские)</a:t>
            </a:r>
          </a:p>
        </p:txBody>
      </p:sp>
      <p:sp>
        <p:nvSpPr>
          <p:cNvPr id="25" name="Text Box 1051"/>
          <p:cNvSpPr txBox="1">
            <a:spLocks noChangeArrowheads="1"/>
          </p:cNvSpPr>
          <p:nvPr/>
        </p:nvSpPr>
        <p:spPr bwMode="auto">
          <a:xfrm>
            <a:off x="7571188" y="2499835"/>
            <a:ext cx="2325565" cy="768123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10" tIns="53603" rIns="107210" bIns="53603" anchor="ctr"/>
          <a:lstStyle>
            <a:defPPr>
              <a:defRPr lang="ru-RU"/>
            </a:defPPr>
            <a:lvl1pPr defTabSz="1211324">
              <a:spcAft>
                <a:spcPts val="100"/>
              </a:spcAft>
              <a:defRPr sz="1000" b="0" i="1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defRPr/>
            </a:pPr>
            <a:r>
              <a:rPr lang="ru-RU" b="1" dirty="0"/>
              <a:t>Потенциально опасные </a:t>
            </a:r>
            <a:r>
              <a:rPr lang="ru-RU" b="1" dirty="0" smtClean="0"/>
              <a:t>объекты: </a:t>
            </a:r>
            <a:r>
              <a:rPr lang="ru-RU" dirty="0" smtClean="0"/>
              <a:t>химически опасных </a:t>
            </a:r>
            <a:r>
              <a:rPr lang="ru-RU" dirty="0"/>
              <a:t>– </a:t>
            </a:r>
            <a:r>
              <a:rPr lang="ru-RU" b="1" dirty="0" smtClean="0"/>
              <a:t>0</a:t>
            </a:r>
            <a:endParaRPr lang="ru-RU" b="1" dirty="0"/>
          </a:p>
          <a:p>
            <a:pPr eaLnBrk="1" fontAlgn="auto" hangingPunct="1">
              <a:spcBef>
                <a:spcPts val="0"/>
              </a:spcBef>
              <a:defRPr/>
            </a:pPr>
            <a:r>
              <a:rPr lang="ru-RU" dirty="0" smtClean="0"/>
              <a:t>взрывопожароопасных </a:t>
            </a:r>
            <a:r>
              <a:rPr lang="ru-RU" dirty="0"/>
              <a:t>– </a:t>
            </a:r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7622624" y="6508045"/>
            <a:ext cx="2311400" cy="365125"/>
          </a:xfrm>
          <a:prstGeom prst="rect">
            <a:avLst/>
          </a:prstGeom>
        </p:spPr>
        <p:txBody>
          <a:bodyPr vert="horz" lIns="107210" tIns="53603" rIns="107210" bIns="53603" rtlCol="0" anchor="ctr"/>
          <a:lstStyle>
            <a:defPPr>
              <a:defRPr lang="ru-RU"/>
            </a:defPPr>
            <a:lvl1pPr marL="0" algn="r" defTabSz="107209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048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2097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8144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4194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0244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6292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52340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8393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rgbClr val="FFFF00"/>
                </a:solidFill>
              </a:rPr>
              <a:pPr/>
              <a:t>3</a:t>
            </a:fld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7871" y="187580"/>
            <a:ext cx="9144000" cy="905287"/>
          </a:xfrm>
        </p:spPr>
        <p:txBody>
          <a:bodyPr>
            <a:noAutofit/>
          </a:bodyPr>
          <a:lstStyle/>
          <a:p>
            <a:pPr defTabSz="1146378">
              <a:spcBef>
                <a:spcPts val="0"/>
              </a:spcBef>
              <a:defRPr/>
            </a:pPr>
            <a:r>
              <a:rPr lang="ru-RU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РАЗМЕЩЕНИЕ ЕДДС  </a:t>
            </a:r>
            <a:br>
              <a:rPr lang="ru-RU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КЕМЕРОВСКОГО  </a:t>
            </a:r>
            <a:r>
              <a:rPr lang="ru-RU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МУНИЦИПАЛЬНОГО  </a:t>
            </a:r>
            <a:r>
              <a:rPr lang="ru-RU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ОКРУГА</a:t>
            </a:r>
            <a:endParaRPr lang="ru-RU" sz="2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750920" y="6492059"/>
            <a:ext cx="2133600" cy="33703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FFF00"/>
                </a:solidFill>
              </a:rPr>
              <a:pPr/>
              <a:t>4</a:t>
            </a:fld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0472" y="3968433"/>
            <a:ext cx="4397569" cy="2543278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63" tIns="49480" rIns="98963" bIns="49480" rtlCol="0" anchor="ctr"/>
          <a:lstStyle/>
          <a:p>
            <a:pPr algn="ctr" defTabSz="1118173"/>
            <a:r>
              <a:rPr lang="ru-RU" sz="184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ЕДДС Кемеровского муниципального округа размещается</a:t>
            </a:r>
          </a:p>
          <a:p>
            <a:pPr algn="ctr" defTabSz="1118173"/>
            <a:r>
              <a:rPr lang="ru-RU" sz="1846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46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первом этаже здания администрации </a:t>
            </a:r>
          </a:p>
          <a:p>
            <a:pPr algn="ctr" defTabSz="1118173"/>
            <a:r>
              <a:rPr lang="ru-RU" sz="1846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Кемеровского муниципального округа</a:t>
            </a:r>
          </a:p>
          <a:p>
            <a:pPr algn="ctr" defTabSz="1118173"/>
            <a:endParaRPr lang="ru-RU" sz="1846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18173"/>
            <a:r>
              <a:rPr lang="ru-RU" sz="1846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Общая площадь </a:t>
            </a:r>
            <a:r>
              <a:rPr lang="ru-RU" sz="184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sz="1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90,0 кв. м.</a:t>
            </a:r>
          </a:p>
          <a:p>
            <a:pPr algn="ctr" defTabSz="1118173"/>
            <a:r>
              <a:rPr lang="ru-RU" sz="1846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Площадь зала ОДС – </a:t>
            </a:r>
            <a:r>
              <a:rPr lang="ru-RU" sz="1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26,0 кв. м.</a:t>
            </a:r>
          </a:p>
          <a:p>
            <a:pPr algn="ctr" defTabSz="1118173"/>
            <a:r>
              <a:rPr lang="ru-RU" sz="184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46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50652" y="1099279"/>
            <a:ext cx="4710860" cy="1554207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63" tIns="49480" rIns="98963" bIns="49480" rtlCol="0" anchor="ctr"/>
          <a:lstStyle/>
          <a:p>
            <a:pPr algn="ctr" defTabSz="1118173">
              <a:defRPr/>
            </a:pPr>
            <a:r>
              <a:rPr lang="ru-RU" sz="1662" b="1" i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Адрес: </a:t>
            </a:r>
          </a:p>
          <a:p>
            <a:pPr algn="ctr" defTabSz="1118173">
              <a:defRPr/>
            </a:pPr>
            <a:r>
              <a:rPr lang="ru-RU" sz="1662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Адрес: Российская Федерация, 650010, Кемеровская </a:t>
            </a:r>
            <a:r>
              <a:rPr lang="ru-RU" sz="1662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область – Кузбасс, </a:t>
            </a:r>
          </a:p>
          <a:p>
            <a:pPr algn="ctr" defTabSz="1118173">
              <a:defRPr/>
            </a:pPr>
            <a:r>
              <a:rPr lang="ru-RU" sz="1662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62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Кемерово, </a:t>
            </a:r>
            <a:r>
              <a:rPr lang="ru-RU" sz="1662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662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Совхозная, 1 А</a:t>
            </a:r>
          </a:p>
          <a:p>
            <a:pPr algn="ctr" defTabSz="1118173">
              <a:defRPr/>
            </a:pPr>
            <a:r>
              <a:rPr lang="ru-RU" sz="1662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тел./факс </a:t>
            </a:r>
            <a:r>
              <a:rPr lang="ru-RU" sz="1662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8(3842</a:t>
            </a:r>
            <a:r>
              <a:rPr lang="ru-RU" sz="1662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753-653</a:t>
            </a:r>
          </a:p>
          <a:p>
            <a:pPr algn="ctr" defTabSz="1118173">
              <a:defRPr/>
            </a:pPr>
            <a:r>
              <a:rPr lang="ru-RU" sz="1662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тел. </a:t>
            </a:r>
            <a:r>
              <a:rPr lang="ru-RU" sz="1662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8(3842</a:t>
            </a:r>
            <a:r>
              <a:rPr lang="ru-RU" sz="1662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750-911 </a:t>
            </a:r>
          </a:p>
        </p:txBody>
      </p:sp>
      <p:pic>
        <p:nvPicPr>
          <p:cNvPr id="4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109378"/>
            <a:ext cx="4423395" cy="2687041"/>
          </a:xfrm>
          <a:prstGeom prst="rect">
            <a:avLst/>
          </a:prstGeom>
          <a:ln w="19050">
            <a:solidFill>
              <a:srgbClr val="0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01" name="Рисунок 500"/>
          <p:cNvPicPr/>
          <p:nvPr/>
        </p:nvPicPr>
        <p:blipFill rotWithShape="1">
          <a:blip r:embed="rId4"/>
          <a:srcRect l="29967" t="26935" r="20795" b="12263"/>
          <a:stretch/>
        </p:blipFill>
        <p:spPr bwMode="auto">
          <a:xfrm>
            <a:off x="4850652" y="2852936"/>
            <a:ext cx="4710860" cy="3629793"/>
          </a:xfrm>
          <a:prstGeom prst="rect">
            <a:avLst/>
          </a:prstGeom>
          <a:ln w="381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309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980728"/>
          </a:xfrm>
        </p:spPr>
        <p:txBody>
          <a:bodyPr>
            <a:noAutofit/>
          </a:bodyPr>
          <a:lstStyle/>
          <a:p>
            <a:pPr defTabSz="1241878">
              <a:spcBef>
                <a:spcPts val="0"/>
              </a:spcBef>
              <a:defRPr/>
            </a:pPr>
            <a:r>
              <a:rPr lang="ru-RU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ТЕХНИЧЕСКОЕ </a:t>
            </a:r>
            <a:r>
              <a:rPr lang="ru-RU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ОСНАЩЕНИЕ</a:t>
            </a:r>
            <a:r>
              <a:rPr lang="ru-RU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ЕДДС  БЕЛОВСКОГО  МУНИЦИПАЛЬНОГО  ОКРУГА</a:t>
            </a:r>
            <a:endParaRPr lang="ru-RU" sz="2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78385"/>
              </p:ext>
            </p:extLst>
          </p:nvPr>
        </p:nvGraphicFramePr>
        <p:xfrm>
          <a:off x="272480" y="836714"/>
          <a:ext cx="4680523" cy="1379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1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Средства связи и автоматизации управления, </a:t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средства радиосвязи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Телефонный аппарат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9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72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Факсимильный аппарат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Телефонный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аппарат  для прямой связи с руководством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Аппарат для сотовой связи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6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Телефонный аппарат приёмной главы района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72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Укомплектованность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-100  %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797210"/>
              </p:ext>
            </p:extLst>
          </p:nvPr>
        </p:nvGraphicFramePr>
        <p:xfrm>
          <a:off x="5025007" y="3091840"/>
          <a:ext cx="4761947" cy="504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6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0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Метеостанция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72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Метеостанция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МК-3Б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01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Укомплектованность - 100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896919"/>
              </p:ext>
            </p:extLst>
          </p:nvPr>
        </p:nvGraphicFramePr>
        <p:xfrm>
          <a:off x="5025008" y="3859430"/>
          <a:ext cx="4752530" cy="51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0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0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78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Приемник ГЛОНАСС или ГЛОНАСС/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GPS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0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Имеется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08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Укомплектованность - 100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907478"/>
              </p:ext>
            </p:extLst>
          </p:nvPr>
        </p:nvGraphicFramePr>
        <p:xfrm>
          <a:off x="272479" y="4915178"/>
          <a:ext cx="9433047" cy="1946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60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5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90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90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90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90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90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681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Абонент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Каналы связи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6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Прямой</a:t>
                      </a:r>
                      <a:r>
                        <a:rPr lang="ru-RU" sz="10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канал связи</a:t>
                      </a:r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МГТС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ВЦСС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Транкинговая</a:t>
                      </a:r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/>
                      </a:r>
                      <a:b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</a:br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связь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Спутниковая </a:t>
                      </a:r>
                      <a:b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</a:br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связь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Сотовая </a:t>
                      </a:r>
                      <a:b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</a:br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связь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Радиосвязь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Интернет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Интранет</a:t>
                      </a: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ЛВС МЧС России</a:t>
                      </a:r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1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7209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ЦУКС ГУ МЧС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России по Кемеровской области-Кузбассу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7156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4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ЕДДС соседних муниципальных образований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7156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4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ДДС потенциально опасных объектов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7156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4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Объекты с массовым пребыванием людей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7156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667908" y="6492875"/>
            <a:ext cx="238092" cy="365125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  </a:t>
            </a:r>
            <a:fld id="{B19B0651-EE4F-4900-A07F-96A6BFA9D0F0}" type="slidenum">
              <a:rPr lang="ru-RU" smtClean="0">
                <a:solidFill>
                  <a:srgbClr val="FFFF00"/>
                </a:solidFill>
              </a:rPr>
              <a:pPr/>
              <a:t>5</a:t>
            </a:fld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355236"/>
              </p:ext>
            </p:extLst>
          </p:nvPr>
        </p:nvGraphicFramePr>
        <p:xfrm>
          <a:off x="5025008" y="836711"/>
          <a:ext cx="4752530" cy="1213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0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0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3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Оргтехника (компьютеры, принтеры, сканеры)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6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Компьютер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3" marR="9523" marT="9526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3" marR="9523" marT="9526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Ноутбук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3" marR="9523" marT="9526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3" marR="9523" marT="9526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4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Принтер, сканер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3" marR="9523" marT="9526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3" marR="9523" marT="9526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92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Укомплектованность - 100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495398"/>
              </p:ext>
            </p:extLst>
          </p:nvPr>
        </p:nvGraphicFramePr>
        <p:xfrm>
          <a:off x="272478" y="2446064"/>
          <a:ext cx="4680522" cy="838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3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Средства оповещения руководящего 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состава и населения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107156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 А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втоматизированная система оповещения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PVR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usb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 1</a:t>
                      </a:r>
                    </a:p>
                  </a:txBody>
                  <a:tcPr marL="9525" marR="9525" marT="9525" marB="0" anchor="b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 Система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SMS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-рассылки «Билайн»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 1</a:t>
                      </a:r>
                    </a:p>
                  </a:txBody>
                  <a:tcPr marL="9525" marR="9525" marT="9525" marB="0" anchor="b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68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Укомплектованность -50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757924"/>
              </p:ext>
            </p:extLst>
          </p:nvPr>
        </p:nvGraphicFramePr>
        <p:xfrm>
          <a:off x="5025006" y="2252571"/>
          <a:ext cx="4752532" cy="649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0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0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3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Система видеоконференцсвязи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 С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истемой видеоконференцсвязи «</a:t>
                      </a: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POLYCOM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 1</a:t>
                      </a:r>
                    </a:p>
                  </a:txBody>
                  <a:tcPr marL="9525" marR="9525" marT="9525" marB="0" anchor="b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715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107156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 В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идеотелефон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GRANDSTREAM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 2</a:t>
                      </a:r>
                    </a:p>
                  </a:txBody>
                  <a:tcPr marL="9525" marR="9525" marT="9525" marB="0" anchor="b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320442"/>
                  </a:ext>
                </a:extLst>
              </a:tr>
              <a:tr h="161603">
                <a:tc gridSpan="3">
                  <a:txBody>
                    <a:bodyPr/>
                    <a:lstStyle/>
                    <a:p>
                      <a:pPr marL="0" marR="0" indent="0" algn="ctr" defTabSz="1072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Укомплектованность - 100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822122"/>
              </p:ext>
            </p:extLst>
          </p:nvPr>
        </p:nvGraphicFramePr>
        <p:xfrm>
          <a:off x="272479" y="3435613"/>
          <a:ext cx="4680521" cy="95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Средства регистрации (записи) входящих 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 исходящих переговоров, а также 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определения номера звонящего абонента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Средство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регистрации входящих разговоров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Определение номера звонящего абонента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Укомплектованность -100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613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906000" cy="980728"/>
          </a:xfrm>
          <a:prstGeom prst="rect">
            <a:avLst/>
          </a:prstGeom>
        </p:spPr>
        <p:txBody>
          <a:bodyPr vert="horz" lIns="107210" tIns="53603" rIns="107210" bIns="53603" rtlCol="0" anchor="ctr">
            <a:noAutofit/>
          </a:bodyPr>
          <a:lstStyle>
            <a:lvl1pPr algn="ctr" defTabSz="9139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41878">
              <a:spcBef>
                <a:spcPts val="0"/>
              </a:spcBef>
              <a:defRPr/>
            </a:pPr>
            <a:r>
              <a:rPr lang="ru-RU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ПОТЕНЦИАЛЬНО ОПАСНЫЕ ОБЪЕКТЫ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85499"/>
              </p:ext>
            </p:extLst>
          </p:nvPr>
        </p:nvGraphicFramePr>
        <p:xfrm>
          <a:off x="269005" y="836712"/>
          <a:ext cx="9436523" cy="940730"/>
        </p:xfrm>
        <a:graphic>
          <a:graphicData uri="http://schemas.openxmlformats.org/drawingml/2006/table">
            <a:tbl>
              <a:tblPr/>
              <a:tblGrid>
                <a:gridCol w="1731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8032">
                <a:tc gridSpan="5">
                  <a:txBody>
                    <a:bodyPr/>
                    <a:lstStyle>
                      <a:lvl1pPr marL="0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17272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34543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951816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269088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586360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903631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220904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538176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объектов</a:t>
                      </a:r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833" marR="5833" marT="58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17272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34543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951816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269088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586360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903631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220904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538176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33" marR="5833" marT="5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17272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34543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951816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269088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586360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903631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220904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538176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33" marR="5833" marT="5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17272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34543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951816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269088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586360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903631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220904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538176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33" marR="5833" marT="5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5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3454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Общее количество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3454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Потенциально</a:t>
                      </a:r>
                      <a:r>
                        <a:rPr lang="ru-RU" sz="10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опасные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3454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Социально</a:t>
                      </a:r>
                      <a:r>
                        <a:rPr lang="ru-RU" sz="10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значимые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3454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Критически</a:t>
                      </a:r>
                      <a:r>
                        <a:rPr lang="ru-RU" sz="10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важные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3454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Туристические маршруты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5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5886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5886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5886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5886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05886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56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химически-опасных объектов – 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33" marR="5833" marT="58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33" marR="5833" marT="5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17272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34543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951816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269088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586360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903631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220904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538176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33" marR="5833" marT="5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33" marR="5833" marT="5831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17272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34543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951816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269088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586360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903631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220904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538176" algn="l" defTabSz="634543" rtl="0" eaLnBrk="1" latinLnBrk="0" hangingPunct="1">
                        <a:defRPr sz="13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33" marR="5833" marT="5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Номер слайда 2"/>
          <p:cNvSpPr txBox="1">
            <a:spLocks/>
          </p:cNvSpPr>
          <p:nvPr/>
        </p:nvSpPr>
        <p:spPr>
          <a:xfrm>
            <a:off x="7594600" y="6492875"/>
            <a:ext cx="2311400" cy="365125"/>
          </a:xfrm>
          <a:prstGeom prst="rect">
            <a:avLst/>
          </a:prstGeom>
        </p:spPr>
        <p:txBody>
          <a:bodyPr vert="horz" lIns="107210" tIns="53603" rIns="107210" bIns="53603" rtlCol="0" anchor="ctr"/>
          <a:lstStyle>
            <a:defPPr>
              <a:defRPr lang="ru-RU"/>
            </a:defPPr>
            <a:lvl1pPr marL="0" algn="r" defTabSz="107209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048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2097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8144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4194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0244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6292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52340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8393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72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720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15"/>
          <p:cNvSpPr txBox="1">
            <a:spLocks noChangeArrowheads="1"/>
          </p:cNvSpPr>
          <p:nvPr/>
        </p:nvSpPr>
        <p:spPr bwMode="auto">
          <a:xfrm>
            <a:off x="324883" y="4167741"/>
            <a:ext cx="2237642" cy="63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1" tIns="41335" rIns="82671" bIns="41335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solidFill>
                  <a:srgbClr val="FFFF00"/>
                </a:solidFill>
                <a:latin typeface="Times New Roman" pitchFamily="18" charset="0"/>
              </a:rPr>
              <a:t>ООО «</a:t>
            </a:r>
            <a:r>
              <a:rPr lang="ru-RU" altLang="ru-RU" sz="1200" b="1" dirty="0" err="1">
                <a:solidFill>
                  <a:srgbClr val="FFFF00"/>
                </a:solidFill>
                <a:latin typeface="Times New Roman" pitchFamily="18" charset="0"/>
              </a:rPr>
              <a:t>Ровер</a:t>
            </a:r>
            <a:r>
              <a:rPr lang="ru-RU" altLang="ru-RU" sz="1200" b="1" dirty="0">
                <a:solidFill>
                  <a:srgbClr val="FFFF00"/>
                </a:solidFill>
                <a:latin typeface="Times New Roman" pitchFamily="18" charset="0"/>
              </a:rPr>
              <a:t>» Шахта «</a:t>
            </a:r>
            <a:r>
              <a:rPr lang="ru-RU" altLang="ru-RU" sz="1200" b="1" dirty="0" err="1">
                <a:solidFill>
                  <a:srgbClr val="FFFF00"/>
                </a:solidFill>
                <a:latin typeface="Times New Roman" pitchFamily="18" charset="0"/>
              </a:rPr>
              <a:t>Конюхтинская</a:t>
            </a:r>
            <a:r>
              <a:rPr lang="ru-RU" altLang="ru-RU" sz="1200" b="1" dirty="0">
                <a:solidFill>
                  <a:srgbClr val="FFFF00"/>
                </a:solidFill>
                <a:latin typeface="Times New Roman" pitchFamily="18" charset="0"/>
              </a:rPr>
              <a:t> - Южная</a:t>
            </a:r>
            <a:r>
              <a:rPr lang="ru-RU" altLang="ru-RU" sz="1200" b="1" dirty="0" smtClean="0">
                <a:solidFill>
                  <a:srgbClr val="FFFF00"/>
                </a:solidFill>
                <a:latin typeface="Times New Roman" pitchFamily="18" charset="0"/>
              </a:rPr>
              <a:t>» </a:t>
            </a:r>
          </a:p>
          <a:p>
            <a:pPr algn="ctr"/>
            <a:r>
              <a:rPr lang="ru-RU" altLang="ru-RU" sz="1200" b="1" dirty="0">
                <a:solidFill>
                  <a:srgbClr val="FFFF00"/>
                </a:solidFill>
                <a:latin typeface="Times New Roman" pitchFamily="18" charset="0"/>
              </a:rPr>
              <a:t>На консервации</a:t>
            </a:r>
          </a:p>
        </p:txBody>
      </p:sp>
      <p:pic>
        <p:nvPicPr>
          <p:cNvPr id="31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3" y="4805216"/>
            <a:ext cx="2284534" cy="13962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235924" y="6201576"/>
            <a:ext cx="2326601" cy="452809"/>
          </a:xfrm>
          <a:prstGeom prst="rect">
            <a:avLst/>
          </a:prstGeom>
          <a:solidFill>
            <a:schemeClr val="bg1">
              <a:lumMod val="10000"/>
              <a:lumOff val="90000"/>
              <a:alpha val="32000"/>
            </a:schemeClr>
          </a:solidFill>
          <a:ln>
            <a:noFill/>
          </a:ln>
          <a:extLst/>
        </p:spPr>
        <p:txBody>
          <a:bodyPr wrap="square" lIns="82671" tIns="41335" rIns="82671" bIns="41335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latin typeface="Calibri" panose="020F0502020204030204" pitchFamily="34" charset="0"/>
              </a:defRPr>
            </a:lvl5pPr>
            <a:lvl6pPr marL="25146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latin typeface="Calibri" panose="020F0502020204030204" pitchFamily="34" charset="0"/>
              </a:defRPr>
            </a:lvl6pPr>
            <a:lvl7pPr marL="29718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latin typeface="Calibri" panose="020F0502020204030204" pitchFamily="34" charset="0"/>
              </a:defRPr>
            </a:lvl7pPr>
            <a:lvl8pPr marL="34290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latin typeface="Calibri" panose="020F0502020204030204" pitchFamily="34" charset="0"/>
              </a:defRPr>
            </a:lvl8pPr>
            <a:lvl9pPr marL="38862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latin typeface="Calibri" panose="020F0502020204030204" pitchFamily="34" charset="0"/>
              </a:defRPr>
            </a:lvl9pPr>
          </a:lstStyle>
          <a:p>
            <a:pPr defTabSz="1072097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171616"/>
                </a:solidFill>
                <a:cs typeface="+mn-cs"/>
              </a:rPr>
              <a:t>650000, г</a:t>
            </a:r>
            <a:r>
              <a:rPr lang="ru-RU" dirty="0">
                <a:solidFill>
                  <a:srgbClr val="171616"/>
                </a:solidFill>
                <a:cs typeface="+mn-cs"/>
              </a:rPr>
              <a:t>. </a:t>
            </a:r>
            <a:r>
              <a:rPr lang="ru-RU" dirty="0" smtClean="0">
                <a:solidFill>
                  <a:srgbClr val="171616"/>
                </a:solidFill>
                <a:cs typeface="+mn-cs"/>
              </a:rPr>
              <a:t>Кемерово, ул</a:t>
            </a:r>
            <a:r>
              <a:rPr lang="ru-RU" dirty="0">
                <a:solidFill>
                  <a:srgbClr val="171616"/>
                </a:solidFill>
                <a:cs typeface="+mn-cs"/>
              </a:rPr>
              <a:t>. Дзержинского, 14</a:t>
            </a:r>
          </a:p>
        </p:txBody>
      </p:sp>
      <p:sp>
        <p:nvSpPr>
          <p:cNvPr id="37" name="TextBox 15"/>
          <p:cNvSpPr txBox="1">
            <a:spLocks noChangeArrowheads="1"/>
          </p:cNvSpPr>
          <p:nvPr/>
        </p:nvSpPr>
        <p:spPr bwMode="auto">
          <a:xfrm>
            <a:off x="280404" y="1781970"/>
            <a:ext cx="2237642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1" tIns="41335" rIns="82671" bIns="41335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solidFill>
                  <a:srgbClr val="FFFF00"/>
                </a:solidFill>
                <a:latin typeface="Times New Roman" pitchFamily="18" charset="0"/>
              </a:rPr>
              <a:t>ЗАО «Черниговский НПЗ»</a:t>
            </a:r>
            <a:r>
              <a:rPr lang="ru-RU" altLang="ru-RU" sz="12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0" name="TextBox 15"/>
          <p:cNvSpPr txBox="1">
            <a:spLocks noChangeArrowheads="1"/>
          </p:cNvSpPr>
          <p:nvPr/>
        </p:nvSpPr>
        <p:spPr bwMode="auto">
          <a:xfrm>
            <a:off x="7163147" y="1812876"/>
            <a:ext cx="223764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1" tIns="41335" rIns="82671" bIns="41335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solidFill>
                  <a:srgbClr val="FFFF00"/>
                </a:solidFill>
                <a:latin typeface="Times New Roman" pitchFamily="18" charset="0"/>
              </a:rPr>
              <a:t>ООО ОЭУ Блок №2 </a:t>
            </a:r>
          </a:p>
          <a:p>
            <a:pPr algn="ctr" eaLnBrk="1" hangingPunct="1"/>
            <a:r>
              <a:rPr lang="ru-RU" altLang="ru-RU" sz="1200" b="1" dirty="0">
                <a:solidFill>
                  <a:srgbClr val="FFFF00"/>
                </a:solidFill>
                <a:latin typeface="Times New Roman" pitchFamily="18" charset="0"/>
              </a:rPr>
              <a:t>Шахта «Анжерская-Южная»</a:t>
            </a:r>
          </a:p>
        </p:txBody>
      </p:sp>
      <p:pic>
        <p:nvPicPr>
          <p:cNvPr id="4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7" y="2015978"/>
            <a:ext cx="2401766" cy="1728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43556" y="3735240"/>
            <a:ext cx="2400300" cy="452438"/>
          </a:xfrm>
          <a:prstGeom prst="rect">
            <a:avLst/>
          </a:prstGeom>
          <a:solidFill>
            <a:schemeClr val="bg1">
              <a:lumMod val="10000"/>
              <a:lumOff val="90000"/>
              <a:alpha val="32000"/>
            </a:schemeClr>
          </a:solidFill>
          <a:ln>
            <a:noFill/>
          </a:ln>
          <a:extLst/>
        </p:spPr>
        <p:txBody>
          <a:bodyPr lIns="82671" tIns="41335" rIns="82671" bIns="4133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72097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200" b="1" dirty="0">
                <a:solidFill>
                  <a:srgbClr val="171616"/>
                </a:solidFill>
                <a:latin typeface="Times New Roman" panose="02020603050405020304" pitchFamily="18" charset="0"/>
                <a:cs typeface="+mn-cs"/>
              </a:rPr>
              <a:t>650037, </a:t>
            </a:r>
            <a:r>
              <a:rPr lang="ru-RU" sz="1200" b="1" dirty="0" smtClean="0">
                <a:solidFill>
                  <a:srgbClr val="171616"/>
                </a:solidFill>
                <a:latin typeface="Times New Roman" panose="02020603050405020304" pitchFamily="18" charset="0"/>
                <a:cs typeface="+mn-cs"/>
              </a:rPr>
              <a:t>д</a:t>
            </a:r>
            <a:r>
              <a:rPr lang="ru-RU" sz="1200" b="1" dirty="0">
                <a:solidFill>
                  <a:srgbClr val="171616"/>
                </a:solidFill>
                <a:latin typeface="Times New Roman" panose="02020603050405020304" pitchFamily="18" charset="0"/>
                <a:cs typeface="+mn-cs"/>
              </a:rPr>
              <a:t>. Новая Балахона,</a:t>
            </a:r>
          </a:p>
          <a:p>
            <a:pPr algn="ctr" defTabSz="1072097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200" b="1" dirty="0">
                <a:solidFill>
                  <a:srgbClr val="171616"/>
                </a:solidFill>
                <a:latin typeface="Times New Roman" panose="02020603050405020304" pitchFamily="18" charset="0"/>
                <a:cs typeface="+mn-cs"/>
              </a:rPr>
              <a:t>ул. Нефтяников, 1</a:t>
            </a:r>
          </a:p>
        </p:txBody>
      </p:sp>
      <p:pic>
        <p:nvPicPr>
          <p:cNvPr id="4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88" y="3377259"/>
            <a:ext cx="2253762" cy="1620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15"/>
          <p:cNvSpPr txBox="1">
            <a:spLocks noChangeArrowheads="1"/>
          </p:cNvSpPr>
          <p:nvPr/>
        </p:nvSpPr>
        <p:spPr bwMode="auto">
          <a:xfrm>
            <a:off x="3944888" y="2626371"/>
            <a:ext cx="223764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1" tIns="41335" rIns="82671" bIns="41335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solidFill>
                  <a:srgbClr val="FFFF00"/>
                </a:solidFill>
                <a:latin typeface="Times New Roman" pitchFamily="18" charset="0"/>
              </a:rPr>
              <a:t>ОАО «Шахта Южная»</a:t>
            </a:r>
          </a:p>
          <a:p>
            <a:pPr algn="ctr" eaLnBrk="1" hangingPunct="1"/>
            <a:r>
              <a:rPr lang="ru-RU" altLang="ru-RU" sz="1200" b="1" dirty="0">
                <a:solidFill>
                  <a:srgbClr val="FFFF00"/>
                </a:solidFill>
                <a:latin typeface="Times New Roman" pitchFamily="18" charset="0"/>
              </a:rPr>
              <a:t>ф-л ОАО «</a:t>
            </a:r>
            <a:r>
              <a:rPr lang="ru-RU" altLang="ru-RU" sz="1200" b="1" dirty="0" err="1">
                <a:solidFill>
                  <a:srgbClr val="FFFF00"/>
                </a:solidFill>
                <a:latin typeface="Times New Roman" pitchFamily="18" charset="0"/>
              </a:rPr>
              <a:t>Черниговец</a:t>
            </a:r>
            <a:r>
              <a:rPr lang="ru-RU" altLang="ru-RU" sz="1200" b="1" dirty="0">
                <a:solidFill>
                  <a:srgbClr val="FFFF00"/>
                </a:solidFill>
                <a:latin typeface="Times New Roman" pitchFamily="18" charset="0"/>
              </a:rPr>
              <a:t>»  </a:t>
            </a:r>
          </a:p>
          <a:p>
            <a:pPr algn="ctr" eaLnBrk="1" hangingPunct="1"/>
            <a:r>
              <a:rPr lang="ru-RU" altLang="ru-RU" sz="1200" b="1" dirty="0">
                <a:solidFill>
                  <a:srgbClr val="FFFF00"/>
                </a:solidFill>
                <a:latin typeface="Times New Roman" pitchFamily="18" charset="0"/>
              </a:rPr>
              <a:t>ОАО ХК «СДС–Уголь»</a:t>
            </a:r>
          </a:p>
        </p:txBody>
      </p:sp>
      <p:sp>
        <p:nvSpPr>
          <p:cNvPr id="48" name="TextBox 15"/>
          <p:cNvSpPr txBox="1">
            <a:spLocks noChangeArrowheads="1"/>
          </p:cNvSpPr>
          <p:nvPr/>
        </p:nvSpPr>
        <p:spPr bwMode="auto">
          <a:xfrm>
            <a:off x="3944888" y="4998097"/>
            <a:ext cx="2253762" cy="452438"/>
          </a:xfrm>
          <a:prstGeom prst="rect">
            <a:avLst/>
          </a:prstGeom>
          <a:solidFill>
            <a:schemeClr val="bg1">
              <a:lumMod val="10000"/>
              <a:lumOff val="90000"/>
              <a:alpha val="32000"/>
            </a:schemeClr>
          </a:solidFill>
          <a:ln>
            <a:noFill/>
          </a:ln>
          <a:extLst/>
        </p:spPr>
        <p:txBody>
          <a:bodyPr lIns="82671" tIns="41335" rIns="82671" bIns="4133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72097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200" b="1" dirty="0" smtClean="0">
                <a:solidFill>
                  <a:srgbClr val="171616"/>
                </a:solidFill>
                <a:latin typeface="Times New Roman" panose="02020603050405020304" pitchFamily="18" charset="0"/>
                <a:cs typeface="+mn-cs"/>
              </a:rPr>
              <a:t>652420, п</a:t>
            </a:r>
            <a:r>
              <a:rPr lang="ru-RU" sz="1200" b="1" dirty="0">
                <a:solidFill>
                  <a:srgbClr val="171616"/>
                </a:solidFill>
                <a:latin typeface="Times New Roman" panose="02020603050405020304" pitchFamily="18" charset="0"/>
                <a:cs typeface="+mn-cs"/>
              </a:rPr>
              <a:t>. Разведчик, </a:t>
            </a:r>
            <a:endParaRPr lang="ru-RU" sz="1200" b="1" dirty="0" smtClean="0">
              <a:solidFill>
                <a:srgbClr val="171616"/>
              </a:solidFill>
              <a:latin typeface="Times New Roman" panose="02020603050405020304" pitchFamily="18" charset="0"/>
              <a:cs typeface="+mn-cs"/>
            </a:endParaRPr>
          </a:p>
          <a:p>
            <a:pPr algn="ctr" defTabSz="1072097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200" b="1" dirty="0" smtClean="0">
                <a:solidFill>
                  <a:srgbClr val="171616"/>
                </a:solidFill>
                <a:latin typeface="Times New Roman" panose="02020603050405020304" pitchFamily="18" charset="0"/>
                <a:cs typeface="+mn-cs"/>
              </a:rPr>
              <a:t>ул</a:t>
            </a:r>
            <a:r>
              <a:rPr lang="ru-RU" sz="1200" b="1" dirty="0">
                <a:solidFill>
                  <a:srgbClr val="171616"/>
                </a:solidFill>
                <a:latin typeface="Times New Roman" panose="02020603050405020304" pitchFamily="18" charset="0"/>
                <a:cs typeface="+mn-cs"/>
              </a:rPr>
              <a:t>. Южная, 1</a:t>
            </a:r>
          </a:p>
        </p:txBody>
      </p:sp>
      <p:pic>
        <p:nvPicPr>
          <p:cNvPr id="49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248" y="2265313"/>
            <a:ext cx="2252297" cy="1620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381" y="4759461"/>
            <a:ext cx="2096030" cy="15128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15"/>
          <p:cNvSpPr txBox="1">
            <a:spLocks noChangeArrowheads="1"/>
          </p:cNvSpPr>
          <p:nvPr/>
        </p:nvSpPr>
        <p:spPr bwMode="auto">
          <a:xfrm>
            <a:off x="7176336" y="4191745"/>
            <a:ext cx="2239108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1" tIns="41335" rIns="82671" bIns="41335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solidFill>
                  <a:srgbClr val="FFFF00"/>
                </a:solidFill>
                <a:latin typeface="Times New Roman" pitchFamily="18" charset="0"/>
              </a:rPr>
              <a:t>ОАО «Угольная компания </a:t>
            </a:r>
          </a:p>
          <a:p>
            <a:pPr algn="ctr" eaLnBrk="1" hangingPunct="1"/>
            <a:r>
              <a:rPr lang="ru-RU" altLang="ru-RU" sz="1200" b="1" dirty="0">
                <a:solidFill>
                  <a:srgbClr val="FFFF00"/>
                </a:solidFill>
                <a:latin typeface="Times New Roman" pitchFamily="18" charset="0"/>
              </a:rPr>
              <a:t>«Северный Кузбасс»</a:t>
            </a:r>
          </a:p>
          <a:p>
            <a:pPr algn="ctr" eaLnBrk="1" hangingPunct="1"/>
            <a:r>
              <a:rPr lang="ru-RU" altLang="ru-RU" sz="1200" b="1" dirty="0">
                <a:solidFill>
                  <a:srgbClr val="FFFF00"/>
                </a:solidFill>
                <a:latin typeface="Times New Roman" pitchFamily="18" charset="0"/>
              </a:rPr>
              <a:t>ОАО «Шахта Первомайская»</a:t>
            </a:r>
          </a:p>
        </p:txBody>
      </p:sp>
      <p:sp>
        <p:nvSpPr>
          <p:cNvPr id="68" name="TextBox 15"/>
          <p:cNvSpPr txBox="1">
            <a:spLocks noChangeArrowheads="1"/>
          </p:cNvSpPr>
          <p:nvPr/>
        </p:nvSpPr>
        <p:spPr bwMode="auto">
          <a:xfrm>
            <a:off x="7263381" y="6268975"/>
            <a:ext cx="2096030" cy="452809"/>
          </a:xfrm>
          <a:prstGeom prst="rect">
            <a:avLst/>
          </a:prstGeom>
          <a:solidFill>
            <a:schemeClr val="bg1">
              <a:lumMod val="10000"/>
              <a:lumOff val="90000"/>
              <a:alpha val="32000"/>
            </a:schemeClr>
          </a:solidFill>
          <a:ln>
            <a:noFill/>
          </a:ln>
          <a:extLst/>
        </p:spPr>
        <p:txBody>
          <a:bodyPr wrap="square" lIns="82671" tIns="41335" rIns="82671" bIns="4133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8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72097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200" b="1" dirty="0" smtClean="0">
                <a:solidFill>
                  <a:srgbClr val="171616"/>
                </a:solidFill>
                <a:latin typeface="Times New Roman" panose="02020603050405020304" pitchFamily="18" charset="0"/>
                <a:cs typeface="+mn-cs"/>
              </a:rPr>
              <a:t>652421, п</a:t>
            </a:r>
            <a:r>
              <a:rPr lang="ru-RU" sz="1200" b="1" dirty="0">
                <a:solidFill>
                  <a:srgbClr val="171616"/>
                </a:solidFill>
                <a:latin typeface="Times New Roman" panose="02020603050405020304" pitchFamily="18" charset="0"/>
                <a:cs typeface="+mn-cs"/>
              </a:rPr>
              <a:t>. Разведчик, ул. Шахтовая, 1</a:t>
            </a:r>
          </a:p>
        </p:txBody>
      </p:sp>
      <p:sp>
        <p:nvSpPr>
          <p:cNvPr id="69" name="TextBox 15"/>
          <p:cNvSpPr txBox="1">
            <a:spLocks noChangeArrowheads="1"/>
          </p:cNvSpPr>
          <p:nvPr/>
        </p:nvSpPr>
        <p:spPr bwMode="auto">
          <a:xfrm>
            <a:off x="7163147" y="3923458"/>
            <a:ext cx="2252297" cy="268287"/>
          </a:xfrm>
          <a:prstGeom prst="rect">
            <a:avLst/>
          </a:prstGeom>
          <a:solidFill>
            <a:schemeClr val="bg1">
              <a:lumMod val="10000"/>
              <a:lumOff val="90000"/>
              <a:alpha val="32000"/>
            </a:schemeClr>
          </a:solidFill>
          <a:ln>
            <a:noFill/>
          </a:ln>
          <a:extLst/>
        </p:spPr>
        <p:txBody>
          <a:bodyPr lIns="82671" tIns="41335" rIns="82671" bIns="41335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Blip>
                <a:blip r:embed="rId7"/>
              </a:buBlip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Blip>
                <a:blip r:embed="rId8"/>
              </a:buBlip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715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715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715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715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200" b="1" smtClean="0">
                <a:solidFill>
                  <a:srgbClr val="171616"/>
                </a:solidFill>
                <a:latin typeface="Times New Roman" panose="02020603050405020304" pitchFamily="18" charset="0"/>
              </a:rPr>
              <a:t>652400, п. Арсентьевка</a:t>
            </a:r>
          </a:p>
        </p:txBody>
      </p:sp>
    </p:spTree>
    <p:extLst>
      <p:ext uri="{BB962C8B-B14F-4D97-AF65-F5344CB8AC3E}">
        <p14:creationId xmlns:p14="http://schemas.microsoft.com/office/powerpoint/2010/main" val="10911991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48005"/>
            <a:ext cx="9906000" cy="1380731"/>
          </a:xfrm>
          <a:prstGeom prst="rect">
            <a:avLst/>
          </a:prstGeom>
        </p:spPr>
        <p:txBody>
          <a:bodyPr vert="horz" lIns="107210" tIns="53603" rIns="107210" bIns="53603" rtlCol="0" anchor="ctr">
            <a:noAutofit/>
          </a:bodyPr>
          <a:lstStyle>
            <a:lvl1pPr algn="ctr" defTabSz="9139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41878">
              <a:spcBef>
                <a:spcPts val="0"/>
              </a:spcBef>
              <a:defRPr/>
            </a:pPr>
            <a:r>
              <a:rPr lang="ru-RU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СВЕДЕНИЯ О ЧРЕЗВЫЧАЙНЫХ СИТУАЦИЯХ, </a:t>
            </a:r>
          </a:p>
          <a:p>
            <a:pPr defTabSz="1241878">
              <a:spcBef>
                <a:spcPts val="0"/>
              </a:spcBef>
              <a:defRPr/>
            </a:pPr>
            <a:r>
              <a:rPr lang="ru-RU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ПРОИЗОШЕДШИХ НА ТЕРРИТОРИИ </a:t>
            </a:r>
            <a:endParaRPr lang="ru-RU" sz="23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41878">
              <a:spcBef>
                <a:spcPts val="0"/>
              </a:spcBef>
              <a:defRPr/>
            </a:pPr>
            <a:r>
              <a:rPr lang="ru-RU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КЕМЕРОВСКОГО МУНИЦИПАЛЬНОГО ОКРУГА</a:t>
            </a:r>
            <a:endParaRPr lang="ru-RU" sz="2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41878">
              <a:spcBef>
                <a:spcPts val="0"/>
              </a:spcBef>
              <a:defRPr/>
            </a:pPr>
            <a:r>
              <a:rPr lang="ru-RU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ПЕРИОД </a:t>
            </a:r>
            <a:r>
              <a:rPr lang="ru-RU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2019 - 2022</a:t>
            </a:r>
            <a:endParaRPr lang="ru-RU" sz="2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215749"/>
            <a:ext cx="216734" cy="43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7287" tIns="53643" rIns="107287" bIns="536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89050"/>
            <a:ext cx="408389" cy="43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7287" tIns="53643" rIns="107287" bIns="53643" numCol="1" anchor="ctr" anchorCtr="0" compatLnSpc="1">
            <a:prstTxWarp prst="textNoShape">
              <a:avLst/>
            </a:prstTxWarp>
            <a:spAutoFit/>
          </a:bodyPr>
          <a:lstStyle/>
          <a:p>
            <a:pPr indent="189987" defTabSz="1072866" fontAlgn="base">
              <a:spcBef>
                <a:spcPct val="0"/>
              </a:spcBef>
              <a:spcAft>
                <a:spcPct val="0"/>
              </a:spcAft>
              <a:tabLst>
                <a:tab pos="3484951" algn="ctr"/>
                <a:tab pos="6969901" algn="r"/>
              </a:tabLst>
            </a:pPr>
            <a:endParaRPr lang="ru-RU">
              <a:latin typeface="Arial" pitchFamily="34" charset="0"/>
            </a:endParaRP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0" y="393851"/>
            <a:ext cx="216734" cy="43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7287" tIns="53643" rIns="107287" bIns="536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95348" y="1643050"/>
            <a:ext cx="7878875" cy="1570173"/>
          </a:xfrm>
          <a:prstGeom prst="rect">
            <a:avLst/>
          </a:prstGeom>
          <a:solidFill>
            <a:srgbClr val="CCECFF"/>
          </a:solidFill>
          <a:ln w="19050">
            <a:solidFill>
              <a:schemeClr val="bg1"/>
            </a:solidFill>
          </a:ln>
        </p:spPr>
        <p:txBody>
          <a:bodyPr wrap="square" lIns="107183" tIns="53594" rIns="107183" bIns="53594">
            <a:spAutoFit/>
          </a:bodyPr>
          <a:lstStyle>
            <a:lvl1pPr indent="179388"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588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588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588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588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525257" algn="just"/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период 2019-2022 года на </a:t>
            </a:r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территории </a:t>
            </a:r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Кемеровского муниципального округа чрезвычайных ситуаций не произошло: </a:t>
            </a:r>
            <a:endParaRPr lang="ru-RU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25257" algn="just"/>
            <a:r>
              <a:rPr lang="ru-RU" sz="19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техногенные ЧС – </a:t>
            </a:r>
            <a:r>
              <a:rPr lang="ru-RU" sz="19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9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19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25257" algn="just"/>
            <a:r>
              <a:rPr lang="ru-RU" sz="19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природные ЧС – </a:t>
            </a:r>
            <a:r>
              <a:rPr lang="ru-RU" sz="19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9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19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25257" algn="just"/>
            <a:r>
              <a:rPr lang="ru-RU" sz="19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биолого</a:t>
            </a:r>
            <a:r>
              <a:rPr lang="ru-RU" sz="19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9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социальные </a:t>
            </a:r>
            <a:r>
              <a:rPr lang="ru-RU" sz="19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ЧС – </a:t>
            </a:r>
            <a:r>
              <a:rPr lang="ru-RU" sz="19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9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9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99895345"/>
              </p:ext>
            </p:extLst>
          </p:nvPr>
        </p:nvGraphicFramePr>
        <p:xfrm>
          <a:off x="1119420" y="3861048"/>
          <a:ext cx="786602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Номер слайда 2"/>
          <p:cNvSpPr txBox="1">
            <a:spLocks/>
          </p:cNvSpPr>
          <p:nvPr/>
        </p:nvSpPr>
        <p:spPr>
          <a:xfrm>
            <a:off x="7594600" y="6492875"/>
            <a:ext cx="2311400" cy="365125"/>
          </a:xfrm>
          <a:prstGeom prst="rect">
            <a:avLst/>
          </a:prstGeom>
        </p:spPr>
        <p:txBody>
          <a:bodyPr vert="horz" lIns="107210" tIns="53603" rIns="107210" bIns="53603" rtlCol="0" anchor="ctr"/>
          <a:lstStyle>
            <a:defPPr>
              <a:defRPr lang="ru-RU"/>
            </a:defPPr>
            <a:lvl1pPr marL="0" algn="r" defTabSz="107209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048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2097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8144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4194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0244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6292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52340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8393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72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720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4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906000" cy="980728"/>
          </a:xfrm>
          <a:prstGeom prst="rect">
            <a:avLst/>
          </a:prstGeom>
        </p:spPr>
        <p:txBody>
          <a:bodyPr vert="horz" lIns="107210" tIns="53603" rIns="107210" bIns="53603" rtlCol="0" anchor="ctr">
            <a:noAutofit/>
          </a:bodyPr>
          <a:lstStyle>
            <a:lvl1pPr algn="ctr" defTabSz="9139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41878">
              <a:spcBef>
                <a:spcPts val="0"/>
              </a:spcBef>
              <a:defRPr/>
            </a:pPr>
            <a:r>
              <a:rPr lang="ru-RU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РАБОЧИЕ МЕСТА ПЕРСОНАЛА ДЕЖУРНОЙ СМЕНЫ</a:t>
            </a:r>
            <a:endParaRPr lang="ru-RU" sz="23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41878">
              <a:spcBef>
                <a:spcPts val="0"/>
              </a:spcBef>
              <a:defRPr/>
            </a:pPr>
            <a:r>
              <a:rPr lang="ru-RU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ЕДДС БЕЛОВСКОГО МУНИЦИПАЛЬНОГО ОКРУГА</a:t>
            </a:r>
            <a:endParaRPr lang="ru-RU" sz="2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2"/>
          <p:cNvSpPr txBox="1">
            <a:spLocks/>
          </p:cNvSpPr>
          <p:nvPr/>
        </p:nvSpPr>
        <p:spPr>
          <a:xfrm>
            <a:off x="7594600" y="6492875"/>
            <a:ext cx="2311400" cy="365125"/>
          </a:xfrm>
          <a:prstGeom prst="rect">
            <a:avLst/>
          </a:prstGeom>
        </p:spPr>
        <p:txBody>
          <a:bodyPr vert="horz" lIns="107210" tIns="53603" rIns="107210" bIns="53603" rtlCol="0" anchor="ctr"/>
          <a:lstStyle>
            <a:defPPr>
              <a:defRPr lang="ru-RU"/>
            </a:defPPr>
            <a:lvl1pPr marL="0" algn="r" defTabSz="107209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048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2097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8144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4194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0244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6292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52340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8393" algn="l" defTabSz="107209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72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720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r="19614"/>
          <a:stretch/>
        </p:blipFill>
        <p:spPr>
          <a:xfrm rot="5400000">
            <a:off x="840891" y="647242"/>
            <a:ext cx="2697954" cy="3652961"/>
          </a:xfrm>
          <a:prstGeom prst="rect">
            <a:avLst/>
          </a:prstGeom>
          <a:ln w="38100">
            <a:noFill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6611" b="-287"/>
          <a:stretch/>
        </p:blipFill>
        <p:spPr>
          <a:xfrm>
            <a:off x="5768119" y="1124744"/>
            <a:ext cx="3652962" cy="2697956"/>
          </a:xfrm>
          <a:prstGeom prst="rect">
            <a:avLst/>
          </a:prstGeom>
          <a:ln w="38100">
            <a:noFill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6451" t="276" r="8065" b="1139"/>
          <a:stretch/>
        </p:blipFill>
        <p:spPr>
          <a:xfrm>
            <a:off x="363388" y="3916560"/>
            <a:ext cx="3652961" cy="2758877"/>
          </a:xfrm>
          <a:prstGeom prst="rect">
            <a:avLst/>
          </a:prstGeom>
          <a:ln w="38100">
            <a:noFill/>
          </a:ln>
        </p:spPr>
      </p:pic>
      <p:pic>
        <p:nvPicPr>
          <p:cNvPr id="27" name="Picture 2" descr="D:\user36\Desktop\изображение_viber_2022-08-17_09-18-05-85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5"/>
          <a:stretch/>
        </p:blipFill>
        <p:spPr bwMode="auto">
          <a:xfrm>
            <a:off x="5768119" y="3916560"/>
            <a:ext cx="3652961" cy="2758877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36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ue Segoe 4-3 template-template_April-17-2007">
  <a:themeElements>
    <a:clrScheme name="Другая 10">
      <a:dk1>
        <a:srgbClr val="171616"/>
      </a:dk1>
      <a:lt1>
        <a:sysClr val="window" lastClr="FFFFFF"/>
      </a:lt1>
      <a:dk2>
        <a:srgbClr val="03366C"/>
      </a:dk2>
      <a:lt2>
        <a:srgbClr val="E7E6E6"/>
      </a:lt2>
      <a:accent1>
        <a:srgbClr val="C2DFFD"/>
      </a:accent1>
      <a:accent2>
        <a:srgbClr val="F29054"/>
      </a:accent2>
      <a:accent3>
        <a:srgbClr val="A5A5A5"/>
      </a:accent3>
      <a:accent4>
        <a:srgbClr val="FFC000"/>
      </a:accent4>
      <a:accent5>
        <a:srgbClr val="C480D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Blue Segoe 4-3 template-template_April-17-2007">
  <a:themeElements>
    <a:clrScheme name="Другая 10">
      <a:dk1>
        <a:srgbClr val="171616"/>
      </a:dk1>
      <a:lt1>
        <a:sysClr val="window" lastClr="FFFFFF"/>
      </a:lt1>
      <a:dk2>
        <a:srgbClr val="03366C"/>
      </a:dk2>
      <a:lt2>
        <a:srgbClr val="E7E6E6"/>
      </a:lt2>
      <a:accent1>
        <a:srgbClr val="C2DFFD"/>
      </a:accent1>
      <a:accent2>
        <a:srgbClr val="F29054"/>
      </a:accent2>
      <a:accent3>
        <a:srgbClr val="A5A5A5"/>
      </a:accent3>
      <a:accent4>
        <a:srgbClr val="FFC000"/>
      </a:accent4>
      <a:accent5>
        <a:srgbClr val="C480D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24233</TotalTime>
  <Words>900</Words>
  <Application>Microsoft Office PowerPoint</Application>
  <PresentationFormat>Лист A4 (210x297 мм)</PresentationFormat>
  <Paragraphs>265</Paragraphs>
  <Slides>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SimSun</vt:lpstr>
      <vt:lpstr>Arial</vt:lpstr>
      <vt:lpstr>Calibri</vt:lpstr>
      <vt:lpstr>Times New Roman</vt:lpstr>
      <vt:lpstr>Wingdings</vt:lpstr>
      <vt:lpstr>Тема Office</vt:lpstr>
      <vt:lpstr>2_Blue Segoe 4-3 template-template_April-17-2007</vt:lpstr>
      <vt:lpstr>1_Blue Segoe 4-3 template-template_April-17-2007</vt:lpstr>
      <vt:lpstr>2_Тема Office</vt:lpstr>
      <vt:lpstr>Презентация PowerPoint</vt:lpstr>
      <vt:lpstr>РУКОВОДСТВО МУНИЦИПАЛЬНОГО ОБРАЗОВАНИЯ И ЕДДС </vt:lpstr>
      <vt:lpstr>КРАТКАЯ  ХАРАКТЕРИСТИКА  КЕМЕРОВСКОГО МУНИЦИПАЛЬНОГО ОКРУГА </vt:lpstr>
      <vt:lpstr>РАЗМЕЩЕНИЕ ЕДДС   КЕМЕРОВСКОГО  МУНИЦИПАЛЬНОГО  ОКРУГА</vt:lpstr>
      <vt:lpstr>ТЕХНИЧЕСКОЕ ОСНАЩЕНИЕ ЕДДС  БЕЛОВСКОГО  МУНИЦИПАЛЬНОГО  ОКРУГА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Старший офицер-оператор отдела - Александров А.А.</dc:creator>
  <cp:lastModifiedBy>Илья Журкин</cp:lastModifiedBy>
  <cp:revision>698</cp:revision>
  <cp:lastPrinted>2022-08-11T07:09:29Z</cp:lastPrinted>
  <dcterms:modified xsi:type="dcterms:W3CDTF">2023-02-20T07:39:43Z</dcterms:modified>
</cp:coreProperties>
</file>