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5" r:id="rId3"/>
  </p:sldMasterIdLst>
  <p:notesMasterIdLst>
    <p:notesMasterId r:id="rId13"/>
  </p:notesMasterIdLst>
  <p:sldIdLst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</p:sldIdLst>
  <p:sldSz cx="9906000" cy="6858000" type="A4"/>
  <p:notesSz cx="6858000" cy="9947275"/>
  <p:defaultTextStyle>
    <a:defPPr>
      <a:defRPr lang="ru-RU"/>
    </a:defPPr>
    <a:lvl1pPr marL="0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048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097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8144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4194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0244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6292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2340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88393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96D6"/>
    <a:srgbClr val="D16309"/>
    <a:srgbClr val="F57B17"/>
    <a:srgbClr val="FFFF99"/>
    <a:srgbClr val="CCFF99"/>
    <a:srgbClr val="FFFF66"/>
    <a:srgbClr val="CCECFF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8" autoAdjust="0"/>
    <p:restoredTop sz="94848" autoAdjust="0"/>
  </p:normalViewPr>
  <p:slideViewPr>
    <p:cSldViewPr>
      <p:cViewPr varScale="1">
        <p:scale>
          <a:sx n="109" d="100"/>
          <a:sy n="109" d="100"/>
        </p:scale>
        <p:origin x="1728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2B4F0EDF-A2D1-4430-A0F9-FF71D53F502E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746125"/>
            <a:ext cx="53879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93F8B19E-85C1-443B-B93B-78631C9AFA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0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048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097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14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419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024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6292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2340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88393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AB5E5FF-21A6-4DE6-8F39-8D3E3525FACB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38627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071563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91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715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715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715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715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715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D4879B-A123-461F-8440-E036A4F5F558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627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7B675CD-482E-42A0-B61D-6F4232FB12EB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6954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4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0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8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4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4994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7475054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0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3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32472999"/>
      </p:ext>
    </p:extLst>
  </p:cSld>
  <p:clrMapOvr>
    <a:masterClrMapping/>
  </p:clrMapOvr>
  <p:transition spd="slow">
    <p:fade/>
  </p:transition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3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85811191"/>
      </p:ext>
    </p:extLst>
  </p:cSld>
  <p:clrMapOvr>
    <a:masterClrMapping/>
  </p:clrMapOvr>
  <p:transition spd="slow">
    <p:fade/>
  </p:transition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7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636863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54" y="1411560"/>
            <a:ext cx="4457701" cy="1224951"/>
          </a:xfrm>
        </p:spPr>
        <p:txBody>
          <a:bodyPr/>
          <a:lstStyle>
            <a:lvl1pPr marL="235934" indent="-235934">
              <a:lnSpc>
                <a:spcPct val="90000"/>
              </a:lnSpc>
              <a:defRPr sz="2000"/>
            </a:lvl1pPr>
            <a:lvl2pPr marL="467277" indent="-225836">
              <a:lnSpc>
                <a:spcPct val="90000"/>
              </a:lnSpc>
              <a:defRPr sz="1600"/>
            </a:lvl2pPr>
            <a:lvl3pPr marL="661902" indent="-200130">
              <a:lnSpc>
                <a:spcPct val="90000"/>
              </a:lnSpc>
              <a:defRPr sz="1400"/>
            </a:lvl3pPr>
            <a:lvl4pPr marL="851935" indent="-190034">
              <a:lnSpc>
                <a:spcPct val="90000"/>
              </a:lnSpc>
              <a:defRPr sz="1300"/>
            </a:lvl4pPr>
            <a:lvl5pPr marL="1052065" indent="-194622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5" y="1411560"/>
            <a:ext cx="4457701" cy="1224951"/>
          </a:xfrm>
        </p:spPr>
        <p:txBody>
          <a:bodyPr/>
          <a:lstStyle>
            <a:lvl1pPr marL="241444" indent="-241444">
              <a:lnSpc>
                <a:spcPct val="90000"/>
              </a:lnSpc>
              <a:defRPr sz="2000"/>
            </a:lvl1pPr>
            <a:lvl2pPr marL="467277" indent="-235934">
              <a:lnSpc>
                <a:spcPct val="90000"/>
              </a:lnSpc>
              <a:defRPr sz="1600"/>
            </a:lvl2pPr>
            <a:lvl3pPr marL="667411" indent="-210230">
              <a:lnSpc>
                <a:spcPct val="90000"/>
              </a:lnSpc>
              <a:defRPr sz="1400"/>
            </a:lvl3pPr>
            <a:lvl4pPr marL="851935" indent="-184525">
              <a:lnSpc>
                <a:spcPct val="90000"/>
              </a:lnSpc>
              <a:defRPr sz="1300"/>
            </a:lvl4pPr>
            <a:lvl5pPr marL="1052065" indent="-190034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8699975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4" y="1854758"/>
            <a:ext cx="4457701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52" y="2174879"/>
            <a:ext cx="4457701" cy="1084912"/>
          </a:xfrm>
        </p:spPr>
        <p:txBody>
          <a:bodyPr/>
          <a:lstStyle>
            <a:lvl1pPr marL="195540" indent="-195540">
              <a:defRPr sz="1600"/>
            </a:lvl1pPr>
            <a:lvl2pPr marL="390163" indent="-184525">
              <a:defRPr sz="1400"/>
            </a:lvl2pPr>
            <a:lvl3pPr marL="564591" indent="-168916">
              <a:defRPr sz="1300"/>
            </a:lvl3pPr>
            <a:lvl4pPr marL="728918" indent="-158819">
              <a:defRPr sz="1200"/>
            </a:lvl4pPr>
            <a:lvl5pPr marL="887739" indent="-143213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3" y="1854758"/>
            <a:ext cx="4460104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9"/>
            <a:ext cx="4461139" cy="1084912"/>
          </a:xfrm>
        </p:spPr>
        <p:txBody>
          <a:bodyPr/>
          <a:lstStyle>
            <a:lvl1pPr marL="205640" indent="-205640">
              <a:defRPr sz="1600"/>
            </a:lvl1pPr>
            <a:lvl2pPr marL="395672" indent="-190034">
              <a:defRPr sz="1400"/>
            </a:lvl2pPr>
            <a:lvl3pPr marL="570098" indent="-169835">
              <a:defRPr sz="1300"/>
            </a:lvl3pPr>
            <a:lvl4pPr marL="728918" indent="-164328">
              <a:defRPr sz="1200"/>
            </a:lvl4pPr>
            <a:lvl5pPr marL="887739" indent="-153312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0281440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6560862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849791"/>
      </p:ext>
    </p:extLst>
  </p:cSld>
  <p:clrMapOvr>
    <a:masterClrMapping/>
  </p:clrMapOvr>
  <p:transition spd="slow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301300"/>
      </p:ext>
    </p:extLst>
  </p:cSld>
  <p:clrMapOvr>
    <a:masterClrMapping/>
  </p:clrMapOvr>
  <p:transition spd="slow">
    <p:fade/>
  </p:transition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7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84138241"/>
      </p:ext>
    </p:extLst>
  </p:cSld>
  <p:clrMapOvr>
    <a:masterClrMapping/>
  </p:clrMapOvr>
  <p:transition spd="slow">
    <p:fade/>
  </p:transition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7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8" y="6238876"/>
            <a:ext cx="9906001" cy="619125"/>
          </a:xfrm>
          <a:solidFill>
            <a:srgbClr val="FFFF99"/>
          </a:solidFill>
        </p:spPr>
        <p:txBody>
          <a:bodyPr lIns="149373" tIns="74688" rIns="149373" bIns="7468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32977067"/>
      </p:ext>
    </p:extLst>
  </p:cSld>
  <p:clrMapOvr>
    <a:masterClrMapping/>
  </p:clrMapOvr>
  <p:transition spd="slow">
    <p:fade/>
  </p:transition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0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3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83781973"/>
      </p:ext>
    </p:extLst>
  </p:cSld>
  <p:clrMapOvr>
    <a:masterClrMapping/>
  </p:clrMapOvr>
  <p:transition spd="slow">
    <p:fade/>
  </p:transition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4" y="4408543"/>
            <a:ext cx="8420633" cy="567848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4" y="4131782"/>
            <a:ext cx="8420633" cy="2769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25401" indent="0">
              <a:buNone/>
              <a:defRPr sz="1900"/>
            </a:lvl2pPr>
            <a:lvl3pPr marL="850766" indent="0">
              <a:buNone/>
              <a:defRPr sz="1500"/>
            </a:lvl3pPr>
            <a:lvl4pPr marL="1276114" indent="0">
              <a:buNone/>
              <a:defRPr sz="1400"/>
            </a:lvl4pPr>
            <a:lvl5pPr marL="1701614" indent="0">
              <a:buNone/>
              <a:defRPr sz="1400"/>
            </a:lvl5pPr>
            <a:lvl6pPr marL="2126985" indent="0">
              <a:buNone/>
              <a:defRPr sz="1400"/>
            </a:lvl6pPr>
            <a:lvl7pPr marL="2552257" indent="0">
              <a:buNone/>
              <a:defRPr sz="1400"/>
            </a:lvl7pPr>
            <a:lvl8pPr marL="2977595" indent="0">
              <a:buNone/>
              <a:defRPr sz="1400"/>
            </a:lvl8pPr>
            <a:lvl9pPr marL="340303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1"/>
          </a:xfrm>
          <a:prstGeom prst="rect">
            <a:avLst/>
          </a:prstGeom>
        </p:spPr>
        <p:txBody>
          <a:bodyPr lIns="107257" tIns="53629" rIns="107257" bIns="53629"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726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1"/>
          </a:xfrm>
          <a:prstGeom prst="rect">
            <a:avLst/>
          </a:prstGeom>
        </p:spPr>
        <p:txBody>
          <a:bodyPr lIns="107257" tIns="53629" rIns="107257" bIns="53629"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726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1"/>
          </a:xfrm>
          <a:prstGeom prst="rect">
            <a:avLst/>
          </a:prstGeom>
        </p:spPr>
        <p:txBody>
          <a:bodyPr lIns="107257" tIns="53629" rIns="107257" bIns="53629"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726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5EAF46-E43B-41A6-AED8-C98200BED526}" type="slidenum">
              <a:rPr lang="ru-RU" smtClean="0"/>
              <a:pPr defTabSz="107262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31387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2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4993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9237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3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82222" y="2355853"/>
            <a:ext cx="8330957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9680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4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92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8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573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53" y="1411556"/>
            <a:ext cx="4457701" cy="1034129"/>
          </a:xfrm>
        </p:spPr>
        <p:txBody>
          <a:bodyPr/>
          <a:lstStyle>
            <a:lvl1pPr marL="201109" indent="-201109">
              <a:lnSpc>
                <a:spcPct val="90000"/>
              </a:lnSpc>
              <a:defRPr sz="1600"/>
            </a:lvl1pPr>
            <a:lvl2pPr marL="398306" indent="-192501">
              <a:lnSpc>
                <a:spcPct val="90000"/>
              </a:lnSpc>
              <a:defRPr sz="1400"/>
            </a:lvl2pPr>
            <a:lvl3pPr marL="564201" indent="-170590">
              <a:lnSpc>
                <a:spcPct val="90000"/>
              </a:lnSpc>
              <a:defRPr sz="1200"/>
            </a:lvl3pPr>
            <a:lvl4pPr marL="726185" indent="-161982">
              <a:lnSpc>
                <a:spcPct val="90000"/>
              </a:lnSpc>
              <a:defRPr sz="1100"/>
            </a:lvl4pPr>
            <a:lvl5pPr marL="896774" indent="-165895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3" y="1411556"/>
            <a:ext cx="4457701" cy="1034129"/>
          </a:xfrm>
        </p:spPr>
        <p:txBody>
          <a:bodyPr/>
          <a:lstStyle>
            <a:lvl1pPr marL="205805" indent="-205805">
              <a:lnSpc>
                <a:spcPct val="90000"/>
              </a:lnSpc>
              <a:defRPr sz="1600"/>
            </a:lvl1pPr>
            <a:lvl2pPr marL="398306" indent="-201109">
              <a:lnSpc>
                <a:spcPct val="90000"/>
              </a:lnSpc>
              <a:defRPr sz="1400"/>
            </a:lvl2pPr>
            <a:lvl3pPr marL="568897" indent="-179198">
              <a:lnSpc>
                <a:spcPct val="90000"/>
              </a:lnSpc>
              <a:defRPr sz="1200"/>
            </a:lvl3pPr>
            <a:lvl4pPr marL="726185" indent="-157288">
              <a:lnSpc>
                <a:spcPct val="90000"/>
              </a:lnSpc>
              <a:defRPr sz="1100"/>
            </a:lvl4pPr>
            <a:lvl5pPr marL="896774" indent="-161982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44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0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8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4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02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6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23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88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3" y="1896305"/>
            <a:ext cx="4457701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51" y="2174878"/>
            <a:ext cx="4457701" cy="955646"/>
          </a:xfrm>
        </p:spPr>
        <p:txBody>
          <a:bodyPr/>
          <a:lstStyle>
            <a:lvl1pPr marL="166677" indent="-166677">
              <a:defRPr sz="1400"/>
            </a:lvl1pPr>
            <a:lvl2pPr marL="332573" indent="-157288">
              <a:defRPr sz="1200"/>
            </a:lvl2pPr>
            <a:lvl3pPr marL="481254" indent="-143985">
              <a:defRPr sz="1100"/>
            </a:lvl3pPr>
            <a:lvl4pPr marL="621326" indent="-135377">
              <a:defRPr sz="1100"/>
            </a:lvl4pPr>
            <a:lvl5pPr marL="756703" indent="-122074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1" y="1896305"/>
            <a:ext cx="4460104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8"/>
            <a:ext cx="4461139" cy="955646"/>
          </a:xfrm>
        </p:spPr>
        <p:txBody>
          <a:bodyPr/>
          <a:lstStyle>
            <a:lvl1pPr marL="175286" indent="-175286">
              <a:defRPr sz="1400"/>
            </a:lvl1pPr>
            <a:lvl2pPr marL="337269" indent="-161982">
              <a:defRPr sz="1200"/>
            </a:lvl2pPr>
            <a:lvl3pPr marL="485949" indent="-144768">
              <a:defRPr sz="1100"/>
            </a:lvl3pPr>
            <a:lvl4pPr marL="621326" indent="-140072">
              <a:defRPr sz="1100"/>
            </a:lvl4pPr>
            <a:lvl5pPr marL="756703" indent="-130682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8070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9097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29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71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2049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6" y="6238878"/>
            <a:ext cx="9906001" cy="619125"/>
          </a:xfrm>
          <a:solidFill>
            <a:srgbClr val="FFFF99"/>
          </a:solidFill>
        </p:spPr>
        <p:txBody>
          <a:bodyPr wrap="square" lIns="127325" tIns="63663" rIns="127325" bIns="63663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604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3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82222" y="2355853"/>
            <a:ext cx="8330957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6681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907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1" y="4408544"/>
            <a:ext cx="8420633" cy="484748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1" y="4187180"/>
            <a:ext cx="8420633" cy="221599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608" indent="0">
              <a:buNone/>
              <a:defRPr sz="1600"/>
            </a:lvl2pPr>
            <a:lvl3pPr marL="725189" indent="0">
              <a:buNone/>
              <a:defRPr sz="1300"/>
            </a:lvl3pPr>
            <a:lvl4pPr marL="1087752" indent="0">
              <a:buNone/>
              <a:defRPr sz="1200"/>
            </a:lvl4pPr>
            <a:lvl5pPr marL="1450445" indent="0">
              <a:buNone/>
              <a:defRPr sz="1200"/>
            </a:lvl5pPr>
            <a:lvl6pPr marL="1813029" indent="0">
              <a:buNone/>
              <a:defRPr sz="1200"/>
            </a:lvl6pPr>
            <a:lvl7pPr marL="2175529" indent="0">
              <a:buNone/>
              <a:defRPr sz="1200"/>
            </a:lvl7pPr>
            <a:lvl8pPr marL="2538084" indent="0">
              <a:buNone/>
              <a:defRPr sz="1200"/>
            </a:lvl8pPr>
            <a:lvl9pPr marL="290072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4617" y="6245281"/>
            <a:ext cx="2311754" cy="476121"/>
          </a:xfrm>
          <a:prstGeom prst="rect">
            <a:avLst/>
          </a:prstGeom>
          <a:ln/>
        </p:spPr>
        <p:txBody>
          <a:bodyPr lIns="91426" tIns="45713" rIns="91426" bIns="45713"/>
          <a:lstStyle>
            <a:lvl1pPr>
              <a:defRPr/>
            </a:lvl1pPr>
          </a:lstStyle>
          <a:p>
            <a:pPr defTabSz="10728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691" y="6245281"/>
            <a:ext cx="3136622" cy="476121"/>
          </a:xfrm>
          <a:prstGeom prst="rect">
            <a:avLst/>
          </a:prstGeom>
          <a:ln/>
        </p:spPr>
        <p:txBody>
          <a:bodyPr lIns="91426" tIns="45713" rIns="91426" bIns="45713"/>
          <a:lstStyle>
            <a:lvl1pPr>
              <a:defRPr/>
            </a:lvl1pPr>
          </a:lstStyle>
          <a:p>
            <a:pPr defTabSz="10728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632" y="6245281"/>
            <a:ext cx="2311754" cy="476121"/>
          </a:xfrm>
          <a:prstGeom prst="rect">
            <a:avLst/>
          </a:prstGeom>
          <a:ln/>
        </p:spPr>
        <p:txBody>
          <a:bodyPr lIns="91426" tIns="45713" rIns="91426" bIns="45713"/>
          <a:lstStyle>
            <a:lvl1pPr>
              <a:defRPr/>
            </a:lvl1pPr>
          </a:lstStyle>
          <a:p>
            <a:pPr defTabSz="1072866" fontAlgn="base">
              <a:spcBef>
                <a:spcPct val="0"/>
              </a:spcBef>
              <a:spcAft>
                <a:spcPct val="0"/>
              </a:spcAft>
              <a:defRPr/>
            </a:pPr>
            <a:fld id="{DA93C3AF-1DFA-4AA1-AB43-4D0C476C7921}" type="slidenum"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07286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7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6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6" y="1435111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9" y="4800605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9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048" indent="0">
              <a:buNone/>
              <a:defRPr sz="3300"/>
            </a:lvl2pPr>
            <a:lvl3pPr marL="1072097" indent="0">
              <a:buNone/>
              <a:defRPr sz="2800"/>
            </a:lvl3pPr>
            <a:lvl4pPr marL="1608144" indent="0">
              <a:buNone/>
              <a:defRPr sz="2300"/>
            </a:lvl4pPr>
            <a:lvl5pPr marL="2144194" indent="0">
              <a:buNone/>
              <a:defRPr sz="2300"/>
            </a:lvl5pPr>
            <a:lvl6pPr marL="2680244" indent="0">
              <a:buNone/>
              <a:defRPr sz="2300"/>
            </a:lvl6pPr>
            <a:lvl7pPr marL="3216292" indent="0">
              <a:buNone/>
              <a:defRPr sz="2300"/>
            </a:lvl7pPr>
            <a:lvl8pPr marL="3752340" indent="0">
              <a:buNone/>
              <a:defRPr sz="2300"/>
            </a:lvl8pPr>
            <a:lvl9pPr marL="428839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9" y="5367347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107210" tIns="53603" rIns="107210" bIns="5360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10" tIns="53603" rIns="107210" bIns="536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4" y="6356352"/>
            <a:ext cx="31369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097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036" indent="-402036" algn="l" defTabSz="107209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077" indent="-335029" algn="l" defTabSz="1072097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0121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170" indent="-268024" algn="l" defTabSz="1072097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2220" indent="-268024" algn="l" defTabSz="1072097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8268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3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0365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64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048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097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419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02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292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34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393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4570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7"/>
            <a:ext cx="9080500" cy="145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82471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ransition spd="slow"/>
  <p:txStyles>
    <p:titleStyle>
      <a:lvl1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300" kern="1200" spc="-104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53631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07262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608932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145243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273743" indent="-273743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6" indent="-273743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73368" indent="-238361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13590" indent="-238361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364" indent="-232773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996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268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539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6812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7272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4543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181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088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636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3631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0904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817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9"/>
            <a:ext cx="90805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0" y="1412878"/>
            <a:ext cx="9080500" cy="124495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661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540881" rtl="0" eaLnBrk="1" latinLnBrk="0" hangingPunct="1">
        <a:lnSpc>
          <a:spcPct val="90000"/>
        </a:lnSpc>
        <a:spcBef>
          <a:spcPct val="0"/>
        </a:spcBef>
        <a:buNone/>
        <a:defRPr lang="en-US" sz="2800" b="0" kern="1200" cap="none" spc="-89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234767" indent="-234767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40903" indent="-234767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44681" indent="-203778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49398" indent="-204716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8480" indent="-199082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87424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5786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2830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747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044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88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1322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763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5220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2264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9308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6352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381001" y="2708956"/>
            <a:ext cx="9142866" cy="29913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2343" tIns="51171" rIns="102343" bIns="51171"/>
          <a:lstStyle/>
          <a:p>
            <a:pPr algn="ctr" eaLnBrk="1" hangingPunct="1">
              <a:lnSpc>
                <a:spcPct val="110000"/>
              </a:lnSpc>
              <a:defRPr/>
            </a:pPr>
            <a:r>
              <a:rPr lang="ru-RU" sz="3143" b="1" spc="-1" dirty="0">
                <a:solidFill>
                  <a:srgbClr val="FFFF00"/>
                </a:solidFill>
                <a:latin typeface="Times New Roman"/>
                <a:ea typeface="DejaVu Sans"/>
              </a:rPr>
              <a:t>ПАСПОРТ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ru-RU" sz="3143" b="1" spc="-1" dirty="0">
                <a:solidFill>
                  <a:srgbClr val="FFFF00"/>
                </a:solidFill>
                <a:latin typeface="Times New Roman"/>
                <a:ea typeface="DejaVu Sans"/>
              </a:rPr>
              <a:t>Единой дежурно-диспетчерской службы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ru-RU" sz="3143" b="1" spc="-1" dirty="0" err="1">
                <a:solidFill>
                  <a:srgbClr val="FFFF00"/>
                </a:solidFill>
                <a:latin typeface="Times New Roman"/>
                <a:ea typeface="DejaVu Sans"/>
              </a:rPr>
              <a:t>Ижморского</a:t>
            </a:r>
            <a:r>
              <a:rPr lang="ru-RU" sz="3143" b="1" spc="-1" dirty="0">
                <a:solidFill>
                  <a:srgbClr val="FFFF00"/>
                </a:solidFill>
                <a:latin typeface="Times New Roman"/>
                <a:ea typeface="DejaVu Sans"/>
              </a:rPr>
              <a:t> муниципального округа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ru-RU" sz="3143" b="1" spc="-1" dirty="0">
                <a:solidFill>
                  <a:srgbClr val="FFFF00"/>
                </a:solidFill>
                <a:latin typeface="Times New Roman"/>
                <a:ea typeface="DejaVu Sans"/>
              </a:rPr>
              <a:t>Кемеровской области – Кузбасса</a:t>
            </a:r>
          </a:p>
          <a:p>
            <a:pPr eaLnBrk="1" hangingPunct="1">
              <a:defRPr/>
            </a:pPr>
            <a:endParaRPr lang="ru-RU" sz="3143" spc="-1" dirty="0"/>
          </a:p>
          <a:p>
            <a:pPr algn="ctr" eaLnBrk="1" hangingPunct="1">
              <a:lnSpc>
                <a:spcPct val="110000"/>
              </a:lnSpc>
              <a:defRPr/>
            </a:pPr>
            <a:endParaRPr lang="ru-RU" sz="3143" spc="-1" dirty="0"/>
          </a:p>
        </p:txBody>
      </p:sp>
      <p:pic>
        <p:nvPicPr>
          <p:cNvPr id="46083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65" y="342447"/>
            <a:ext cx="1290411" cy="150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Рисунок 105" descr="Кушва-гер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51" y="394608"/>
            <a:ext cx="1043059" cy="133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8594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9144000" cy="754063"/>
          </a:xfrm>
        </p:spPr>
        <p:txBody>
          <a:bodyPr vert="horz" lIns="102276" tIns="51139" rIns="102276" bIns="51139" rtlCol="0" anchor="ctr">
            <a:normAutofit/>
          </a:bodyPr>
          <a:lstStyle/>
          <a:p>
            <a:pPr defTabSz="885616"/>
            <a:r>
              <a:rPr lang="ru-RU" altLang="ru-RU" sz="221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МУНИЦИПАЛЬНОГО ОБРАЗОВАНИЯ И ЕДДС </a:t>
            </a:r>
          </a:p>
        </p:txBody>
      </p:sp>
      <p:sp>
        <p:nvSpPr>
          <p:cNvPr id="48131" name="Прямоугольник 10"/>
          <p:cNvSpPr>
            <a:spLocks noChangeArrowheads="1"/>
          </p:cNvSpPr>
          <p:nvPr/>
        </p:nvSpPr>
        <p:spPr bwMode="auto">
          <a:xfrm>
            <a:off x="1866446" y="3120572"/>
            <a:ext cx="7453313" cy="1543277"/>
          </a:xfrm>
          <a:prstGeom prst="rect">
            <a:avLst/>
          </a:prstGeom>
          <a:solidFill>
            <a:srgbClr val="CCEC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lIns="118479" tIns="59238" rIns="118479" bIns="59238" anchor="ctr"/>
          <a:lstStyle>
            <a:lvl1pPr defTabSz="1657350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6573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65735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65735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65735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657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657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657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657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ГО и ЧС администрации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Ижморского </a:t>
            </a:r>
            <a:r>
              <a:rPr lang="ru-RU" altLang="ru-RU" sz="1714" dirty="0">
                <a:latin typeface="Times New Roman" panose="02020603050405020304" pitchFamily="18" charset="0"/>
              </a:rPr>
              <a:t>муниципального округа</a:t>
            </a:r>
            <a:r>
              <a:rPr lang="ru-RU" altLang="ru-RU" sz="17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14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Сковпень</a:t>
            </a:r>
            <a:r>
              <a:rPr lang="ru-RU" altLang="ru-RU" sz="1714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Евгения Алексеевна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altLang="ru-RU" sz="17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8(38459)</a:t>
            </a:r>
            <a:r>
              <a:rPr lang="en-US" altLang="ru-RU" sz="17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2-34-72</a:t>
            </a:r>
          </a:p>
        </p:txBody>
      </p:sp>
      <p:sp>
        <p:nvSpPr>
          <p:cNvPr id="48132" name="Прямоугольник 11"/>
          <p:cNvSpPr>
            <a:spLocks noChangeArrowheads="1"/>
          </p:cNvSpPr>
          <p:nvPr/>
        </p:nvSpPr>
        <p:spPr bwMode="auto">
          <a:xfrm>
            <a:off x="1866446" y="1114652"/>
            <a:ext cx="7453313" cy="1645330"/>
          </a:xfrm>
          <a:prstGeom prst="rect">
            <a:avLst/>
          </a:prstGeom>
          <a:solidFill>
            <a:srgbClr val="CCEC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lIns="118479" tIns="59238" rIns="118479" bIns="59238" anchor="ctr"/>
          <a:lstStyle>
            <a:lvl1pPr defTabSz="1657350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6573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65735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65735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65735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657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657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657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657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14">
                <a:latin typeface="Times New Roman" panose="02020603050405020304" pitchFamily="18" charset="0"/>
              </a:rPr>
              <a:t>Глава Ижморского муниципального округа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14">
                <a:latin typeface="Times New Roman" panose="02020603050405020304" pitchFamily="18" charset="0"/>
              </a:rPr>
              <a:t>председатель КЧС и ОПБ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14" b="1" i="1">
                <a:solidFill>
                  <a:srgbClr val="000000"/>
                </a:solidFill>
                <a:latin typeface="Times New Roman" panose="02020603050405020304" pitchFamily="18" charset="0"/>
              </a:rPr>
              <a:t>Малышко Александр Николаевич</a:t>
            </a:r>
            <a:endParaRPr lang="ru-RU" altLang="ru-RU" sz="1714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14">
                <a:latin typeface="Times New Roman" panose="02020603050405020304" pitchFamily="18" charset="0"/>
              </a:rPr>
              <a:t>тел.:8(384-59) 2-34-60</a:t>
            </a:r>
            <a:endParaRPr lang="ru-RU" altLang="ru-RU" sz="1714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3" name="Прямоугольник 19"/>
          <p:cNvSpPr>
            <a:spLocks noChangeArrowheads="1"/>
          </p:cNvSpPr>
          <p:nvPr/>
        </p:nvSpPr>
        <p:spPr bwMode="auto">
          <a:xfrm>
            <a:off x="1866446" y="4869089"/>
            <a:ext cx="7453313" cy="1542143"/>
          </a:xfrm>
          <a:prstGeom prst="rect">
            <a:avLst/>
          </a:prstGeom>
          <a:solidFill>
            <a:srgbClr val="CCEC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lIns="118479" tIns="59238" rIns="118479" bIns="59238" anchor="ctr"/>
          <a:lstStyle>
            <a:lvl1pPr defTabSz="1657350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6573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65735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65735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65735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657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657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657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657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ЕДДС Ижморского муниципального округа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14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Ваншейдт</a:t>
            </a:r>
            <a:r>
              <a:rPr lang="ru-RU" altLang="ru-RU" sz="1714" b="1" i="1" dirty="0"/>
              <a:t> </a:t>
            </a:r>
            <a:r>
              <a:rPr lang="ru-RU" altLang="ru-RU" sz="1714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Маргарита Леонидовна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altLang="ru-RU" sz="17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8(38459)</a:t>
            </a:r>
            <a:r>
              <a:rPr lang="en-US" altLang="ru-RU" sz="17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2-33-56</a:t>
            </a:r>
          </a:p>
        </p:txBody>
      </p:sp>
      <p:sp>
        <p:nvSpPr>
          <p:cNvPr id="48134" name="Номер слайда 2"/>
          <p:cNvSpPr txBox="1">
            <a:spLocks noGrp="1"/>
          </p:cNvSpPr>
          <p:nvPr/>
        </p:nvSpPr>
        <p:spPr bwMode="auto">
          <a:xfrm>
            <a:off x="7719105" y="6503119"/>
            <a:ext cx="213405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276" tIns="51139" rIns="102276" bIns="51139" anchor="ctr"/>
          <a:lstStyle>
            <a:lvl1pPr defTabSz="14319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431925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431925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431925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431925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31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31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31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31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180A42B-7A88-429D-B319-C3F82F4DD122}" type="slidenum">
              <a:rPr lang="ru-RU" altLang="ru-RU" sz="1357">
                <a:solidFill>
                  <a:srgbClr val="FFFF00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357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48135" name="Picture 13" descr="9af44572a75e5c95d46d3150811fbe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r="33897"/>
          <a:stretch>
            <a:fillRect/>
          </a:stretch>
        </p:blipFill>
        <p:spPr bwMode="auto">
          <a:xfrm>
            <a:off x="478518" y="1114652"/>
            <a:ext cx="1340304" cy="164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519" y="4869090"/>
            <a:ext cx="1432152" cy="154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48137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18" y="3120572"/>
            <a:ext cx="1340303" cy="154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68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Опорный пла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04911"/>
            <a:ext cx="6320518" cy="38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64" name="Group 6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4354210"/>
              </p:ext>
            </p:extLst>
          </p:nvPr>
        </p:nvGraphicFramePr>
        <p:xfrm>
          <a:off x="-2" y="1011465"/>
          <a:ext cx="9894765" cy="1993446"/>
        </p:xfrm>
        <a:graphic>
          <a:graphicData uri="http://schemas.openxmlformats.org/drawingml/2006/table">
            <a:tbl>
              <a:tblPr/>
              <a:tblGrid>
                <a:gridCol w="1218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5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6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50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84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84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91487"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</a:t>
                      </a:r>
                    </a:p>
                  </a:txBody>
                  <a:tcPr marL="62857" marR="62857" marT="33725" marB="33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Территория (тыс.кв.км)</a:t>
                      </a:r>
                    </a:p>
                  </a:txBody>
                  <a:tcPr marL="62857" marR="62857" marT="33725" marB="33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 (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тыс.чел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57" marR="62857" marT="33725" marB="33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т.ч.сельское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тыс.чел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57" marR="62857" marT="33725" marB="33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Муниципальные  образования (поселения)</a:t>
                      </a:r>
                    </a:p>
                  </a:txBody>
                  <a:tcPr marL="62857" marR="62857" marT="33725" marB="33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  (ПГТ)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57" marR="62857" marT="33725" marB="33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Населенные пункты </a:t>
                      </a:r>
                    </a:p>
                    <a:p>
                      <a:pPr marL="0" marR="0" lvl="0" indent="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(села, деревни)</a:t>
                      </a:r>
                    </a:p>
                  </a:txBody>
                  <a:tcPr marL="62857" marR="62857" marT="33725" marB="33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населения</a:t>
                      </a:r>
                    </a:p>
                    <a:p>
                      <a:pPr marL="0" marR="0" lvl="0" indent="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кв. 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57" marR="62857" marT="33725" marB="33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насел. 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57" marR="62857" marT="33725" marB="33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469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Ижморский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муниципальный округ</a:t>
                      </a:r>
                    </a:p>
                  </a:txBody>
                  <a:tcPr marL="62857" marR="62857" marT="33725" marB="33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3609,71</a:t>
                      </a:r>
                    </a:p>
                  </a:txBody>
                  <a:tcPr marL="62857" marR="62857" marT="33725" marB="33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11,798</a:t>
                      </a:r>
                    </a:p>
                  </a:txBody>
                  <a:tcPr marL="62857" marR="62857" marT="33725" marB="33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9,5</a:t>
                      </a:r>
                    </a:p>
                  </a:txBody>
                  <a:tcPr marL="62857" marR="62857" marT="33725" marB="33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857" marR="62857" marT="33725" marB="33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857" marR="62857" marT="33725" marB="33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L="62857" marR="62857" marT="33725" marB="33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3,27</a:t>
                      </a:r>
                    </a:p>
                  </a:txBody>
                  <a:tcPr marL="62857" marR="62857" marT="33725" marB="33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L="62857" marR="62857" marT="33725" marB="33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490">
                <a:tc gridSpan="9">
                  <a:txBody>
                    <a:bodyPr/>
                    <a:lstStyle/>
                    <a:p>
                      <a:pPr marL="0" marR="0" lvl="0" indent="355600" algn="l" defTabSz="1409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Адрес ЕДДС :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652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12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пгт.Ижморский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Кемеровской области – Кузбасса, ул. Ленинская,59</a:t>
                      </a:r>
                    </a:p>
                    <a:p>
                      <a:pPr marL="0" marR="0" lvl="0" indent="355600" algn="l" defTabSz="1409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Электронный адрес ЕДДС: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edds_izhm@mail.ru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355600" algn="l" defTabSz="1409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Телефон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.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8(384-59) 2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-33-56</a:t>
                      </a:r>
                    </a:p>
                    <a:p>
                      <a:pPr marL="0" marR="0" lvl="0" indent="355600" algn="l" defTabSz="1409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Факс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.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8(384-59) 2-33-56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2857" marR="62857" marT="33725" marB="33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1266" name="Group 6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53540885"/>
              </p:ext>
            </p:extLst>
          </p:nvPr>
        </p:nvGraphicFramePr>
        <p:xfrm>
          <a:off x="392339" y="6237312"/>
          <a:ext cx="6308046" cy="619554"/>
        </p:xfrm>
        <a:graphic>
          <a:graphicData uri="http://schemas.openxmlformats.org/drawingml/2006/table">
            <a:tbl>
              <a:tblPr/>
              <a:tblGrid>
                <a:gridCol w="6308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9554">
                <a:tc>
                  <a:txBody>
                    <a:bodyPr/>
                    <a:lstStyle/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Ижморский муниципальный округ расположен на севере Кемеровской области – Кузбасса в 150 км севернее г. Кемерово и входит в состав Кемеровской области – Кузбасса Сибирского федерального округа Российской Федерации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950" marR="77950" marT="39509" marB="395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>
                        <a:alpha val="729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CustomShape 5"/>
          <p:cNvSpPr/>
          <p:nvPr/>
        </p:nvSpPr>
        <p:spPr>
          <a:xfrm>
            <a:off x="6701518" y="3003778"/>
            <a:ext cx="2823482" cy="785812"/>
          </a:xfrm>
          <a:prstGeom prst="rect">
            <a:avLst/>
          </a:prstGeom>
          <a:solidFill>
            <a:srgbClr val="CCECFF"/>
          </a:solidFill>
          <a:ln w="1908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6629" tIns="38057" rIns="76629" bIns="38057" anchor="ctr"/>
          <a:lstStyle/>
          <a:p>
            <a:pPr>
              <a:spcAft>
                <a:spcPts val="71"/>
              </a:spcAft>
              <a:defRPr/>
            </a:pPr>
            <a:r>
              <a:rPr lang="ru-RU" sz="1000" b="1" i="1" spc="-1" dirty="0">
                <a:solidFill>
                  <a:srgbClr val="000000"/>
                </a:solidFill>
                <a:latin typeface="Times New Roman"/>
                <a:ea typeface="DejaVu Sans"/>
              </a:rPr>
              <a:t>Потенциально опасные объекты:                           </a:t>
            </a:r>
            <a:r>
              <a:rPr lang="ru-RU" sz="1000" i="1" spc="-1" dirty="0">
                <a:solidFill>
                  <a:srgbClr val="000000"/>
                </a:solidFill>
                <a:latin typeface="Times New Roman"/>
                <a:ea typeface="DejaVu Sans"/>
              </a:rPr>
              <a:t>химически опасных – 0;</a:t>
            </a:r>
            <a:endParaRPr lang="ru-RU" sz="1000" spc="-1" dirty="0"/>
          </a:p>
          <a:p>
            <a:pPr>
              <a:spcAft>
                <a:spcPts val="71"/>
              </a:spcAft>
              <a:defRPr/>
            </a:pPr>
            <a:r>
              <a:rPr lang="ru-RU" sz="1000" i="1" spc="-1" dirty="0">
                <a:solidFill>
                  <a:srgbClr val="000000"/>
                </a:solidFill>
                <a:latin typeface="Times New Roman"/>
                <a:ea typeface="DejaVu Sans"/>
              </a:rPr>
              <a:t>взрывопожароопасных – 0;</a:t>
            </a:r>
            <a:endParaRPr lang="ru-RU" sz="1000" spc="-1" dirty="0"/>
          </a:p>
        </p:txBody>
      </p:sp>
      <p:sp>
        <p:nvSpPr>
          <p:cNvPr id="9" name="CustomShape 6"/>
          <p:cNvSpPr/>
          <p:nvPr/>
        </p:nvSpPr>
        <p:spPr>
          <a:xfrm>
            <a:off x="6701518" y="3789589"/>
            <a:ext cx="2822349" cy="3067277"/>
          </a:xfrm>
          <a:prstGeom prst="rect">
            <a:avLst/>
          </a:prstGeom>
          <a:solidFill>
            <a:srgbClr val="CCECFF"/>
          </a:solidFill>
          <a:ln w="1908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6629" tIns="38057" rIns="76629" bIns="38057" anchor="ctr"/>
          <a:lstStyle/>
          <a:p>
            <a:pPr>
              <a:spcAft>
                <a:spcPts val="71"/>
              </a:spcAft>
              <a:defRPr/>
            </a:pPr>
            <a:r>
              <a:rPr lang="ru-RU" sz="1000" b="1" i="1" spc="-1" dirty="0">
                <a:solidFill>
                  <a:srgbClr val="000000"/>
                </a:solidFill>
                <a:latin typeface="Times New Roman"/>
                <a:ea typeface="DejaVu Sans"/>
              </a:rPr>
              <a:t>Социально значимые объекты/в том числе с круглосуточным пребыванием людей: </a:t>
            </a:r>
            <a:endParaRPr lang="ru-RU" sz="1000" spc="-1" dirty="0"/>
          </a:p>
          <a:p>
            <a:pPr>
              <a:spcAft>
                <a:spcPts val="71"/>
              </a:spcAft>
              <a:defRPr/>
            </a:pPr>
            <a:r>
              <a:rPr lang="ru-RU" sz="1000" i="1" spc="-1" dirty="0">
                <a:solidFill>
                  <a:srgbClr val="000000"/>
                </a:solidFill>
                <a:latin typeface="Times New Roman"/>
                <a:ea typeface="DejaVu Sans"/>
              </a:rPr>
              <a:t> общеобразовательные школы – 12;</a:t>
            </a:r>
            <a:endParaRPr lang="ru-RU" sz="1000" spc="-1" dirty="0"/>
          </a:p>
          <a:p>
            <a:pPr>
              <a:spcAft>
                <a:spcPts val="71"/>
              </a:spcAft>
              <a:defRPr/>
            </a:pPr>
            <a:r>
              <a:rPr lang="ru-RU" sz="1000" i="1" spc="-1" dirty="0">
                <a:solidFill>
                  <a:srgbClr val="000000"/>
                </a:solidFill>
                <a:latin typeface="Times New Roman"/>
                <a:ea typeface="DejaVu Sans"/>
              </a:rPr>
              <a:t> высшие учебные заведения/техникум– 0/0;</a:t>
            </a:r>
            <a:endParaRPr lang="ru-RU" sz="1000" spc="-1" dirty="0"/>
          </a:p>
          <a:p>
            <a:pPr>
              <a:spcAft>
                <a:spcPts val="71"/>
              </a:spcAft>
              <a:defRPr/>
            </a:pPr>
            <a:r>
              <a:rPr lang="ru-RU" sz="1000" i="1" spc="-1" dirty="0">
                <a:solidFill>
                  <a:srgbClr val="000000"/>
                </a:solidFill>
                <a:latin typeface="Times New Roman"/>
                <a:ea typeface="DejaVu Sans"/>
              </a:rPr>
              <a:t> детские сады – 9;</a:t>
            </a:r>
            <a:endParaRPr lang="ru-RU" sz="1000" spc="-1" dirty="0"/>
          </a:p>
          <a:p>
            <a:pPr>
              <a:spcAft>
                <a:spcPts val="71"/>
              </a:spcAft>
              <a:defRPr/>
            </a:pPr>
            <a:r>
              <a:rPr lang="ru-RU" sz="1000" i="1" spc="-1" dirty="0">
                <a:solidFill>
                  <a:srgbClr val="000000"/>
                </a:solidFill>
                <a:latin typeface="Times New Roman"/>
                <a:ea typeface="DejaVu Sans"/>
              </a:rPr>
              <a:t> учреждения здравоохранения – </a:t>
            </a:r>
            <a:r>
              <a:rPr lang="ru-RU" sz="1000" b="1" i="1" spc="-1" dirty="0">
                <a:solidFill>
                  <a:srgbClr val="000000"/>
                </a:solidFill>
                <a:latin typeface="Times New Roman"/>
                <a:ea typeface="DejaVu Sans"/>
              </a:rPr>
              <a:t>11/1</a:t>
            </a:r>
            <a:endParaRPr lang="ru-RU" sz="1000" spc="-1" dirty="0"/>
          </a:p>
          <a:p>
            <a:pPr>
              <a:spcAft>
                <a:spcPts val="71"/>
              </a:spcAft>
              <a:defRPr/>
            </a:pPr>
            <a:r>
              <a:rPr lang="ru-RU" sz="1000" i="1" spc="-1" dirty="0">
                <a:solidFill>
                  <a:srgbClr val="000000"/>
                </a:solidFill>
                <a:latin typeface="Times New Roman"/>
                <a:ea typeface="DejaVu Sans"/>
              </a:rPr>
              <a:t>из них:</a:t>
            </a:r>
            <a:endParaRPr lang="ru-RU" sz="1000" spc="-1" dirty="0"/>
          </a:p>
          <a:p>
            <a:pPr>
              <a:spcAft>
                <a:spcPts val="71"/>
              </a:spcAft>
              <a:defRPr/>
            </a:pPr>
            <a:r>
              <a:rPr lang="ru-RU" sz="1000" i="1" spc="-1" dirty="0">
                <a:solidFill>
                  <a:srgbClr val="000000"/>
                </a:solidFill>
                <a:latin typeface="Times New Roman"/>
                <a:ea typeface="DejaVu Sans"/>
              </a:rPr>
              <a:t>муниципальных – 11/1 (1 больница на 72 койки);</a:t>
            </a:r>
          </a:p>
          <a:p>
            <a:pPr>
              <a:spcAft>
                <a:spcPts val="71"/>
              </a:spcAft>
              <a:defRPr/>
            </a:pPr>
            <a:r>
              <a:rPr lang="ru-RU" sz="1000" i="1" spc="-1" dirty="0">
                <a:solidFill>
                  <a:srgbClr val="000000"/>
                </a:solidFill>
                <a:latin typeface="Times New Roman"/>
              </a:rPr>
              <a:t>Дом культуры – 1 </a:t>
            </a:r>
            <a:endParaRPr lang="ru-RU" sz="1000" spc="-1" dirty="0"/>
          </a:p>
          <a:p>
            <a:pPr>
              <a:spcAft>
                <a:spcPts val="71"/>
              </a:spcAft>
              <a:defRPr/>
            </a:pPr>
            <a:r>
              <a:rPr lang="ru-RU" sz="1000" i="1" spc="-1" dirty="0">
                <a:solidFill>
                  <a:srgbClr val="000000"/>
                </a:solidFill>
                <a:latin typeface="Times New Roman"/>
                <a:ea typeface="DejaVu Sans"/>
              </a:rPr>
              <a:t>музеи – </a:t>
            </a:r>
            <a:r>
              <a:rPr lang="ru-RU" sz="1000" b="1" i="1" spc="-1" dirty="0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lang="ru-RU" sz="1000" i="1" spc="-1" dirty="0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endParaRPr lang="ru-RU" sz="1000" spc="-1" dirty="0"/>
          </a:p>
          <a:p>
            <a:pPr>
              <a:spcAft>
                <a:spcPts val="71"/>
              </a:spcAft>
              <a:defRPr/>
            </a:pPr>
            <a:r>
              <a:rPr lang="ru-RU" sz="1000" i="1" spc="-1" dirty="0">
                <a:solidFill>
                  <a:srgbClr val="000000"/>
                </a:solidFill>
                <a:latin typeface="Times New Roman"/>
                <a:ea typeface="DejaVu Sans"/>
              </a:rPr>
              <a:t> кинотеатры – </a:t>
            </a:r>
            <a:r>
              <a:rPr lang="ru-RU" sz="1000" b="1" i="1" spc="-1" dirty="0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lang="ru-RU" sz="1000" i="1" spc="-1" dirty="0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endParaRPr lang="ru-RU" sz="1000" spc="-1" dirty="0"/>
          </a:p>
          <a:p>
            <a:pPr>
              <a:spcAft>
                <a:spcPts val="71"/>
              </a:spcAft>
              <a:defRPr/>
            </a:pPr>
            <a:r>
              <a:rPr lang="ru-RU" sz="1000" i="1" spc="-1" dirty="0">
                <a:solidFill>
                  <a:srgbClr val="000000"/>
                </a:solidFill>
                <a:latin typeface="Times New Roman"/>
                <a:ea typeface="DejaVu Sans"/>
              </a:rPr>
              <a:t> библиотеки – 1;</a:t>
            </a:r>
            <a:endParaRPr lang="ru-RU" sz="1000" spc="-1" dirty="0"/>
          </a:p>
          <a:p>
            <a:pPr>
              <a:spcAft>
                <a:spcPts val="71"/>
              </a:spcAft>
              <a:defRPr/>
            </a:pPr>
            <a:r>
              <a:rPr lang="ru-RU" sz="1000" i="1" spc="-1" dirty="0">
                <a:solidFill>
                  <a:srgbClr val="000000"/>
                </a:solidFill>
                <a:latin typeface="Times New Roman"/>
                <a:ea typeface="DejaVu Sans"/>
              </a:rPr>
              <a:t>- объекты религиозного культа (храмы) – 1 (православные христианские)</a:t>
            </a:r>
            <a:endParaRPr lang="ru-RU" sz="1000" spc="-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894764" cy="754063"/>
          </a:xfrm>
          <a:prstGeom prst="rect">
            <a:avLst/>
          </a:prstGeom>
        </p:spPr>
        <p:txBody>
          <a:bodyPr vert="horz" lIns="102276" tIns="51139" rIns="102276" bIns="51139" rtlCol="0" anchor="ctr">
            <a:noAutofit/>
          </a:bodyPr>
          <a:lstStyle>
            <a:lvl1pPr algn="ctr" defTabSz="1072097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85616"/>
            <a:r>
              <a:rPr lang="ru-RU" altLang="ru-RU" sz="221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ХАРАКТЕРИСТИКА </a:t>
            </a:r>
            <a:br>
              <a:rPr lang="ru-RU" altLang="ru-RU" sz="221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1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ИЖМОРСКОГО МУНИЦИПАЛЬНОГО ОКРУГА</a:t>
            </a:r>
          </a:p>
        </p:txBody>
      </p:sp>
      <p:sp>
        <p:nvSpPr>
          <p:cNvPr id="11" name="Номер слайда 2"/>
          <p:cNvSpPr txBox="1">
            <a:spLocks noGrp="1"/>
          </p:cNvSpPr>
          <p:nvPr/>
        </p:nvSpPr>
        <p:spPr bwMode="auto">
          <a:xfrm>
            <a:off x="7719105" y="6503119"/>
            <a:ext cx="213405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276" tIns="51139" rIns="102276" bIns="51139" anchor="ctr"/>
          <a:lstStyle>
            <a:lvl1pPr defTabSz="14319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431925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431925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431925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431925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31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31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31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31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180A42B-7A88-429D-B319-C3F82F4DD122}" type="slidenum">
              <a:rPr lang="ru-RU" altLang="ru-RU" sz="1357">
                <a:solidFill>
                  <a:srgbClr val="FFFF00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357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5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848544" y="61233"/>
            <a:ext cx="8230054" cy="734786"/>
          </a:xfrm>
        </p:spPr>
        <p:txBody>
          <a:bodyPr>
            <a:noAutofit/>
          </a:bodyPr>
          <a:lstStyle/>
          <a:p>
            <a:pPr defTabSz="885616"/>
            <a:r>
              <a:rPr lang="ru-RU" altLang="ru-RU" sz="221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РАЗМЕЩЕНИЕ ЕДДС </a:t>
            </a:r>
            <a:br>
              <a:rPr lang="ru-RU" altLang="ru-RU" sz="2210" b="1" dirty="0">
                <a:solidFill>
                  <a:srgbClr val="FFFF66"/>
                </a:solidFill>
                <a:latin typeface="Times New Roman" panose="02020603050405020304" pitchFamily="18" charset="0"/>
              </a:rPr>
            </a:br>
            <a:r>
              <a:rPr lang="ru-RU" altLang="ru-RU" sz="221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ИЖМОРСКОГО МУНИЦИПАЛЬНОГО ОКРУГА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81000" y="3737429"/>
            <a:ext cx="5034643" cy="3120571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36" tIns="38268" rIns="76536" bIns="38268" anchor="ctr"/>
          <a:lstStyle/>
          <a:p>
            <a:pPr algn="ctr" defTabSz="864738">
              <a:defRPr/>
            </a:pPr>
            <a:r>
              <a:rPr lang="ru-RU" sz="171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ЕДДС Ижморского муниципального округа размещена</a:t>
            </a:r>
            <a:r>
              <a:rPr lang="ru-RU" sz="1714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864738">
              <a:defRPr/>
            </a:pPr>
            <a:r>
              <a:rPr lang="ru-RU" sz="1714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1-м этаже  отдельного здания.</a:t>
            </a:r>
          </a:p>
          <a:p>
            <a:pPr algn="ctr" defTabSz="864738">
              <a:defRPr/>
            </a:pPr>
            <a:endParaRPr lang="ru-RU" sz="1714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864738">
              <a:defRPr/>
            </a:pPr>
            <a:r>
              <a:rPr lang="ru-RU" sz="1714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Полезная площадь – </a:t>
            </a:r>
            <a:r>
              <a:rPr lang="ru-RU" sz="1714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42,1 кв. м.</a:t>
            </a:r>
          </a:p>
          <a:p>
            <a:pPr algn="ctr" defTabSz="864738">
              <a:defRPr/>
            </a:pPr>
            <a:r>
              <a:rPr lang="ru-RU" sz="1714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зала ОДС –</a:t>
            </a:r>
            <a:r>
              <a:rPr lang="ru-RU" sz="171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14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 кв. м.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415643" y="1026206"/>
            <a:ext cx="4109357" cy="2197554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36" tIns="38268" rIns="76536" bIns="38268" anchor="ctr"/>
          <a:lstStyle/>
          <a:p>
            <a:pPr algn="ctr" defTabSz="864738">
              <a:spcBef>
                <a:spcPct val="20000"/>
              </a:spcBef>
              <a:defRPr/>
            </a:pPr>
            <a:r>
              <a:rPr lang="ru-RU" sz="1357" b="1" dirty="0">
                <a:solidFill>
                  <a:schemeClr val="tx1"/>
                </a:solidFill>
                <a:latin typeface="Times New Roman" pitchFamily="18" charset="0"/>
              </a:rPr>
              <a:t>Адрес :</a:t>
            </a:r>
          </a:p>
          <a:p>
            <a:pPr algn="ctr" defTabSz="864738">
              <a:spcBef>
                <a:spcPct val="20000"/>
              </a:spcBef>
              <a:defRPr/>
            </a:pPr>
            <a:r>
              <a:rPr lang="ru-RU" sz="1357" dirty="0">
                <a:solidFill>
                  <a:srgbClr val="000000"/>
                </a:solidFill>
                <a:latin typeface="Times New Roman" pitchFamily="18" charset="0"/>
              </a:rPr>
              <a:t>Российская Федерация,</a:t>
            </a:r>
            <a:r>
              <a:rPr lang="en-US" sz="1357" dirty="0">
                <a:solidFill>
                  <a:schemeClr val="tx1"/>
                </a:solidFill>
                <a:latin typeface="Times New Roman" pitchFamily="18" charset="0"/>
              </a:rPr>
              <a:t> 652</a:t>
            </a:r>
            <a:r>
              <a:rPr lang="ru-RU" sz="1357" dirty="0">
                <a:solidFill>
                  <a:schemeClr val="tx1"/>
                </a:solidFill>
                <a:latin typeface="Times New Roman" pitchFamily="18" charset="0"/>
              </a:rPr>
              <a:t>12</a:t>
            </a:r>
            <a:r>
              <a:rPr lang="en-US" sz="1357" dirty="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ru-RU" sz="1357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</a:p>
          <a:p>
            <a:pPr algn="ctr" defTabSz="864738">
              <a:spcBef>
                <a:spcPct val="20000"/>
              </a:spcBef>
              <a:defRPr/>
            </a:pPr>
            <a:r>
              <a:rPr lang="ru-RU" sz="1357" dirty="0">
                <a:solidFill>
                  <a:schemeClr val="tx1"/>
                </a:solidFill>
                <a:latin typeface="Times New Roman" pitchFamily="18" charset="0"/>
              </a:rPr>
              <a:t>Кемеровская область – Кузбасс, </a:t>
            </a:r>
          </a:p>
          <a:p>
            <a:pPr algn="ctr" defTabSz="864738">
              <a:spcBef>
                <a:spcPct val="20000"/>
              </a:spcBef>
              <a:defRPr/>
            </a:pPr>
            <a:r>
              <a:rPr lang="ru-RU" sz="1357" dirty="0" err="1">
                <a:solidFill>
                  <a:schemeClr val="tx1"/>
                </a:solidFill>
                <a:latin typeface="Times New Roman" pitchFamily="18" charset="0"/>
              </a:rPr>
              <a:t>пгт</a:t>
            </a:r>
            <a:r>
              <a:rPr lang="ru-RU" sz="1357" dirty="0" smtClean="0">
                <a:solidFill>
                  <a:schemeClr val="tx1"/>
                </a:solidFill>
                <a:latin typeface="Times New Roman" pitchFamily="18" charset="0"/>
              </a:rPr>
              <a:t>. Ижморский</a:t>
            </a:r>
            <a:r>
              <a:rPr lang="ru-RU" sz="1357" dirty="0">
                <a:solidFill>
                  <a:schemeClr val="tx1"/>
                </a:solidFill>
                <a:latin typeface="Times New Roman" pitchFamily="18" charset="0"/>
              </a:rPr>
              <a:t>, ул. Ленинская</a:t>
            </a:r>
            <a:r>
              <a:rPr lang="ru-RU" sz="1357" dirty="0" smtClean="0">
                <a:solidFill>
                  <a:schemeClr val="tx1"/>
                </a:solidFill>
                <a:latin typeface="Times New Roman" pitchFamily="18" charset="0"/>
              </a:rPr>
              <a:t>, 59</a:t>
            </a:r>
            <a:endParaRPr lang="ru-RU" sz="1357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defTabSz="864738">
              <a:defRPr/>
            </a:pPr>
            <a:r>
              <a:rPr lang="ru-RU" sz="1357" dirty="0">
                <a:solidFill>
                  <a:schemeClr val="tx1"/>
                </a:solidFill>
                <a:latin typeface="Times New Roman" pitchFamily="18" charset="0"/>
              </a:rPr>
              <a:t>Телефон.  8(384-59) 2-33-56</a:t>
            </a:r>
          </a:p>
          <a:p>
            <a:pPr algn="ctr" defTabSz="864738">
              <a:defRPr/>
            </a:pPr>
            <a:r>
              <a:rPr lang="ru-RU" sz="1357" dirty="0">
                <a:solidFill>
                  <a:schemeClr val="tx1"/>
                </a:solidFill>
                <a:latin typeface="Times New Roman" pitchFamily="18" charset="0"/>
              </a:rPr>
              <a:t>Факс.  8(384-59) 2-34-47</a:t>
            </a:r>
          </a:p>
          <a:p>
            <a:pPr defTabSz="864738">
              <a:spcBef>
                <a:spcPct val="20000"/>
              </a:spcBef>
              <a:defRPr/>
            </a:pPr>
            <a:endParaRPr lang="ru-RU" sz="1357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15643" y="3684134"/>
            <a:ext cx="4109357" cy="3173866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030742"/>
            <a:ext cx="5031241" cy="270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7" name="Номер слайда 2"/>
          <p:cNvSpPr txBox="1">
            <a:spLocks noGrp="1"/>
          </p:cNvSpPr>
          <p:nvPr/>
        </p:nvSpPr>
        <p:spPr bwMode="auto">
          <a:xfrm>
            <a:off x="7719105" y="6503119"/>
            <a:ext cx="213405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276" tIns="51139" rIns="102276" bIns="51139" anchor="ctr"/>
          <a:lstStyle>
            <a:lvl1pPr defTabSz="14319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431925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431925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431925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431925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31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31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31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31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180A42B-7A88-429D-B319-C3F82F4DD122}" type="slidenum">
              <a:rPr lang="ru-RU" altLang="ru-RU" sz="1357">
                <a:solidFill>
                  <a:srgbClr val="FFFF00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357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889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9144000" cy="980849"/>
          </a:xfrm>
        </p:spPr>
        <p:txBody>
          <a:bodyPr vert="horz" lIns="102276" tIns="51139" rIns="102276" bIns="51139" rtlCol="0" anchor="ctr">
            <a:normAutofit/>
          </a:bodyPr>
          <a:lstStyle/>
          <a:p>
            <a:pPr defTabSz="885616"/>
            <a:r>
              <a:rPr lang="ru-RU" altLang="ru-RU" sz="221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ДИСПЕТЧЕРСКОГО СОСТАВА ЕДДС</a:t>
            </a:r>
            <a:br>
              <a:rPr lang="ru-RU" altLang="ru-RU" sz="221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1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ИЖМОРСКОГО МУНИЦИПАЛЬНОГО ОКРУГА</a:t>
            </a:r>
          </a:p>
        </p:txBody>
      </p:sp>
      <p:sp>
        <p:nvSpPr>
          <p:cNvPr id="52227" name="Номер слайда 2"/>
          <p:cNvSpPr txBox="1">
            <a:spLocks noGrp="1"/>
          </p:cNvSpPr>
          <p:nvPr/>
        </p:nvSpPr>
        <p:spPr bwMode="auto">
          <a:xfrm>
            <a:off x="7771946" y="6492875"/>
            <a:ext cx="213405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276" tIns="51139" rIns="102276" bIns="51139" anchor="ctr"/>
          <a:lstStyle>
            <a:lvl1pPr defTabSz="14319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431925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431925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431925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431925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31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31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31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31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E6A2405-58DD-4255-812E-84EE5F6FBE2E}" type="slidenum">
              <a:rPr lang="ru-RU" altLang="ru-RU" sz="1357">
                <a:solidFill>
                  <a:srgbClr val="FFFF00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357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1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528382"/>
              </p:ext>
            </p:extLst>
          </p:nvPr>
        </p:nvGraphicFramePr>
        <p:xfrm>
          <a:off x="786947" y="2246313"/>
          <a:ext cx="8337777" cy="1991178"/>
        </p:xfrm>
        <a:graphic>
          <a:graphicData uri="http://schemas.openxmlformats.org/drawingml/2006/table">
            <a:tbl>
              <a:tblPr/>
              <a:tblGrid>
                <a:gridCol w="1667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7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5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7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15484"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Штатная численность оперативных дежурных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(чел.)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5311" marR="65311" marT="32667" marB="326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дежурной 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смены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(чел.)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5311" marR="65311" marT="32667" marB="326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 </a:t>
                      </a:r>
                    </a:p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оперативных дежурных(тыс. руб.)</a:t>
                      </a:r>
                    </a:p>
                  </a:txBody>
                  <a:tcPr marL="65311" marR="65311" marT="32667" marB="326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зарплата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округе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5311" marR="65311" marT="32667" marB="326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Консолидированный бюджет 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округа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(млн. руб.)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5311" marR="65311" marT="32667" marB="326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694"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65311" marR="65311" marT="32667" marB="32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65311" marR="65311" marT="32667" marB="32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</a:t>
                      </a:r>
                    </a:p>
                  </a:txBody>
                  <a:tcPr marL="65311" marR="65311" marT="32667" marB="32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marL="65311" marR="65311" marT="32667" marB="326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678,1</a:t>
                      </a:r>
                    </a:p>
                  </a:txBody>
                  <a:tcPr marL="65311" marR="65311" marT="32667" marB="326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80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9144000" cy="980849"/>
          </a:xfrm>
        </p:spPr>
        <p:txBody>
          <a:bodyPr vert="horz" lIns="102276" tIns="51139" rIns="102276" bIns="51139" rtlCol="0" anchor="ctr">
            <a:normAutofit/>
          </a:bodyPr>
          <a:lstStyle/>
          <a:p>
            <a:pPr defTabSz="885616"/>
            <a:r>
              <a:rPr lang="ru-RU" altLang="ru-RU" sz="2214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ОСНАЩЕНИЕ</a:t>
            </a:r>
            <a:br>
              <a:rPr lang="ru-RU" altLang="ru-RU" sz="2214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14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ЕДДС ИЖМОРСКОГО МУНИЦИПАЛЬНОГО ОКРУГА</a:t>
            </a:r>
          </a:p>
        </p:txBody>
      </p:sp>
      <p:graphicFrame>
        <p:nvGraphicFramePr>
          <p:cNvPr id="72939" name="Group 235"/>
          <p:cNvGraphicFramePr>
            <a:graphicFrameLocks noGrp="1"/>
          </p:cNvGraphicFramePr>
          <p:nvPr/>
        </p:nvGraphicFramePr>
        <p:xfrm>
          <a:off x="615724" y="1183822"/>
          <a:ext cx="4320268" cy="475312"/>
        </p:xfrm>
        <a:graphic>
          <a:graphicData uri="http://schemas.openxmlformats.org/drawingml/2006/table">
            <a:tbl>
              <a:tblPr/>
              <a:tblGrid>
                <a:gridCol w="464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85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91" marR="9091" marT="905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Средства связи и автоматизации управления, </a:t>
                      </a:r>
                      <a:b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в том числе средства радиосвязи</a:t>
                      </a:r>
                    </a:p>
                  </a:txBody>
                  <a:tcPr marL="9091" marR="9091" marT="905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Количество</a:t>
                      </a:r>
                    </a:p>
                  </a:txBody>
                  <a:tcPr marL="9091" marR="9091" marT="905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45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Укомплектованность - __33 %</a:t>
                      </a:r>
                    </a:p>
                  </a:txBody>
                  <a:tcPr marL="9091" marR="9091" marT="905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2942" name="Group 238"/>
          <p:cNvGraphicFramePr>
            <a:graphicFrameLocks noGrp="1"/>
          </p:cNvGraphicFramePr>
          <p:nvPr/>
        </p:nvGraphicFramePr>
        <p:xfrm>
          <a:off x="5018768" y="1197429"/>
          <a:ext cx="4306660" cy="1159003"/>
        </p:xfrm>
        <a:graphic>
          <a:graphicData uri="http://schemas.openxmlformats.org/drawingml/2006/table">
            <a:tbl>
              <a:tblPr/>
              <a:tblGrid>
                <a:gridCol w="398009">
                  <a:extLst>
                    <a:ext uri="{9D8B030D-6E8A-4147-A177-3AD203B41FA5}">
                      <a16:colId xmlns:a16="http://schemas.microsoft.com/office/drawing/2014/main" val="518018311"/>
                    </a:ext>
                  </a:extLst>
                </a:gridCol>
                <a:gridCol w="3032125">
                  <a:extLst>
                    <a:ext uri="{9D8B030D-6E8A-4147-A177-3AD203B41FA5}">
                      <a16:colId xmlns:a16="http://schemas.microsoft.com/office/drawing/2014/main" val="567503524"/>
                    </a:ext>
                  </a:extLst>
                </a:gridCol>
                <a:gridCol w="876526">
                  <a:extLst>
                    <a:ext uri="{9D8B030D-6E8A-4147-A177-3AD203B41FA5}">
                      <a16:colId xmlns:a16="http://schemas.microsoft.com/office/drawing/2014/main" val="3825855562"/>
                    </a:ext>
                  </a:extLst>
                </a:gridCol>
              </a:tblGrid>
              <a:tr h="1614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44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16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1988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60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9091" marR="9091" marT="909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44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16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1988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60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Оргтехника (компьютеры, принтеры, сканеры)</a:t>
                      </a:r>
                    </a:p>
                  </a:txBody>
                  <a:tcPr marL="9091" marR="9091" marT="909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44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16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1988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60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</a:t>
                      </a:r>
                    </a:p>
                  </a:txBody>
                  <a:tcPr marL="9091" marR="9091" marT="909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972512"/>
                  </a:ext>
                </a:extLst>
              </a:tr>
              <a:tr h="3116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44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16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1988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60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091" marR="9091" marT="909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defTabSz="1071563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defTabSz="1071563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defTabSz="1071563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defTabSz="1071563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defTabSz="1071563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4413" indent="1588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1613" indent="1588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198813" indent="1588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6013" indent="1588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АРМ зам. начальника ЕДДС старшего оперативного дежурного</a:t>
                      </a:r>
                    </a:p>
                  </a:txBody>
                  <a:tcPr marL="6802" marR="6802" marT="680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defTabSz="1071563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defTabSz="1071563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defTabSz="1071563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defTabSz="1071563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defTabSz="1071563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4413" indent="1588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1613" indent="1588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198813" indent="1588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6013" indent="1588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02" marR="6802" marT="680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120054"/>
                  </a:ext>
                </a:extLst>
              </a:tr>
              <a:tr h="161496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defTabSz="912813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defTabSz="912813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defTabSz="912813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defTabSz="912813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4413" indent="1588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1613" indent="1588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198813" indent="1588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6013" indent="1588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</a:t>
                      </a:r>
                    </a:p>
                  </a:txBody>
                  <a:tcPr marL="9091" marR="9091" marT="909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44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16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1988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60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АРМ оперативного дежурного ЕДДС</a:t>
                      </a:r>
                    </a:p>
                  </a:txBody>
                  <a:tcPr marL="9091" marR="9091" marT="909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44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16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1988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60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en-US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91" marR="9091" marT="9096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097413"/>
                  </a:ext>
                </a:extLst>
              </a:tr>
              <a:tr h="1614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44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16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1988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60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091" marR="9091" marT="909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44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16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1988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60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АРМ диспетчера ЕДДС</a:t>
                      </a:r>
                    </a:p>
                  </a:txBody>
                  <a:tcPr marL="9091" marR="9091" marT="909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44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16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1988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60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1</a:t>
                      </a:r>
                    </a:p>
                  </a:txBody>
                  <a:tcPr marL="9091" marR="9091" marT="9096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603365"/>
                  </a:ext>
                </a:extLst>
              </a:tr>
              <a:tr h="2014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44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16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1988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60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091" marR="9091" marT="909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44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16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1988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60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МФУ 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HP LaserJet M1132 MFP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91" marR="9091" marT="909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defTabSz="912813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defTabSz="912813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defTabSz="912813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defTabSz="912813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4413" indent="1588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1613" indent="1588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198813" indent="1588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6013" indent="1588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</a:t>
                      </a:r>
                    </a:p>
                  </a:txBody>
                  <a:tcPr marL="9091" marR="9091" marT="909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617861"/>
                  </a:ext>
                </a:extLst>
              </a:tr>
              <a:tr h="161496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44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16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1988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6013"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Укомплектованность - 100 %</a:t>
                      </a:r>
                    </a:p>
                  </a:txBody>
                  <a:tcPr marL="9091" marR="9091" marT="909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896670"/>
                  </a:ext>
                </a:extLst>
              </a:tr>
            </a:tbl>
          </a:graphicData>
        </a:graphic>
      </p:graphicFrame>
      <p:graphicFrame>
        <p:nvGraphicFramePr>
          <p:cNvPr id="72940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084378"/>
              </p:ext>
            </p:extLst>
          </p:nvPr>
        </p:nvGraphicFramePr>
        <p:xfrm>
          <a:off x="5022170" y="2432277"/>
          <a:ext cx="4319134" cy="646340"/>
        </p:xfrm>
        <a:graphic>
          <a:graphicData uri="http://schemas.openxmlformats.org/drawingml/2006/table">
            <a:tbl>
              <a:tblPr/>
              <a:tblGrid>
                <a:gridCol w="464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0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58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91" marR="9091" marT="9091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Система видеоконференцсвязи</a:t>
                      </a:r>
                    </a:p>
                  </a:txBody>
                  <a:tcPr marL="9091" marR="9091" marT="9091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Количество</a:t>
                      </a:r>
                    </a:p>
                  </a:txBody>
                  <a:tcPr marL="9091" marR="9091" marT="9091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58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91" marR="9091" marT="9091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Видеотелефон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Grandstream GXV3140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91" marR="9091" marT="9091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91" marR="9091" marT="9091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58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091" marR="9091" marT="9091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Life Size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91" marR="9091" marT="9091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91" marR="9091" marT="9091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585">
                <a:tc gridSpan="3">
                  <a:txBody>
                    <a:bodyPr/>
                    <a:lstStyle/>
                    <a:p>
                      <a:pPr marL="0" marR="0" lvl="0" indent="0" algn="ctr" defTabSz="107156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Укомплектованность - 100 %</a:t>
                      </a:r>
                    </a:p>
                  </a:txBody>
                  <a:tcPr marL="9091" marR="9091" marT="9091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2941" name="Group 2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505959"/>
              </p:ext>
            </p:extLst>
          </p:nvPr>
        </p:nvGraphicFramePr>
        <p:xfrm>
          <a:off x="615724" y="1770063"/>
          <a:ext cx="4320268" cy="1446972"/>
        </p:xfrm>
        <a:graphic>
          <a:graphicData uri="http://schemas.openxmlformats.org/drawingml/2006/table">
            <a:tbl>
              <a:tblPr/>
              <a:tblGrid>
                <a:gridCol w="464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86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9091" marR="9091" marT="906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Средства оповещения руководящего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состава и населения</a:t>
                      </a:r>
                    </a:p>
                  </a:txBody>
                  <a:tcPr marL="9091" marR="9091" marT="906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Количество</a:t>
                      </a:r>
                    </a:p>
                  </a:txBody>
                  <a:tcPr marL="9091" marR="9091" marT="906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86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91" marR="9091" marT="906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Руководящий состав администрации оповещается через систему оповещения «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PVR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-4»</a:t>
                      </a:r>
                    </a:p>
                  </a:txBody>
                  <a:tcPr marL="9091" marR="9091" marT="906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91" marR="9091" marT="9062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46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091" marR="9091" marT="906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Оконечная аппаратура П-160</a:t>
                      </a:r>
                    </a:p>
                  </a:txBody>
                  <a:tcPr marL="9091" marR="9091" marT="906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91" marR="9091" marT="9062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32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091" marR="9091" marT="906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Используется громкоговорящие устройства установленных на автомобилях экстренных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служб,через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громкоговорящую связь автовокзала. </a:t>
                      </a:r>
                    </a:p>
                  </a:txBody>
                  <a:tcPr marL="9091" marR="9091" marT="906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091" marR="9091" marT="9062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462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Укомплектованность -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100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%</a:t>
                      </a:r>
                    </a:p>
                  </a:txBody>
                  <a:tcPr marL="9091" marR="9091" marT="906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2938" name="Group 2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007384"/>
              </p:ext>
            </p:extLst>
          </p:nvPr>
        </p:nvGraphicFramePr>
        <p:xfrm>
          <a:off x="632732" y="3288393"/>
          <a:ext cx="4320268" cy="1112384"/>
        </p:xfrm>
        <a:graphic>
          <a:graphicData uri="http://schemas.openxmlformats.org/drawingml/2006/table">
            <a:tbl>
              <a:tblPr/>
              <a:tblGrid>
                <a:gridCol w="464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34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91" marR="9091" marT="909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Средства регистрации (записи) входящих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и исходящих переговоров, а также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определения номера звонящего абонента</a:t>
                      </a:r>
                    </a:p>
                  </a:txBody>
                  <a:tcPr marL="9091" marR="9091" marT="909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Количество</a:t>
                      </a:r>
                    </a:p>
                  </a:txBody>
                  <a:tcPr marL="9091" marR="9091" marT="909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51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91" marR="9091" marT="909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Регистрация (записи) входящих и исходящих звонков </a:t>
                      </a:r>
                    </a:p>
                  </a:txBody>
                  <a:tcPr marL="6803" marR="6803" marT="679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91" marR="9091" marT="9093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51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091" marR="9091" marT="909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«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PVR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-4»  </a:t>
                      </a:r>
                    </a:p>
                  </a:txBody>
                  <a:tcPr marL="6803" marR="6803" marT="679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91" marR="9091" marT="9093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51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091" marR="9091" marT="909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Устройство определения номера звонящего </a:t>
                      </a:r>
                    </a:p>
                  </a:txBody>
                  <a:tcPr marL="6803" marR="6803" marT="679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91" marR="9091" marT="9093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51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Укомплектованность - _100_ %</a:t>
                      </a:r>
                    </a:p>
                  </a:txBody>
                  <a:tcPr marL="9091" marR="9091" marT="909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2936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912627"/>
              </p:ext>
            </p:extLst>
          </p:nvPr>
        </p:nvGraphicFramePr>
        <p:xfrm>
          <a:off x="5018768" y="3216956"/>
          <a:ext cx="4319135" cy="497794"/>
        </p:xfrm>
        <a:graphic>
          <a:graphicData uri="http://schemas.openxmlformats.org/drawingml/2006/table">
            <a:tbl>
              <a:tblPr/>
              <a:tblGrid>
                <a:gridCol w="464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61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9091" marR="9091" marT="9074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Метеостанция</a:t>
                      </a:r>
                    </a:p>
                  </a:txBody>
                  <a:tcPr marL="9091" marR="9091" marT="9074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Количество</a:t>
                      </a:r>
                    </a:p>
                  </a:txBody>
                  <a:tcPr marL="9091" marR="9091" marT="9074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58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91" marR="9091" marT="9074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Имеется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91" marR="9091" marT="9074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91" marR="9091" marT="9074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589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Укомплектованность - 100%</a:t>
                      </a:r>
                    </a:p>
                  </a:txBody>
                  <a:tcPr marL="9091" marR="9091" marT="9074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2937" name="Group 2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092097"/>
              </p:ext>
            </p:extLst>
          </p:nvPr>
        </p:nvGraphicFramePr>
        <p:xfrm>
          <a:off x="5018768" y="3889375"/>
          <a:ext cx="4319135" cy="484368"/>
        </p:xfrm>
        <a:graphic>
          <a:graphicData uri="http://schemas.openxmlformats.org/drawingml/2006/table">
            <a:tbl>
              <a:tblPr/>
              <a:tblGrid>
                <a:gridCol w="464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0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45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9093" marR="9093" marT="905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Приемник ГЛОНАСС или ГЛОНАСС/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GPS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93" marR="9093" marT="905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Количество</a:t>
                      </a:r>
                    </a:p>
                  </a:txBody>
                  <a:tcPr marL="9093" marR="9093" marT="905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45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93" marR="9093" marT="905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Не имеется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93" marR="9093" marT="905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93" marR="9093" marT="9056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45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Укомплектованность - 0 %</a:t>
                      </a:r>
                    </a:p>
                  </a:txBody>
                  <a:tcPr marL="9093" marR="9093" marT="905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2943" name="Group 2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77114"/>
              </p:ext>
            </p:extLst>
          </p:nvPr>
        </p:nvGraphicFramePr>
        <p:xfrm>
          <a:off x="632733" y="4846411"/>
          <a:ext cx="8773205" cy="1883862"/>
        </p:xfrm>
        <a:graphic>
          <a:graphicData uri="http://schemas.openxmlformats.org/drawingml/2006/table">
            <a:tbl>
              <a:tblPr/>
              <a:tblGrid>
                <a:gridCol w="265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6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7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38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38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27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27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6154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Абонент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Каналы связи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4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Прямой канал связи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МГТС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ВЦСС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Транкинговая</a:t>
                      </a:r>
                      <a:b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связь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Спутниковая </a:t>
                      </a:r>
                      <a:b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связь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Сотовая </a:t>
                      </a:r>
                      <a:b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связь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Радиосвязь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Интернет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Интранет ЛВС МЧС России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54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ЦУКС ГУ МЧС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России по Кемеровской области – Кузбассу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99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ЕДДС соседних муниципальных образований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99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ДДС потенциально опасных объектов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99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Объекты с массовым пребыванием людей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091" marR="9091" marT="9097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3467" name="Номер слайда 2"/>
          <p:cNvSpPr txBox="1">
            <a:spLocks noGrp="1"/>
          </p:cNvSpPr>
          <p:nvPr/>
        </p:nvSpPr>
        <p:spPr bwMode="auto">
          <a:xfrm>
            <a:off x="7771946" y="6498597"/>
            <a:ext cx="213405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276" tIns="51139" rIns="102276" bIns="51139" anchor="ctr"/>
          <a:lstStyle>
            <a:lvl1pPr defTabSz="14319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431925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431925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431925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431925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31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31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31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31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EE80E25-7B04-4130-93A8-E456DF1D710C}" type="slidenum">
              <a:rPr lang="ru-RU" altLang="ru-RU" sz="1357">
                <a:solidFill>
                  <a:srgbClr val="FFFF00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357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Заголовок 1"/>
          <p:cNvSpPr txBox="1">
            <a:spLocks/>
          </p:cNvSpPr>
          <p:nvPr/>
        </p:nvSpPr>
        <p:spPr bwMode="auto">
          <a:xfrm>
            <a:off x="381000" y="264206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63" tIns="49480" rIns="98963" bIns="49480" anchor="ctr"/>
          <a:lstStyle>
            <a:lvl1pPr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5947">
              <a:defRPr/>
            </a:pPr>
            <a:r>
              <a:rPr lang="ru-RU" altLang="ru-RU" sz="221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ПОТЕНЦИАЛЬНО ОПАСНЫЕ ОБЪЕКТЫ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28197" y="1036411"/>
          <a:ext cx="8711975" cy="1311956"/>
        </p:xfrm>
        <a:graphic>
          <a:graphicData uri="http://schemas.openxmlformats.org/drawingml/2006/table">
            <a:tbl>
              <a:tblPr/>
              <a:tblGrid>
                <a:gridCol w="1598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5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25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7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3624">
                <a:tc gridSpan="5"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</a:t>
                      </a:r>
                    </a:p>
                  </a:txBody>
                  <a:tcPr marL="5385" marR="5385" marT="53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674">
                <a:tc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Потенциально-опасные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Социально-значимые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Критически-важные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Туристические маршруты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829">
                <a:tc>
                  <a:txBody>
                    <a:bodyPr/>
                    <a:lstStyle>
                      <a:lvl1pPr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829">
                <a:tc gridSpan="5"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Потенциально опасных объектов нет</a:t>
                      </a:r>
                    </a:p>
                  </a:txBody>
                  <a:tcPr marL="5385" marR="5385" marT="53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9118" name="Номер слайда 2"/>
          <p:cNvSpPr txBox="1">
            <a:spLocks/>
          </p:cNvSpPr>
          <p:nvPr/>
        </p:nvSpPr>
        <p:spPr bwMode="auto">
          <a:xfrm>
            <a:off x="7771946" y="6521223"/>
            <a:ext cx="2134054" cy="33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63" tIns="49480" rIns="98963" bIns="49480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989149">
              <a:defRPr/>
            </a:pPr>
            <a:fld id="{9784F901-1FA6-4A7F-8DAD-A474215AF210}" type="slidenum">
              <a:rPr lang="ru-RU" altLang="ru-RU" sz="1292">
                <a:solidFill>
                  <a:srgbClr val="FFFF00"/>
                </a:solidFill>
                <a:latin typeface="Calibri" panose="020F0502020204030204" pitchFamily="34" charset="0"/>
              </a:rPr>
              <a:pPr algn="r" defTabSz="989149">
                <a:defRPr/>
              </a:pPr>
              <a:t>7</a:t>
            </a:fld>
            <a:endParaRPr lang="ru-RU" altLang="ru-RU" sz="1292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6998607" y="2263322"/>
            <a:ext cx="2526393" cy="21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11" tIns="38156" rIns="76311" bIns="38156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89149">
              <a:defRPr/>
            </a:pPr>
            <a:r>
              <a:rPr lang="ru-RU" altLang="ru-RU" sz="923" b="1" dirty="0">
                <a:solidFill>
                  <a:srgbClr val="FFFF00"/>
                </a:solidFill>
                <a:latin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3992342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Заголовок 1"/>
          <p:cNvSpPr txBox="1">
            <a:spLocks/>
          </p:cNvSpPr>
          <p:nvPr/>
        </p:nvSpPr>
        <p:spPr bwMode="auto">
          <a:xfrm>
            <a:off x="381000" y="307295"/>
            <a:ext cx="9144000" cy="126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963" tIns="49480" rIns="98963" bIns="49480" anchor="ctr"/>
          <a:lstStyle/>
          <a:p>
            <a:pPr algn="ctr" defTabSz="1145947">
              <a:defRPr/>
            </a:pPr>
            <a:r>
              <a:rPr lang="ru-RU" altLang="ru-RU" sz="221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СВЕДЕНИЯ О ЧРЕЗВЫЧАЙНЫХ СИТУАЦИЯХ, </a:t>
            </a:r>
          </a:p>
          <a:p>
            <a:pPr algn="ctr" defTabSz="1145947">
              <a:defRPr/>
            </a:pPr>
            <a:r>
              <a:rPr lang="ru-RU" altLang="ru-RU" sz="221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ПРОИЗОШЕДШИХ НА ТЕРРИТОРИИ </a:t>
            </a:r>
          </a:p>
          <a:p>
            <a:pPr algn="ctr" defTabSz="1145947">
              <a:defRPr/>
            </a:pPr>
            <a:r>
              <a:rPr lang="ru-RU" altLang="ru-RU" sz="221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ИЖМОРСКОГО МУНИЦИПАЛЬНОГО ОКРУГА </a:t>
            </a:r>
          </a:p>
          <a:p>
            <a:pPr algn="ctr" defTabSz="1145947">
              <a:defRPr/>
            </a:pPr>
            <a:r>
              <a:rPr lang="ru-RU" altLang="ru-RU" sz="221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ПЕРИОД 2018 - 2022</a:t>
            </a:r>
          </a:p>
        </p:txBody>
      </p:sp>
      <p:sp>
        <p:nvSpPr>
          <p:cNvPr id="191491" name="Rectangle 4"/>
          <p:cNvSpPr>
            <a:spLocks noChangeArrowheads="1"/>
          </p:cNvSpPr>
          <p:nvPr/>
        </p:nvSpPr>
        <p:spPr bwMode="auto">
          <a:xfrm>
            <a:off x="381001" y="85848"/>
            <a:ext cx="200067" cy="35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034" tIns="49516" rIns="99034" bIns="49516" anchor="ctr">
            <a:spAutoFit/>
          </a:bodyPr>
          <a:lstStyle/>
          <a:p>
            <a:pPr defTabSz="844073">
              <a:defRPr/>
            </a:pPr>
            <a:endParaRPr lang="ru-RU" altLang="ru-RU" sz="1661">
              <a:solidFill>
                <a:srgbClr val="000000"/>
              </a:solidFill>
            </a:endParaRPr>
          </a:p>
        </p:txBody>
      </p:sp>
      <p:sp>
        <p:nvSpPr>
          <p:cNvPr id="191492" name="Rectangle 18"/>
          <p:cNvSpPr>
            <a:spLocks noChangeArrowheads="1"/>
          </p:cNvSpPr>
          <p:nvPr/>
        </p:nvSpPr>
        <p:spPr bwMode="auto">
          <a:xfrm>
            <a:off x="381000" y="367630"/>
            <a:ext cx="376333" cy="35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034" tIns="49516" rIns="99034" bIns="49516" anchor="ctr">
            <a:spAutoFit/>
          </a:bodyPr>
          <a:lstStyle/>
          <a:p>
            <a:pPr indent="174383">
              <a:tabLst>
                <a:tab pos="3216565" algn="ctr"/>
                <a:tab pos="6433129" algn="r"/>
              </a:tabLst>
              <a:defRPr/>
            </a:pPr>
            <a:endParaRPr lang="ru-RU" altLang="ru-RU" sz="1661">
              <a:solidFill>
                <a:srgbClr val="000000"/>
              </a:solidFill>
            </a:endParaRPr>
          </a:p>
        </p:txBody>
      </p:sp>
      <p:sp>
        <p:nvSpPr>
          <p:cNvPr id="191493" name="Rectangle 23"/>
          <p:cNvSpPr>
            <a:spLocks noChangeArrowheads="1"/>
          </p:cNvSpPr>
          <p:nvPr/>
        </p:nvSpPr>
        <p:spPr bwMode="auto">
          <a:xfrm>
            <a:off x="381001" y="648844"/>
            <a:ext cx="200067" cy="35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034" tIns="49516" rIns="99034" bIns="49516" anchor="ctr">
            <a:spAutoFit/>
          </a:bodyPr>
          <a:lstStyle/>
          <a:p>
            <a:pPr defTabSz="844073">
              <a:defRPr/>
            </a:pPr>
            <a:endParaRPr lang="ru-RU" altLang="ru-RU" sz="1661">
              <a:solidFill>
                <a:srgbClr val="000000"/>
              </a:solidFill>
            </a:endParaRPr>
          </a:p>
        </p:txBody>
      </p:sp>
      <p:sp>
        <p:nvSpPr>
          <p:cNvPr id="191494" name="TextBox 23"/>
          <p:cNvSpPr txBox="1">
            <a:spLocks noChangeArrowheads="1"/>
          </p:cNvSpPr>
          <p:nvPr/>
        </p:nvSpPr>
        <p:spPr bwMode="auto">
          <a:xfrm>
            <a:off x="1146402" y="1700893"/>
            <a:ext cx="7818437" cy="1449637"/>
          </a:xfrm>
          <a:prstGeom prst="rect">
            <a:avLst/>
          </a:prstGeom>
          <a:solidFill>
            <a:srgbClr val="CCECFF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98938" tIns="49471" rIns="98938" bIns="49471">
            <a:spAutoFit/>
          </a:bodyPr>
          <a:lstStyle/>
          <a:p>
            <a:pPr indent="483584" algn="just" defTabSz="844073">
              <a:defRPr/>
            </a:pPr>
            <a:r>
              <a:rPr lang="ru-RU" altLang="ru-RU" sz="175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период 2018-2022 года на территории Ижморского муниципального округа произошла </a:t>
            </a:r>
            <a:r>
              <a:rPr lang="ru-RU" altLang="ru-RU" sz="1754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75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чрезвычайная ситуация: </a:t>
            </a:r>
          </a:p>
          <a:p>
            <a:pPr indent="483584" algn="just" defTabSz="844073">
              <a:defRPr/>
            </a:pPr>
            <a:r>
              <a:rPr lang="ru-RU" altLang="ru-RU" sz="1754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техногенные ЧС – </a:t>
            </a:r>
            <a:r>
              <a:rPr lang="ru-RU" altLang="ru-RU" sz="1754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754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483584" algn="just" defTabSz="844073">
              <a:defRPr/>
            </a:pPr>
            <a:r>
              <a:rPr lang="ru-RU" altLang="ru-RU" sz="1754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природные ЧС – </a:t>
            </a:r>
            <a:r>
              <a:rPr lang="ru-RU" altLang="ru-RU" sz="1754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754" i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altLang="ru-RU" sz="1754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83584" algn="just" defTabSz="844073">
              <a:defRPr/>
            </a:pPr>
            <a:r>
              <a:rPr lang="ru-RU" altLang="ru-RU" sz="1754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биолого-социальные ЧС – </a:t>
            </a:r>
            <a:r>
              <a:rPr lang="ru-RU" altLang="ru-RU" sz="1754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754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91495" name="Номер слайда 2"/>
          <p:cNvSpPr txBox="1">
            <a:spLocks/>
          </p:cNvSpPr>
          <p:nvPr/>
        </p:nvSpPr>
        <p:spPr bwMode="auto">
          <a:xfrm>
            <a:off x="7771946" y="6442055"/>
            <a:ext cx="2134054" cy="33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963" tIns="49480" rIns="98963" bIns="49480" anchor="ctr"/>
          <a:lstStyle/>
          <a:p>
            <a:pPr algn="r">
              <a:defRPr/>
            </a:pPr>
            <a:fld id="{9237CE71-9A98-4BDC-B180-AF0A9998C22F}" type="slidenum">
              <a:rPr lang="ru-RU" altLang="ru-RU" sz="1292">
                <a:solidFill>
                  <a:srgbClr val="FFFF00"/>
                </a:solidFill>
                <a:latin typeface="Calibri" pitchFamily="34" charset="0"/>
              </a:rPr>
              <a:pPr algn="r">
                <a:defRPr/>
              </a:pPr>
              <a:t>8</a:t>
            </a:fld>
            <a:endParaRPr lang="ru-RU" altLang="ru-RU" sz="1292" dirty="0">
              <a:solidFill>
                <a:srgbClr val="FFFF00"/>
              </a:solidFill>
              <a:latin typeface="Calibri" pitchFamily="34" charset="0"/>
            </a:endParaRPr>
          </a:p>
        </p:txBody>
      </p:sp>
      <p:graphicFrame>
        <p:nvGraphicFramePr>
          <p:cNvPr id="56328" name="Object 8"/>
          <p:cNvGraphicFramePr>
            <a:graphicFrameLocks/>
          </p:cNvGraphicFramePr>
          <p:nvPr/>
        </p:nvGraphicFramePr>
        <p:xfrm>
          <a:off x="1429884" y="4026581"/>
          <a:ext cx="7156223" cy="1906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Лист" r:id="rId3" imgW="7124700" imgH="2057400" progId="Excel.Sheet.8">
                  <p:embed/>
                </p:oleObj>
              </mc:Choice>
              <mc:Fallback>
                <p:oleObj name="Лист" r:id="rId3" imgW="7124700" imgH="2057400" progId="Excel.Sheet.8">
                  <p:embed/>
                  <p:pic>
                    <p:nvPicPr>
                      <p:cNvPr id="56328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9884" y="4026581"/>
                        <a:ext cx="7156223" cy="1906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864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C:\Users\ЕДДС-Ижм\Desktop\фото\IMG_65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947" y="979714"/>
            <a:ext cx="4674054" cy="58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4" descr="C:\Users\ЕДДС-Ижм\Desktop\фото\IMG_6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79714"/>
            <a:ext cx="4572000" cy="58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Заголовок 6"/>
          <p:cNvSpPr>
            <a:spLocks noGrp="1"/>
          </p:cNvSpPr>
          <p:nvPr>
            <p:ph type="title"/>
          </p:nvPr>
        </p:nvSpPr>
        <p:spPr>
          <a:xfrm>
            <a:off x="381000" y="0"/>
            <a:ext cx="9144000" cy="724581"/>
          </a:xfrm>
        </p:spPr>
        <p:txBody>
          <a:bodyPr>
            <a:noAutofit/>
          </a:bodyPr>
          <a:lstStyle/>
          <a:p>
            <a:pPr defTabSz="885616"/>
            <a:r>
              <a:rPr lang="ru-RU" altLang="ru-RU" sz="221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МЕСТА ПЕРСОНАЛА ДЕЖУРНОЙ СМЕНЫ</a:t>
            </a:r>
            <a:br>
              <a:rPr lang="ru-RU" altLang="ru-RU" sz="221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1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ЕДДС ИЖМОРСКОГО МУНИЦИПАЛЬНОГО ОКРУГА</a:t>
            </a:r>
            <a:endParaRPr lang="ru-RU" altLang="ru-RU" sz="2210" dirty="0"/>
          </a:p>
        </p:txBody>
      </p:sp>
      <p:sp>
        <p:nvSpPr>
          <p:cNvPr id="5" name="Номер слайда 2"/>
          <p:cNvSpPr txBox="1">
            <a:spLocks noGrp="1"/>
          </p:cNvSpPr>
          <p:nvPr/>
        </p:nvSpPr>
        <p:spPr bwMode="auto">
          <a:xfrm>
            <a:off x="7719105" y="6503119"/>
            <a:ext cx="213405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276" tIns="51139" rIns="102276" bIns="51139" anchor="ctr"/>
          <a:lstStyle>
            <a:lvl1pPr defTabSz="14319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431925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431925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431925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431925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31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31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31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31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180A42B-7A88-429D-B319-C3F82F4DD122}" type="slidenum">
              <a:rPr lang="ru-RU" altLang="ru-RU" sz="1357">
                <a:solidFill>
                  <a:srgbClr val="FFFF00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357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76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24232</TotalTime>
  <Words>793</Words>
  <Application>Microsoft Office PowerPoint</Application>
  <PresentationFormat>Лист A4 (210x297 мм)</PresentationFormat>
  <Paragraphs>254</Paragraphs>
  <Slides>9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DejaVu Sans</vt:lpstr>
      <vt:lpstr>Times New Roman</vt:lpstr>
      <vt:lpstr>Wingdings</vt:lpstr>
      <vt:lpstr>Тема Office</vt:lpstr>
      <vt:lpstr>2_Blue Segoe 4-3 template-template_April-17-2007</vt:lpstr>
      <vt:lpstr>1_Blue Segoe 4-3 template-template_April-17-2007</vt:lpstr>
      <vt:lpstr>Лист</vt:lpstr>
      <vt:lpstr>Презентация PowerPoint</vt:lpstr>
      <vt:lpstr>РУКОВОДСТВО МУНИЦИПАЛЬНОГО ОБРАЗОВАНИЯ И ЕДДС </vt:lpstr>
      <vt:lpstr>Презентация PowerPoint</vt:lpstr>
      <vt:lpstr>РАЗМЕЩЕНИЕ ЕДДС  ИЖМОРСКОГО МУНИЦИПАЛЬНОГО ОКРУГА</vt:lpstr>
      <vt:lpstr>ЧИСЛЕННОСТЬ ДИСПЕТЧЕРСКОГО СОСТАВА ЕДДС  ИЖМОРСКОГО МУНИЦИПАЛЬНОГО ОКРУГА</vt:lpstr>
      <vt:lpstr>ТЕХНИЧЕСКОЕ ОСНАЩЕНИЕ ЕДДС ИЖМОРСКОГО МУНИЦИПАЛЬНОГО ОКРУГА</vt:lpstr>
      <vt:lpstr>Презентация PowerPoint</vt:lpstr>
      <vt:lpstr>Презентация PowerPoint</vt:lpstr>
      <vt:lpstr>РАБОЧИЕ МЕСТА ПЕРСОНАЛА ДЕЖУРНОЙ СМЕНЫ ЕДДС ИЖМОРСКОГО МУНИЦИПАЛЬНОГО ОКРУГА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Старший офицер-оператор отдела - Александров А.А.</dc:creator>
  <cp:lastModifiedBy>Илья Журкин</cp:lastModifiedBy>
  <cp:revision>696</cp:revision>
  <cp:lastPrinted>2022-08-11T07:09:29Z</cp:lastPrinted>
  <dcterms:modified xsi:type="dcterms:W3CDTF">2023-02-20T07:39:16Z</dcterms:modified>
</cp:coreProperties>
</file>