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6" r:id="rId4"/>
    <p:sldId id="280" r:id="rId5"/>
    <p:sldId id="281" r:id="rId6"/>
    <p:sldId id="320" r:id="rId7"/>
    <p:sldId id="322" r:id="rId8"/>
    <p:sldId id="295" r:id="rId9"/>
    <p:sldId id="296" r:id="rId10"/>
    <p:sldId id="275" r:id="rId11"/>
    <p:sldId id="315" r:id="rId12"/>
  </p:sldIdLst>
  <p:sldSz cx="9906000" cy="6858000" type="A4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125" indent="-314325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0"/>
    <a:srgbClr val="FFFFCC"/>
    <a:srgbClr val="FFFF99"/>
    <a:srgbClr val="CCFF99"/>
    <a:srgbClr val="FFFF66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6224" autoAdjust="0"/>
  </p:normalViewPr>
  <p:slideViewPr>
    <p:cSldViewPr>
      <p:cViewPr varScale="1">
        <p:scale>
          <a:sx n="115" d="100"/>
          <a:sy n="115" d="100"/>
        </p:scale>
        <p:origin x="1482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70" y="40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 ЧС на территории </a:t>
            </a:r>
          </a:p>
          <a:p>
            <a:pPr>
              <a:defRPr b="1"/>
            </a:pPr>
            <a:r>
              <a:rPr lang="ru-RU" b="1" dirty="0"/>
              <a:t>Беловского муниципального </a:t>
            </a:r>
            <a:r>
              <a:rPr lang="ru-RU" b="1" dirty="0" smtClean="0"/>
              <a:t>округа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8-4153-AA01-55B6C61A4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39936"/>
        <c:axId val="48366720"/>
      </c:barChart>
      <c:catAx>
        <c:axId val="4763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66720"/>
        <c:crosses val="autoZero"/>
        <c:auto val="1"/>
        <c:lblAlgn val="ctr"/>
        <c:lblOffset val="100"/>
        <c:noMultiLvlLbl val="0"/>
      </c:catAx>
      <c:valAx>
        <c:axId val="48366720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39936"/>
        <c:crosses val="autoZero"/>
        <c:crossBetween val="between"/>
        <c:majorUnit val="1"/>
        <c:min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8C3077-CB73-41B9-9BA8-D80E045DC993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E7000F-5C6B-420C-BFA0-5907EDFAF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40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3125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AF495948-45B6-49EF-808F-67CAA37C2324}" type="slidenum">
              <a:rPr lang="ru-RU" sz="1200" smtClean="0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132111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8D843FF2-5905-489D-B8BC-95F809C5F2C9}" type="slidenum">
              <a:rPr lang="ru-RU" sz="1200" smtClean="0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232059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97F1B-6913-41B5-BB70-887F0E95479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5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2DFE-CE00-4588-B465-9884C54986C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8453-91B4-4716-AE1D-B580949B4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760C-AFD0-4776-8A53-1BB559AD06B1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459D-1731-4D40-8F1E-CA4CB044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9703-E1B0-4416-8AC8-54B0D2B6819D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9B6E-6F53-469A-ADB0-D484F0A9F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8F31-A01F-417E-A867-B7A860023EB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3B4E-C1EE-4EAA-8697-5F95D7A86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257975D-8F19-47F4-A505-9DC7CC29D4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750" y="1412875"/>
            <a:ext cx="9080500" cy="1455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9406-7B82-4047-805D-96377BF36866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3229-4BB9-44BF-914C-F4674C1E1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lIns="127325" tIns="63663" rIns="127325" bIns="63663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0C0B-3F59-4FBF-BDF4-6D25578C531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3A77-DF25-406C-B8A2-164474E4C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FF2DDA5-7878-41C8-8091-6EA17165E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37A9D-3032-4832-96D8-A7D04A28652F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5DF3-0D20-42D7-9F02-6B3A4D909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3D41-AE15-427C-BC81-0DC1D64DC2B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6A2E-802C-47C1-AE5C-2CB2B1C81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89C5-3A78-43AF-8CAD-EBD59756F17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D253-482A-420B-B37D-15BE67247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598E-68E1-4EE0-AF20-4F0FBD207273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7700-B083-4455-BF1E-6B98FDDE6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25E9-656D-4EA8-BED0-084161ED64B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25A9-C682-4AA1-B69E-6132E2E2B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BE11C-3912-4034-8501-B0E550CA341C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BD573-F9FC-4B6A-A632-09964B73A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  <p:sldLayoutId id="2147484608" r:id="rId12"/>
    <p:sldLayoutId id="2147484571" r:id="rId13"/>
    <p:sldLayoutId id="2147484609" r:id="rId14"/>
    <p:sldLayoutId id="2147484572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3873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610" r:id="rId14"/>
  </p:sldLayoutIdLst>
  <p:transition spd="slow">
    <p:fade/>
  </p:transition>
  <p:hf sldNum="0" hdr="0" dt="0"/>
  <p:txStyles>
    <p:titleStyle>
      <a:lvl1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kern="1200" spc="-8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33363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198438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6"/>
          <p:cNvSpPr>
            <a:spLocks noChangeArrowheads="1"/>
          </p:cNvSpPr>
          <p:nvPr/>
        </p:nvSpPr>
        <p:spPr bwMode="auto">
          <a:xfrm>
            <a:off x="0" y="2773363"/>
            <a:ext cx="9906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Юргинского городского округа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области – Кузбасса 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6" descr="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490538"/>
            <a:ext cx="1498600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649276"/>
            <a:ext cx="1010048" cy="126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59975" y="2847007"/>
            <a:ext cx="8070747" cy="139807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«УГОЧС г. Юрги» </a:t>
            </a:r>
          </a:p>
          <a:p>
            <a:pPr algn="ctr" defTabSz="1241425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Яблонский Евгений Владимирович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8(384-51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5-30-32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59975" y="1332088"/>
            <a:ext cx="8119656" cy="117633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960" tIns="82979" rIns="165960" bIns="82979" anchor="ctr"/>
          <a:lstStyle/>
          <a:p>
            <a:pPr algn="ctr" defTabSz="1657350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города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Юргинского городского округа –</a:t>
            </a:r>
          </a:p>
          <a:p>
            <a:pPr algn="ctr" defTabSz="1657350"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КЧС и ПБ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Юрги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57350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Фомин Алексей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Владимирович</a:t>
            </a:r>
          </a:p>
          <a:p>
            <a:pPr algn="ctr" defTabSz="1657350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8(384-51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5-91-95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459975" y="4509120"/>
            <a:ext cx="8135937" cy="158417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960" tIns="82979" rIns="165960" bIns="82979" anchor="ctr"/>
          <a:lstStyle/>
          <a:p>
            <a:pPr algn="ctr" defTabSz="1241425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«ЕДДС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Юрги»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Никифоров Андрей Станиславович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8(384-51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5-33-83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330595"/>
            <a:ext cx="1224137" cy="1177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5" y="4509120"/>
            <a:ext cx="1224136" cy="15841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847007"/>
            <a:ext cx="1224137" cy="1398080"/>
          </a:xfrm>
          <a:prstGeom prst="rect">
            <a:avLst/>
          </a:prstGeom>
        </p:spPr>
      </p:pic>
      <p:sp>
        <p:nvSpPr>
          <p:cNvPr id="9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635413AB-3966-41EA-AE35-D34B443E04B1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2</a:t>
            </a:fld>
            <a:endParaRPr lang="ru-RU" sz="14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167"/>
            <a:ext cx="9906000" cy="6177833"/>
          </a:xfrm>
          <a:prstGeom prst="rect">
            <a:avLst/>
          </a:prstGeom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7250"/>
          </a:xfrm>
        </p:spPr>
        <p:txBody>
          <a:bodyPr/>
          <a:lstStyle/>
          <a:p>
            <a:pPr defTabSz="1241425" eaLnBrk="1" hangingPunct="1"/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</a:t>
            </a:r>
            <a:br>
              <a:rPr lang="ru-RU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ЮРГИНСКОГО ГОРОДСКОГО ОКРУГА</a:t>
            </a:r>
            <a:br>
              <a:rPr lang="ru-RU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277BAE8A-5E31-4F26-887F-CBFDF58F617B}" type="slidenum">
              <a:rPr lang="ru-RU" sz="1400" smtClean="0">
                <a:solidFill>
                  <a:srgbClr val="FFFF00"/>
                </a:solidFill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400" smtClean="0">
              <a:solidFill>
                <a:srgbClr val="FFFF00"/>
              </a:solidFill>
            </a:endParaRPr>
          </a:p>
        </p:txBody>
      </p:sp>
      <p:graphicFrame>
        <p:nvGraphicFramePr>
          <p:cNvPr id="22933" name="Group 4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62442"/>
              </p:ext>
            </p:extLst>
          </p:nvPr>
        </p:nvGraphicFramePr>
        <p:xfrm>
          <a:off x="0" y="620713"/>
          <a:ext cx="9906000" cy="1736391"/>
        </p:xfrm>
        <a:graphic>
          <a:graphicData uri="http://schemas.openxmlformats.org/drawingml/2006/table">
            <a:tbl>
              <a:tblPr/>
              <a:tblGrid>
                <a:gridCol w="173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7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(поселения)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Юргинский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округ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79,705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1798,91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675">
                <a:tc gridSpan="9"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Адрес администрации: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652000, г. Юрга, пр.. Победы, 13. Координаты: 55</a:t>
                      </a:r>
                      <a:r>
                        <a:rPr kumimoji="0" lang="ru-RU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°44 ′;   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  <a:r>
                        <a:rPr kumimoji="0" lang="ru-RU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4°54′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</a:t>
                      </a:r>
                      <a:r>
                        <a:rPr kumimoji="0" lang="ru-RU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.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secr@yurga.org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http://www.yurga.org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Телефон: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тел.: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845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 5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91-95,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5-04-92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Факс: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8(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384-51) 5-90-88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6" name="Text Box 1051"/>
          <p:cNvSpPr txBox="1">
            <a:spLocks noChangeArrowheads="1"/>
          </p:cNvSpPr>
          <p:nvPr/>
        </p:nvSpPr>
        <p:spPr bwMode="auto">
          <a:xfrm>
            <a:off x="7383781" y="3653498"/>
            <a:ext cx="2522220" cy="80674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defRPr/>
            </a:pPr>
            <a:endParaRPr lang="ru-RU" b="1" dirty="0" smtClean="0"/>
          </a:p>
          <a:p>
            <a:pPr fontAlgn="auto">
              <a:spcBef>
                <a:spcPts val="0"/>
              </a:spcBef>
              <a:defRPr/>
            </a:pPr>
            <a:endParaRPr lang="ru-RU" b="1" dirty="0"/>
          </a:p>
          <a:p>
            <a:pPr fontAlgn="auto">
              <a:spcBef>
                <a:spcPts val="0"/>
              </a:spcBef>
              <a:defRPr/>
            </a:pPr>
            <a:r>
              <a:rPr lang="ru-RU" b="1" dirty="0" smtClean="0"/>
              <a:t>Потенциально </a:t>
            </a:r>
            <a:r>
              <a:rPr lang="ru-RU" b="1" dirty="0"/>
              <a:t>опасные </a:t>
            </a:r>
            <a:r>
              <a:rPr lang="ru-RU" b="1" dirty="0" smtClean="0"/>
              <a:t>объекты:</a:t>
            </a:r>
            <a:endParaRPr lang="ru-RU" dirty="0"/>
          </a:p>
          <a:p>
            <a:pPr fontAlgn="auto">
              <a:spcBef>
                <a:spcPts val="0"/>
              </a:spcBef>
              <a:defRPr/>
            </a:pPr>
            <a:r>
              <a:rPr lang="ru-RU" dirty="0" smtClean="0"/>
              <a:t>взрывопожароопасных </a:t>
            </a:r>
            <a:r>
              <a:rPr lang="ru-RU" dirty="0"/>
              <a:t>– </a:t>
            </a:r>
            <a:r>
              <a:rPr lang="ru-RU" dirty="0" smtClean="0"/>
              <a:t>2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b="1" dirty="0" smtClean="0"/>
              <a:t>Критически важных объекта - 2</a:t>
            </a:r>
          </a:p>
          <a:p>
            <a:pPr fontAlgn="auto">
              <a:spcBef>
                <a:spcPts val="0"/>
              </a:spcBef>
              <a:defRPr/>
            </a:pPr>
            <a:endParaRPr lang="ru-RU" b="1" dirty="0" smtClean="0"/>
          </a:p>
          <a:p>
            <a:pPr fontAlgn="auto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337" name="Text Box 1050"/>
          <p:cNvSpPr txBox="1">
            <a:spLocks noChangeArrowheads="1"/>
          </p:cNvSpPr>
          <p:nvPr/>
        </p:nvSpPr>
        <p:spPr bwMode="auto">
          <a:xfrm>
            <a:off x="7383781" y="4446587"/>
            <a:ext cx="2503487" cy="242093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11263">
              <a:spcAft>
                <a:spcPts val="100"/>
              </a:spcAft>
              <a:defRPr/>
            </a:pPr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 значимые объекты/в том числе с круглосуточным пребыванием людей: 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общеобразовательные школы –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13;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детские сады –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28;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defRPr/>
            </a:pPr>
            <a:r>
              <a:rPr lang="ru-RU" sz="10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детский приют -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1;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школа-интернат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дом детского творчества - 1;</a:t>
            </a:r>
          </a:p>
          <a:p>
            <a:pPr defTabSz="1211263"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детская школа искусств - 1;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учреждения здравоохранения –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9;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парки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культуры и отдыха-2;</a:t>
            </a:r>
          </a:p>
          <a:p>
            <a:pPr defTabSz="1211263"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культуры – 3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spcAft>
                <a:spcPts val="100"/>
              </a:spcAft>
              <a:defRPr/>
            </a:pP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Text Box 1051"/>
          <p:cNvSpPr txBox="1">
            <a:spLocks noChangeArrowheads="1"/>
          </p:cNvSpPr>
          <p:nvPr/>
        </p:nvSpPr>
        <p:spPr bwMode="auto">
          <a:xfrm>
            <a:off x="12973" y="5372883"/>
            <a:ext cx="6137275" cy="1484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lvl1pPr defTabSz="1279525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Населённый пункт Юрга возник в 1886 г.</a:t>
            </a:r>
          </a:p>
          <a:p>
            <a:pPr eaLnBrk="1" hangingPunct="1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1898 г. на Транссибирской магистрали построена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ж.д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станция Юрга-I, образовался пристанционный посёлок. С 1942 г. рабочий посёлок Юрга. Город с 18 января 1949 г.</a:t>
            </a:r>
          </a:p>
          <a:p>
            <a:pPr>
              <a:defRPr/>
            </a:pP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Юргинский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 входит в состав Кемеровской области-Кузбасса.</a:t>
            </a:r>
          </a:p>
          <a:p>
            <a:pPr>
              <a:defRPr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граничит:</a:t>
            </a:r>
          </a:p>
          <a:p>
            <a:pPr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востоке с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Яшкинским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муниципальным округом;</a:t>
            </a:r>
          </a:p>
          <a:p>
            <a:pPr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севере, западе, юге с Юргинским муниципальным округом.</a:t>
            </a:r>
          </a:p>
        </p:txBody>
      </p:sp>
      <p:sp>
        <p:nvSpPr>
          <p:cNvPr id="454" name="Line 224"/>
          <p:cNvSpPr>
            <a:spLocks noChangeShapeType="1"/>
          </p:cNvSpPr>
          <p:nvPr/>
        </p:nvSpPr>
        <p:spPr bwMode="auto">
          <a:xfrm flipH="1">
            <a:off x="1327500" y="4768465"/>
            <a:ext cx="1320860" cy="772173"/>
          </a:xfrm>
          <a:prstGeom prst="line">
            <a:avLst/>
          </a:prstGeom>
          <a:ln>
            <a:headEnd type="stealth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35178" y="4992825"/>
            <a:ext cx="512101" cy="19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100 км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3" name="Rectangle 509"/>
          <p:cNvSpPr>
            <a:spLocks noChangeArrowheads="1"/>
          </p:cNvSpPr>
          <p:nvPr/>
        </p:nvSpPr>
        <p:spPr bwMode="auto">
          <a:xfrm>
            <a:off x="5385048" y="3933056"/>
            <a:ext cx="720725" cy="27648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5162" tIns="32581" rIns="65162" bIns="32581" anchor="ctr"/>
          <a:lstStyle/>
          <a:p>
            <a:pPr algn="ctr" defTabSz="652463"/>
            <a:r>
              <a:rPr lang="ru-RU" altLang="ru-RU" sz="600" b="1" dirty="0"/>
              <a:t>КЧС и </a:t>
            </a:r>
            <a:r>
              <a:rPr lang="ru-RU" altLang="ru-RU" sz="600" b="1" dirty="0" smtClean="0"/>
              <a:t>ПБ</a:t>
            </a:r>
          </a:p>
          <a:p>
            <a:pPr algn="ctr" defTabSz="652463"/>
            <a:r>
              <a:rPr lang="ru-RU" altLang="ru-RU" sz="600" b="1" dirty="0" smtClean="0"/>
              <a:t>ЮГО</a:t>
            </a:r>
            <a:endParaRPr lang="ru-RU" altLang="ru-RU" sz="600" b="1" dirty="0"/>
          </a:p>
        </p:txBody>
      </p:sp>
      <p:sp>
        <p:nvSpPr>
          <p:cNvPr id="34" name="Line 510"/>
          <p:cNvSpPr>
            <a:spLocks noChangeShapeType="1"/>
          </p:cNvSpPr>
          <p:nvPr/>
        </p:nvSpPr>
        <p:spPr bwMode="auto">
          <a:xfrm>
            <a:off x="5384707" y="4209540"/>
            <a:ext cx="0" cy="22250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Rectangle 509"/>
          <p:cNvSpPr>
            <a:spLocks noChangeArrowheads="1"/>
          </p:cNvSpPr>
          <p:nvPr/>
        </p:nvSpPr>
        <p:spPr bwMode="auto">
          <a:xfrm>
            <a:off x="5457056" y="4293807"/>
            <a:ext cx="720725" cy="27648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5162" tIns="32581" rIns="65162" bIns="32581" anchor="ctr"/>
          <a:lstStyle/>
          <a:p>
            <a:pPr algn="ctr" defTabSz="652463"/>
            <a:r>
              <a:rPr lang="ru-RU" altLang="ru-RU" sz="600" b="1" dirty="0" smtClean="0"/>
              <a:t>УГОЧС и ЕДДС</a:t>
            </a:r>
          </a:p>
          <a:p>
            <a:pPr algn="ctr" defTabSz="652463"/>
            <a:r>
              <a:rPr lang="ru-RU" altLang="ru-RU" sz="600" b="1" dirty="0" smtClean="0"/>
              <a:t>ЮГО </a:t>
            </a:r>
            <a:endParaRPr lang="ru-RU" altLang="ru-RU" sz="600" b="1" dirty="0"/>
          </a:p>
        </p:txBody>
      </p:sp>
      <p:sp>
        <p:nvSpPr>
          <p:cNvPr id="36" name="Line 510"/>
          <p:cNvSpPr>
            <a:spLocks noChangeShapeType="1"/>
          </p:cNvSpPr>
          <p:nvPr/>
        </p:nvSpPr>
        <p:spPr bwMode="auto">
          <a:xfrm>
            <a:off x="5457056" y="4570291"/>
            <a:ext cx="0" cy="22250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 noGrp="1"/>
          </p:cNvSpPr>
          <p:nvPr/>
        </p:nvSpPr>
        <p:spPr bwMode="auto">
          <a:xfrm>
            <a:off x="7607573" y="6552329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635413AB-3966-41EA-AE35-D34B443E04B1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3</a:t>
            </a:fld>
            <a:endParaRPr lang="ru-RU" sz="14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ЮРГИНСКОГО ГОРОДСКОГО ОКРУГА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04928" y="1032275"/>
            <a:ext cx="5103936" cy="1797541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263">
              <a:defRPr/>
            </a:pPr>
            <a:r>
              <a:rPr lang="ru-RU" sz="19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652050, 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 область – Кузбасс, </a:t>
            </a:r>
          </a:p>
          <a:p>
            <a:pPr algn="ctr" defTabSz="1211263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Юрга, ул. Московская,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л. адрес: </a:t>
            </a: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extrem42@mail.ru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8(38451)5-33-83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факс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8(38451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5-30-32</a:t>
            </a:r>
            <a:endParaRPr lang="ru-RU" sz="1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635413AB-3966-41EA-AE35-D34B443E04B1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4</a:t>
            </a:fld>
            <a:endParaRPr 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4583" name="Picture 59" descr="ЕДДС 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41" y="908720"/>
            <a:ext cx="4124180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68899" y="3880851"/>
            <a:ext cx="3926845" cy="249396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Юргинского городского округа размещена </a:t>
            </a:r>
            <a:endPara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1-ом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этаже жилого здания,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МКУ «Управление по делам ГО и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ЧС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Юрги»</a:t>
            </a:r>
          </a:p>
          <a:p>
            <a:pPr algn="ctr" defTabSz="12112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Полезная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>
                <a:solidFill>
                  <a:srgbClr val="FF0000"/>
                </a:solidFill>
                <a:latin typeface="Times New Roman"/>
              </a:rPr>
              <a:t>45,02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кв. м.</a:t>
            </a:r>
          </a:p>
          <a:p>
            <a:pPr algn="ctr" defTabSz="12113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35,4  кв.м.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4766" t="21875" r="17773" b="31250"/>
          <a:stretch>
            <a:fillRect/>
          </a:stretch>
        </p:blipFill>
        <p:spPr bwMode="auto">
          <a:xfrm>
            <a:off x="4310058" y="3071810"/>
            <a:ext cx="5072098" cy="32861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25789" y="3650019"/>
            <a:ext cx="576064" cy="2308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П-166</a:t>
            </a:r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411066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ЮРГИНСКОГО ГОРОДСКОГО ОКРУГА</a:t>
            </a:r>
          </a:p>
        </p:txBody>
      </p:sp>
      <p:sp>
        <p:nvSpPr>
          <p:cNvPr id="108546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5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0857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70993"/>
              </p:ext>
            </p:extLst>
          </p:nvPr>
        </p:nvGraphicFramePr>
        <p:xfrm>
          <a:off x="488504" y="1772816"/>
          <a:ext cx="9145142" cy="2993260"/>
        </p:xfrm>
        <a:graphic>
          <a:graphicData uri="http://schemas.openxmlformats.org/drawingml/2006/table">
            <a:tbl>
              <a:tblPr/>
              <a:tblGrid>
                <a:gridCol w="84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6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54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1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2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 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городском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городского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2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Оперативный дежурный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Оператор 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Оперативный дежурный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Оператор 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Оперативный дежурный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Оператор 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4520,53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2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23,0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7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sz="2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 И ПРОГРАММНОЕ ОБЕСПЕЧЕНИЕ </a:t>
            </a:r>
            <a:br>
              <a:rPr lang="ru-RU" sz="2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 ЮРГИНСКОГО ГОРОДСКОГО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3050" y="908050"/>
          <a:ext cx="4679951" cy="119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Радиостанция  «Т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AKT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Радиостанция «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YAESU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Телефонные аппараты (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линии)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-80  %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98263"/>
              </p:ext>
            </p:extLst>
          </p:nvPr>
        </p:nvGraphicFramePr>
        <p:xfrm>
          <a:off x="5097463" y="3543300"/>
          <a:ext cx="4679951" cy="56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име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17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50273"/>
              </p:ext>
            </p:extLst>
          </p:nvPr>
        </p:nvGraphicFramePr>
        <p:xfrm>
          <a:off x="5097463" y="4251325"/>
          <a:ext cx="4679951" cy="56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7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74926"/>
              </p:ext>
            </p:extLst>
          </p:nvPr>
        </p:nvGraphicFramePr>
        <p:xfrm>
          <a:off x="273050" y="4948238"/>
          <a:ext cx="9504487" cy="203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5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0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50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66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 ЛВС МЧС России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 Кемеровской области – Кузбассу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89492"/>
              </p:ext>
            </p:extLst>
          </p:nvPr>
        </p:nvGraphicFramePr>
        <p:xfrm>
          <a:off x="5097463" y="908050"/>
          <a:ext cx="4679950" cy="119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Компьютер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Принтеры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Системный блок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917277"/>
              </p:ext>
            </p:extLst>
          </p:nvPr>
        </p:nvGraphicFramePr>
        <p:xfrm>
          <a:off x="273050" y="2246313"/>
          <a:ext cx="4679950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ЦСО П-164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1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ЦСО П-160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ЦСО П-166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9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-50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81311"/>
              </p:ext>
            </p:extLst>
          </p:nvPr>
        </p:nvGraphicFramePr>
        <p:xfrm>
          <a:off x="5097463" y="2246313"/>
          <a:ext cx="4679950" cy="95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ВКС 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Grandstream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GXV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3140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ooVoo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(программа)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90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36295"/>
              </p:ext>
            </p:extLst>
          </p:nvPr>
        </p:nvGraphicFramePr>
        <p:xfrm>
          <a:off x="273050" y="3543300"/>
          <a:ext cx="4679950" cy="87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14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4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14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14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PVR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-4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USB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запись переговоров с 4-х линий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14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14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4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635413AB-3966-41EA-AE35-D34B443E04B1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6</a:t>
            </a:fld>
            <a:endParaRPr lang="ru-RU" sz="14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3894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31252"/>
              </p:ext>
            </p:extLst>
          </p:nvPr>
        </p:nvGraphicFramePr>
        <p:xfrm>
          <a:off x="268288" y="836613"/>
          <a:ext cx="9437687" cy="939802"/>
        </p:xfrm>
        <a:graphic>
          <a:graphicData uri="http://schemas.openxmlformats.org/drawingml/2006/table">
            <a:tbl>
              <a:tblPr/>
              <a:tblGrid>
                <a:gridCol w="173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338">
                <a:tc gridSpan="5"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</a:t>
                      </a:r>
                    </a:p>
                  </a:txBody>
                  <a:tcPr marL="5833" marR="5833" marT="583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488">
                <a:tc gridSpan="5"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– 0</a:t>
                      </a:r>
                    </a:p>
                  </a:txBody>
                  <a:tcPr marL="5833" marR="5833" marT="583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63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0586E0B7-FDE6-4078-9588-D49FB5DFD146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7</a:t>
            </a:fld>
            <a:endParaRPr 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9969" name="Rectangle 62"/>
          <p:cNvSpPr>
            <a:spLocks noChangeArrowheads="1"/>
          </p:cNvSpPr>
          <p:nvPr/>
        </p:nvSpPr>
        <p:spPr bwMode="auto">
          <a:xfrm>
            <a:off x="1209042" y="4007622"/>
            <a:ext cx="2716193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ООО «Завод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ТехноНиколь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-Сибирь»</a:t>
            </a:r>
          </a:p>
          <a:p>
            <a:pPr algn="ctr" defTabSz="91440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КВО</a:t>
            </a:r>
          </a:p>
          <a:p>
            <a:pPr algn="ctr" defTabSz="914400"/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Ул. 1-ая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Железнодорожзная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endParaRPr lang="ru-RU" sz="1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0" name="Rectangle 65"/>
          <p:cNvSpPr>
            <a:spLocks noChangeArrowheads="1"/>
          </p:cNvSpPr>
          <p:nvPr/>
        </p:nvSpPr>
        <p:spPr bwMode="auto">
          <a:xfrm>
            <a:off x="1541339" y="2744561"/>
            <a:ext cx="185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ОСП ЮФЗ ОАО КФ</a:t>
            </a:r>
          </a:p>
        </p:txBody>
      </p:sp>
      <p:pic>
        <p:nvPicPr>
          <p:cNvPr id="1026" name="Picture 2" descr="https://top4man.ru/inews/aHR0cHM6Ly9yZWdudW0ucnUvdXBsb2Fkcy9waWN0dXJlcy9uZXdzLzIwMjAvMDkvMTgvcmVnbnVtX3BpY3R1cmVfMTYwMDM5ODczMTE1NjkxN19ub3JtYWw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0" y="1819289"/>
            <a:ext cx="4180580" cy="2288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gnum.ru/uploads/pictures/news/2020/02/19/regnum_picture_15820784192927020_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740975"/>
            <a:ext cx="3810000" cy="2393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ou28.ucoz.net/_si/0/0969173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0" y="4437112"/>
            <a:ext cx="4491258" cy="2453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kaluga.cable.ru/images/resize/objects/400_zavod_ferrosplav_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4056409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4263" y="1677696"/>
            <a:ext cx="31683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Юргинский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машиностроительный завод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Шоссейная,3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6441" y="4035820"/>
            <a:ext cx="31683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«Кузнецкие ферросплавы»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Абразивная,1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4941" y="1819289"/>
            <a:ext cx="31683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ТЭЦ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Шоссейная,3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 txBox="1">
            <a:spLocks/>
          </p:cNvSpPr>
          <p:nvPr/>
        </p:nvSpPr>
        <p:spPr bwMode="auto">
          <a:xfrm>
            <a:off x="0" y="333375"/>
            <a:ext cx="9906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ТЕРРИТОРИИ</a:t>
            </a:r>
          </a:p>
          <a:p>
            <a:pPr algn="ctr" defTabSz="1241425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ЮРГИНСКОГО ГОРОДСКОГО ОКРУГА</a:t>
            </a:r>
          </a:p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2015 -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-215900"/>
            <a:ext cx="217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8" name="Rectangle 18"/>
          <p:cNvSpPr>
            <a:spLocks noChangeArrowheads="1"/>
          </p:cNvSpPr>
          <p:nvPr/>
        </p:nvSpPr>
        <p:spPr bwMode="auto">
          <a:xfrm>
            <a:off x="0" y="88900"/>
            <a:ext cx="407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>
              <a:tabLst>
                <a:tab pos="3484563" algn="ctr"/>
                <a:tab pos="6969125" algn="r"/>
              </a:tabLst>
            </a:pPr>
            <a:endParaRPr lang="ru-RU"/>
          </a:p>
        </p:txBody>
      </p:sp>
      <p:sp>
        <p:nvSpPr>
          <p:cNvPr id="41989" name="Rectangle 23"/>
          <p:cNvSpPr>
            <a:spLocks noChangeArrowheads="1"/>
          </p:cNvSpPr>
          <p:nvPr/>
        </p:nvSpPr>
        <p:spPr bwMode="auto">
          <a:xfrm>
            <a:off x="0" y="393700"/>
            <a:ext cx="217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0" name="TextBox 23"/>
          <p:cNvSpPr txBox="1">
            <a:spLocks noChangeArrowheads="1"/>
          </p:cNvSpPr>
          <p:nvPr/>
        </p:nvSpPr>
        <p:spPr bwMode="auto">
          <a:xfrm>
            <a:off x="977900" y="1827287"/>
            <a:ext cx="7950200" cy="157017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07183" tIns="53594" rIns="107183" bIns="53594">
            <a:spAutoFit/>
          </a:bodyPr>
          <a:lstStyle/>
          <a:p>
            <a:pPr indent="523875" algn="just"/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2018-2022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на территории Юргинского городского округа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чрезвычайный ситуаций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произошло: </a:t>
            </a:r>
          </a:p>
          <a:p>
            <a:pPr indent="523875" algn="just"/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</a:t>
            </a:r>
            <a:r>
              <a:rPr 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ЧС – </a:t>
            </a:r>
            <a:r>
              <a:rPr 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/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</a:t>
            </a:r>
            <a:r>
              <a:rPr 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ЧС –</a:t>
            </a:r>
            <a:r>
              <a:rPr lang="ru-RU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/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</a:t>
            </a:r>
            <a:r>
              <a:rPr 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ЧС – </a:t>
            </a:r>
            <a:r>
              <a:rPr 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97109320"/>
              </p:ext>
            </p:extLst>
          </p:nvPr>
        </p:nvGraphicFramePr>
        <p:xfrm>
          <a:off x="1119420" y="3861048"/>
          <a:ext cx="78660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635413AB-3966-41EA-AE35-D34B443E04B1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8</a:t>
            </a:fld>
            <a:endParaRPr lang="ru-RU" sz="14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ЮРГИНСКОГО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5098" r="6632" b="4146"/>
          <a:stretch>
            <a:fillRect/>
          </a:stretch>
        </p:blipFill>
        <p:spPr>
          <a:xfrm>
            <a:off x="5710939" y="3806565"/>
            <a:ext cx="414340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0" t="23718" r="-8241" b="3844"/>
          <a:stretch>
            <a:fillRect/>
          </a:stretch>
        </p:blipFill>
        <p:spPr>
          <a:xfrm>
            <a:off x="-447600" y="808017"/>
            <a:ext cx="500066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3786190"/>
            <a:ext cx="2592288" cy="296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24" y="3826808"/>
            <a:ext cx="3066927" cy="285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82" y="834980"/>
            <a:ext cx="2202913" cy="293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829479"/>
            <a:ext cx="2426755" cy="290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5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7E966C4-873F-49C4-A72A-627C0F4BF856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9</a:t>
            </a:fld>
            <a:endParaRPr lang="ru-RU" sz="1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23014</TotalTime>
  <Words>915</Words>
  <Application>Microsoft Office PowerPoint</Application>
  <PresentationFormat>Лист A4 (210x297 мм)</PresentationFormat>
  <Paragraphs>297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Презентация PowerPoint</vt:lpstr>
      <vt:lpstr>РУКОВОДСТВО МУНИЦИПАЛЬНОГО ОБРАЗОВАНИЯ И ЕДДС</vt:lpstr>
      <vt:lpstr>КРАТКАЯ  ХАРАКТЕРИСТИКА  ЮРГИНСКОГО ГОРОДСКОГО ОКРУГА </vt:lpstr>
      <vt:lpstr>РАЗМЕЩЕНИЕ ЕДДС  ЮРГИНСКОГО ГОРОДСКОГО ОКРУГА</vt:lpstr>
      <vt:lpstr>ЧИСЛЕННОСТЬ ДИСПЕТЧЕРСКОГО СОСТАВА  ЕДДС ЮРГИНСКОГО ГОРОДСКОГО ОКРУГА</vt:lpstr>
      <vt:lpstr>ТЕХНИЧЕСКОЕ ОСНАЩЕНИЕ И ПРОГРАММНОЕ ОБЕСПЕЧЕНИЕ  ЕДДС  ЮРГИНСКОГО ГОРОДСКОГО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759</cp:revision>
  <dcterms:modified xsi:type="dcterms:W3CDTF">2023-02-20T07:16:17Z</dcterms:modified>
</cp:coreProperties>
</file>