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  <p:sldMasterId id="2147483702" r:id="rId4"/>
    <p:sldMasterId id="2147483717" r:id="rId5"/>
    <p:sldMasterId id="2147483744" r:id="rId6"/>
    <p:sldMasterId id="2147483874" r:id="rId7"/>
  </p:sldMasterIdLst>
  <p:notesMasterIdLst>
    <p:notesMasterId r:id="rId17"/>
  </p:notesMasterIdLst>
  <p:sldIdLst>
    <p:sldId id="256" r:id="rId8"/>
    <p:sldId id="352" r:id="rId9"/>
    <p:sldId id="327" r:id="rId10"/>
    <p:sldId id="260" r:id="rId11"/>
    <p:sldId id="342" r:id="rId12"/>
    <p:sldId id="295" r:id="rId13"/>
    <p:sldId id="349" r:id="rId14"/>
    <p:sldId id="351" r:id="rId15"/>
    <p:sldId id="353" r:id="rId16"/>
  </p:sldIdLst>
  <p:sldSz cx="9906000" cy="6858000" type="A4"/>
  <p:notesSz cx="6797675" cy="9928225"/>
  <p:defaultTextStyle>
    <a:defPPr>
      <a:defRPr lang="ru-RU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3125" indent="-314325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99"/>
    <a:srgbClr val="FFFF99"/>
    <a:srgbClr val="CCFF99"/>
    <a:srgbClr val="FFF0E1"/>
    <a:srgbClr val="FFE8D1"/>
    <a:srgbClr val="FFF2E5"/>
    <a:srgbClr val="FFE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2" autoAdjust="0"/>
    <p:restoredTop sz="96914" autoAdjust="0"/>
  </p:normalViewPr>
  <p:slideViewPr>
    <p:cSldViewPr>
      <p:cViewPr varScale="1">
        <p:scale>
          <a:sx n="115" d="100"/>
          <a:sy n="115" d="100"/>
        </p:scale>
        <p:origin x="1500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7209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7209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6F64D8-FE0C-4EB9-B501-CDDC6DB926F4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7209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7F0045-E8C1-48C5-87BD-3F83AADBB5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3094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3125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A51D24C4-8D40-4CED-A20F-5D4BE938DB5A}" type="slidenum">
              <a:rPr lang="ru-RU" altLang="ru-RU" sz="1200"/>
              <a:pPr algn="r" defTabSz="914400"/>
              <a:t>2</a:t>
            </a:fld>
            <a:endParaRPr lang="ru-RU" altLang="ru-RU" sz="1200"/>
          </a:p>
        </p:txBody>
      </p:sp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4452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572281-8231-4510-8975-42BF37B0FFE9}" type="slidenum">
              <a:rPr lang="ru-RU" altLang="ru-RU" sz="1200">
                <a:latin typeface="Calibri" pitchFamily="34" charset="0"/>
              </a:rPr>
              <a:pPr algn="r"/>
              <a:t>2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575B0268-53C7-4145-B9E6-D18A212A4571}" type="slidenum">
              <a:rPr lang="ru-RU" altLang="ru-RU" sz="1200"/>
              <a:pPr algn="r" defTabSz="914400"/>
              <a:t>3</a:t>
            </a:fld>
            <a:endParaRPr lang="ru-RU" altLang="ru-RU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58863"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6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21E17-FE61-451D-B158-F61CB5D8C1E8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FF6E-E6D8-47FC-BC9D-B53B9F361F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BF551-7765-4441-8ECA-A48393362363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9557-4068-4FE8-97F3-4C62315FAF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AE31-A18E-4187-92A7-955BCC4BE668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EB2D-8649-4C2D-8927-4F3D8760FF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5026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6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5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5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71" y="1411564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72" y="1411564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71" y="1854759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69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9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D1B47-96EB-4D66-B014-40682319EDA1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84338-89B7-41FD-8A21-6F60C87070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6" y="6238908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6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5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8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8" y="4131784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107257" tIns="53629" rIns="107257" bIns="5362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772CF1A-A489-473F-980C-47DFB42C4C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5025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5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5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4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33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2CFF4-19E6-429A-B52B-8484830E2ECA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F108E-7725-498C-A1B0-A48864E070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70" y="1411558"/>
            <a:ext cx="4457701" cy="1034129"/>
          </a:xfrm>
        </p:spPr>
        <p:txBody>
          <a:bodyPr/>
          <a:lstStyle>
            <a:lvl1pPr marL="201109" indent="-201109">
              <a:lnSpc>
                <a:spcPct val="90000"/>
              </a:lnSpc>
              <a:defRPr sz="1600"/>
            </a:lvl1pPr>
            <a:lvl2pPr marL="398306" indent="-192501">
              <a:lnSpc>
                <a:spcPct val="90000"/>
              </a:lnSpc>
              <a:defRPr sz="1400"/>
            </a:lvl2pPr>
            <a:lvl3pPr marL="564201" indent="-170590">
              <a:lnSpc>
                <a:spcPct val="90000"/>
              </a:lnSpc>
              <a:defRPr sz="1200"/>
            </a:lvl3pPr>
            <a:lvl4pPr marL="726185" indent="-161982">
              <a:lnSpc>
                <a:spcPct val="90000"/>
              </a:lnSpc>
              <a:defRPr sz="1100"/>
            </a:lvl4pPr>
            <a:lvl5pPr marL="896774" indent="-165895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70" y="1411558"/>
            <a:ext cx="4457701" cy="1034129"/>
          </a:xfrm>
        </p:spPr>
        <p:txBody>
          <a:bodyPr/>
          <a:lstStyle>
            <a:lvl1pPr marL="205805" indent="-205805">
              <a:lnSpc>
                <a:spcPct val="90000"/>
              </a:lnSpc>
              <a:defRPr sz="1600"/>
            </a:lvl1pPr>
            <a:lvl2pPr marL="398306" indent="-201109">
              <a:lnSpc>
                <a:spcPct val="90000"/>
              </a:lnSpc>
              <a:defRPr sz="1400"/>
            </a:lvl2pPr>
            <a:lvl3pPr marL="568897" indent="-179198">
              <a:lnSpc>
                <a:spcPct val="90000"/>
              </a:lnSpc>
              <a:defRPr sz="1200"/>
            </a:lvl3pPr>
            <a:lvl4pPr marL="726185" indent="-157288">
              <a:lnSpc>
                <a:spcPct val="90000"/>
              </a:lnSpc>
              <a:defRPr sz="1100"/>
            </a:lvl4pPr>
            <a:lvl5pPr marL="896774" indent="-161982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70" y="1896305"/>
            <a:ext cx="4457701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68" y="2174878"/>
            <a:ext cx="4457701" cy="955646"/>
          </a:xfrm>
        </p:spPr>
        <p:txBody>
          <a:bodyPr/>
          <a:lstStyle>
            <a:lvl1pPr marL="166677" indent="-166677">
              <a:defRPr sz="1400"/>
            </a:lvl1pPr>
            <a:lvl2pPr marL="332573" indent="-157288">
              <a:defRPr sz="1200"/>
            </a:lvl2pPr>
            <a:lvl3pPr marL="481254" indent="-143985">
              <a:defRPr sz="1100"/>
            </a:lvl3pPr>
            <a:lvl4pPr marL="621326" indent="-135377">
              <a:defRPr sz="1100"/>
            </a:lvl4pPr>
            <a:lvl5pPr marL="756703" indent="-122074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96305"/>
            <a:ext cx="4460104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8"/>
            <a:ext cx="4461139" cy="955646"/>
          </a:xfrm>
        </p:spPr>
        <p:txBody>
          <a:bodyPr/>
          <a:lstStyle>
            <a:lvl1pPr marL="175286" indent="-175286">
              <a:defRPr sz="1400"/>
            </a:lvl1pPr>
            <a:lvl2pPr marL="337269" indent="-161982">
              <a:defRPr sz="1200"/>
            </a:lvl2pPr>
            <a:lvl3pPr marL="485949" indent="-144768">
              <a:defRPr sz="1100"/>
            </a:lvl3pPr>
            <a:lvl4pPr marL="621326" indent="-140072">
              <a:defRPr sz="1100"/>
            </a:lvl4pPr>
            <a:lvl5pPr marL="756703" indent="-130682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3" y="6238910"/>
            <a:ext cx="9906001" cy="619125"/>
          </a:xfrm>
          <a:solidFill>
            <a:srgbClr val="FFFF99"/>
          </a:solidFill>
        </p:spPr>
        <p:txBody>
          <a:bodyPr lIns="127325" tIns="63663" rIns="127325" bIns="63663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5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5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03F6-D727-4DAC-97F7-FE328ABEAA45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80B3-939F-47C7-9807-3422FE5BBC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1" y="4408544"/>
            <a:ext cx="8420633" cy="484748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1" y="4187182"/>
            <a:ext cx="8420633" cy="22159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608" indent="0">
              <a:buNone/>
              <a:defRPr sz="1600"/>
            </a:lvl2pPr>
            <a:lvl3pPr marL="725189" indent="0">
              <a:buNone/>
              <a:defRPr sz="1300"/>
            </a:lvl3pPr>
            <a:lvl4pPr marL="1087752" indent="0">
              <a:buNone/>
              <a:defRPr sz="1200"/>
            </a:lvl4pPr>
            <a:lvl5pPr marL="1450445" indent="0">
              <a:buNone/>
              <a:defRPr sz="1200"/>
            </a:lvl5pPr>
            <a:lvl6pPr marL="1813029" indent="0">
              <a:buNone/>
              <a:defRPr sz="1200"/>
            </a:lvl6pPr>
            <a:lvl7pPr marL="2175529" indent="0">
              <a:buNone/>
              <a:defRPr sz="1200"/>
            </a:lvl7pPr>
            <a:lvl8pPr marL="2538084" indent="0">
              <a:buNone/>
              <a:defRPr sz="1200"/>
            </a:lvl8pPr>
            <a:lvl9pPr marL="290072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 eaLnBrk="1" hangingPunct="1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 eaLnBrk="1" hangingPunct="1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5F3C8F0-68BC-473E-A398-08310D132C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502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5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70" y="1411564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71" y="1411564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70" y="1854759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68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9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8F29C-86AA-4294-B26E-38D72A41DB41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8C46-C6F8-45BE-A635-F34F9F8AD3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4" y="623890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8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8" y="4131784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107257" tIns="53629" rIns="107257" bIns="5362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BF123D7-964A-4570-BD0D-9C53C0A1B5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5020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0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79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5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B38A-EF3D-471B-9F7B-163159462AC4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4835-AE9A-4120-9BFD-D1755D6995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68" y="1411564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69" y="1411564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68" y="1854759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66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9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2" y="6238902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0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79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8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8" y="4131784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107257" tIns="53629" rIns="107257" bIns="5362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4E56238-4751-46CB-B50A-F8E852086C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F9539-8D24-451D-87AC-15EC115DE57E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2799-3134-488A-BD35-5FFB0EFE67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E6C0B8-236E-4968-B91D-D78965561701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9F3F9-8371-4D84-AD48-DE7DF604FA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E822C6-5B98-4D88-A1B2-666692391BE8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61D-47D0-416A-A8D8-B59D350A1B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12706-CA4C-4A28-A639-A0723FB2DB07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27525-3347-4719-9DFB-C70E88BFF0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4159E6-64C3-4E54-AE3A-A237F52FA889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3510-8849-426D-93FA-1A94095269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CB6E1D-BD68-40F5-A46B-39EFA37B8FFA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B553-DA33-40A9-A886-E366BE72A7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665A04-26DF-4B27-8449-54DB267EA7EB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5C887-9275-4D7A-A24D-1AAF7E3D90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17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59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51FD3C-F520-4631-BFEB-1D1C35BD0A77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4E29-CBAC-41FE-B5C5-2C75143DF8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20AFA4-F239-4DC0-BEC7-D783A8565C57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7B21-332F-41FB-8596-9E896F968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1589B8-DD26-4049-8E4C-91416BF93315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0D1E-2567-41B7-8F47-09BCAEB3AC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502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4460227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0EF5E-E6BC-47C0-9367-B2AA55A62F9B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E5179-E168-49BC-A5CB-9DEBCC60B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31637343"/>
      </p:ext>
    </p:extLst>
  </p:cSld>
  <p:clrMapOvr>
    <a:masterClrMapping/>
  </p:clrMapOvr>
  <p:transition spd="slow">
    <p:fade/>
  </p:transition>
  <p:hf sldNum="0"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5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5703610"/>
      </p:ext>
    </p:extLst>
  </p:cSld>
  <p:clrMapOvr>
    <a:masterClrMapping/>
  </p:clrMapOvr>
  <p:transition spd="slow">
    <p:fade/>
  </p:transition>
  <p:hf sldNum="0"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24494416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70" y="1411564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71" y="1411564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46511613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70" y="1854759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68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9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99348804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23017975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560145"/>
      </p:ext>
    </p:extLst>
  </p:cSld>
  <p:clrMapOvr>
    <a:masterClrMapping/>
  </p:clrMapOvr>
  <p:transition spd="slow">
    <p:fade/>
  </p:transition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458736"/>
      </p:ext>
    </p:extLst>
  </p:cSld>
  <p:clrMapOvr>
    <a:masterClrMapping/>
  </p:clrMapOvr>
  <p:transition spd="slow">
    <p:fade/>
  </p:transition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24746538"/>
      </p:ext>
    </p:extLst>
  </p:cSld>
  <p:clrMapOvr>
    <a:masterClrMapping/>
  </p:clrMapOvr>
  <p:transition spd="slow">
    <p:fade/>
  </p:transition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4" y="623890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9222208"/>
      </p:ext>
    </p:extLst>
  </p:cSld>
  <p:clrMapOvr>
    <a:masterClrMapping/>
  </p:clrMapOvr>
  <p:transition spd="slow"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37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79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8413-BB85-4EF1-AC6D-E0F319EB7451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2B85-6584-4857-BC36-28CB71ECDC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1255688"/>
      </p:ext>
    </p:extLst>
  </p:cSld>
  <p:clrMapOvr>
    <a:masterClrMapping/>
  </p:clrMapOvr>
  <p:transition spd="slow">
    <p:fade/>
  </p:transition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5946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8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8" y="4131784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107262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107262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107257" tIns="53629" rIns="107257" bIns="53629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A2E69B-3ED9-49BC-AAE2-3CFD14AAF3C3}" type="slidenum"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10715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97488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84121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 defTabSz="1072097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AF0D98-BB34-46E5-B906-23504C12622B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 defTabSz="1072097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A20347-A92A-41F5-A145-097D2807AD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5" r:id="rId2"/>
    <p:sldLayoutId id="2147483804" r:id="rId3"/>
    <p:sldLayoutId id="2147483803" r:id="rId4"/>
    <p:sldLayoutId id="2147483802" r:id="rId5"/>
    <p:sldLayoutId id="2147483801" r:id="rId6"/>
    <p:sldLayoutId id="2147483800" r:id="rId7"/>
    <p:sldLayoutId id="2147483799" r:id="rId8"/>
    <p:sldLayoutId id="2147483798" r:id="rId9"/>
    <p:sldLayoutId id="2147483797" r:id="rId10"/>
    <p:sldLayoutId id="2147483796" r:id="rId11"/>
  </p:sldLayoutIdLst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9950" indent="-334963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838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1413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08" r:id="rId13"/>
    <p:sldLayoutId id="2147483837" r:id="rId14"/>
    <p:sldLayoutId id="2147483807" r:id="rId15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3873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0" r:id="rId2"/>
    <p:sldLayoutId id="2147483819" r:id="rId3"/>
    <p:sldLayoutId id="2147483818" r:id="rId4"/>
    <p:sldLayoutId id="2147483817" r:id="rId5"/>
    <p:sldLayoutId id="2147483816" r:id="rId6"/>
    <p:sldLayoutId id="2147483815" r:id="rId7"/>
    <p:sldLayoutId id="2147483814" r:id="rId8"/>
    <p:sldLayoutId id="2147483813" r:id="rId9"/>
    <p:sldLayoutId id="2147483812" r:id="rId10"/>
    <p:sldLayoutId id="2147483811" r:id="rId11"/>
    <p:sldLayoutId id="2147483810" r:id="rId12"/>
    <p:sldLayoutId id="2147483809" r:id="rId13"/>
    <p:sldLayoutId id="2147483838" r:id="rId14"/>
  </p:sldLayoutIdLst>
  <p:transition spd="slow">
    <p:fade/>
  </p:transition>
  <p:hf sldNum="0" hdr="0" dt="0"/>
  <p:txStyles>
    <p:titleStyle>
      <a:lvl1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kern="1200" spc="-89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33363" indent="-233363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33363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203200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25" indent="-203200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198438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87424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786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2830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47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88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322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763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220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264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08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352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5059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23" r:id="rId13"/>
    <p:sldLayoutId id="2147483851" r:id="rId14"/>
    <p:sldLayoutId id="2147483822" r:id="rId15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1443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24" r:id="rId13"/>
    <p:sldLayoutId id="2147483864" r:id="rId14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909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B6A12-D1A7-4DC3-87F8-8AFF814DADAA}" type="datetimeFigureOut">
              <a:rPr lang="ru-RU" altLang="ru-RU"/>
              <a:pPr>
                <a:defRPr/>
              </a:pPr>
              <a:t>20.02.2023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04F364-9F96-46A0-AEAA-3C7F24C464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9950" indent="-334963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838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1413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721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Прямоугольник 6"/>
          <p:cNvSpPr>
            <a:spLocks noChangeArrowheads="1"/>
          </p:cNvSpPr>
          <p:nvPr/>
        </p:nvSpPr>
        <p:spPr bwMode="auto">
          <a:xfrm>
            <a:off x="0" y="2276475"/>
            <a:ext cx="9906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alt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>
              <a:lnSpc>
                <a:spcPct val="110000"/>
              </a:lnSpc>
            </a:pPr>
            <a:r>
              <a:rPr lang="ru-RU" alt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Единой дежурно-диспетчерской </a:t>
            </a:r>
            <a:r>
              <a:rPr lang="ru-RU" alt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службы Тайгинского Городского Округа</a:t>
            </a:r>
          </a:p>
          <a:p>
            <a:pPr algn="ctr">
              <a:lnSpc>
                <a:spcPct val="110000"/>
              </a:lnSpc>
            </a:pPr>
            <a:r>
              <a:rPr lang="ru-RU" alt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Кемеровской </a:t>
            </a:r>
            <a:r>
              <a:rPr lang="ru-RU" alt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области – Кузбасса</a:t>
            </a:r>
          </a:p>
        </p:txBody>
      </p:sp>
      <p:pic>
        <p:nvPicPr>
          <p:cNvPr id="102403" name="Рисунок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476250"/>
            <a:ext cx="14874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476250"/>
            <a:ext cx="1277026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altLang="ru-RU" sz="23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МУНИЦИПАЛЬНОГО ОБРАЗОВАНИЯ И ЕДДС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76400" y="3099500"/>
            <a:ext cx="7800975" cy="1528296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425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отдела управления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делам ГО и ЧС </a:t>
            </a:r>
          </a:p>
          <a:p>
            <a:pPr algn="ctr" defTabSz="1241425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Тайгинского городского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круга</a:t>
            </a:r>
          </a:p>
          <a:p>
            <a:pPr algn="ctr" defTabSz="1241425"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Малышкин Олег Николаевич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8 (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38448) 2-21-75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68463" y="982170"/>
            <a:ext cx="7808912" cy="146962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>
            <a:lvl1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03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75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47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19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Администрации Тайгинского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ородского округа – </a:t>
            </a:r>
          </a:p>
          <a:p>
            <a:pPr algn="ctr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КЧС и ПБ Тайгинского городского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круга</a:t>
            </a:r>
          </a:p>
          <a:p>
            <a:pPr algn="ctr">
              <a:defRPr/>
            </a:pPr>
            <a:r>
              <a:rPr lang="ru-RU" altLang="ru-RU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Теремецкий</a:t>
            </a:r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Евгеньевич</a:t>
            </a:r>
          </a:p>
          <a:p>
            <a:pPr algn="ctr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 (38448) 2-22-00</a:t>
            </a:r>
          </a:p>
        </p:txBody>
      </p:sp>
      <p:sp>
        <p:nvSpPr>
          <p:cNvPr id="103428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F80C360D-F908-437F-9C61-96E127936802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2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58938" y="5197475"/>
            <a:ext cx="7818437" cy="1465263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914400">
              <a:defRPr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Врио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начальника ЕДДС Администрации Тайгинского городского округа</a:t>
            </a:r>
          </a:p>
          <a:p>
            <a:pPr algn="ctr" eaLnBrk="0" hangingPunct="0"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Цыбулькина Наталья Александровна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8 (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38448) 2-46-03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6" y="981075"/>
            <a:ext cx="1422797" cy="1470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055" y="3099500"/>
            <a:ext cx="1422797" cy="15282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5" y="5197475"/>
            <a:ext cx="1422798" cy="14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836" t="8400" r="18646" b="6293"/>
          <a:stretch/>
        </p:blipFill>
        <p:spPr>
          <a:xfrm>
            <a:off x="-1588" y="2616348"/>
            <a:ext cx="7330852" cy="4241651"/>
          </a:xfrm>
          <a:prstGeom prst="rect">
            <a:avLst/>
          </a:prstGeom>
        </p:spPr>
      </p:pic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6238875" y="1176338"/>
            <a:ext cx="2125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146" tIns="25571" rIns="51146" bIns="25571">
            <a:spAutoFit/>
          </a:bodyPr>
          <a:lstStyle/>
          <a:p>
            <a:pPr algn="ctr" defTabSz="719138">
              <a:spcBef>
                <a:spcPct val="50000"/>
              </a:spcBef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5476" name="Rectangle 7"/>
          <p:cNvSpPr>
            <a:spLocks noChangeArrowheads="1"/>
          </p:cNvSpPr>
          <p:nvPr/>
        </p:nvSpPr>
        <p:spPr bwMode="auto">
          <a:xfrm>
            <a:off x="4619625" y="4887913"/>
            <a:ext cx="2260600" cy="4762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71694" tIns="35841" rIns="71694" bIns="35841"/>
          <a:lstStyle/>
          <a:p>
            <a:pPr defTabSz="719138"/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5479" name="Line 12"/>
          <p:cNvSpPr>
            <a:spLocks noChangeShapeType="1"/>
          </p:cNvSpPr>
          <p:nvPr/>
        </p:nvSpPr>
        <p:spPr bwMode="auto">
          <a:xfrm>
            <a:off x="5241032" y="3875359"/>
            <a:ext cx="0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 lIns="75676" tIns="37838" rIns="75676" bIns="37838"/>
          <a:lstStyle/>
          <a:p>
            <a:endParaRPr lang="ru-RU"/>
          </a:p>
        </p:txBody>
      </p:sp>
      <p:sp>
        <p:nvSpPr>
          <p:cNvPr id="105480" name="Rectangle 13"/>
          <p:cNvSpPr>
            <a:spLocks noChangeArrowheads="1"/>
          </p:cNvSpPr>
          <p:nvPr/>
        </p:nvSpPr>
        <p:spPr bwMode="auto">
          <a:xfrm>
            <a:off x="5241032" y="3875359"/>
            <a:ext cx="6350" cy="4763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71694" tIns="35841" rIns="71694" bIns="35841"/>
          <a:lstStyle/>
          <a:p>
            <a:pPr defTabSz="719138"/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5481" name="Text Box 4"/>
          <p:cNvSpPr txBox="1">
            <a:spLocks noChangeArrowheads="1"/>
          </p:cNvSpPr>
          <p:nvPr/>
        </p:nvSpPr>
        <p:spPr bwMode="auto">
          <a:xfrm>
            <a:off x="-1588" y="0"/>
            <a:ext cx="990758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ХАРАКТЕРИСТИКА </a:t>
            </a:r>
          </a:p>
          <a:p>
            <a:pPr algn="ctr" defTabSz="1241425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ТАЙГИНСКОГО ГОРОДСКОГО ОКРУГА</a:t>
            </a:r>
            <a:endParaRPr lang="ru-RU" alt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7889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41945"/>
              </p:ext>
            </p:extLst>
          </p:nvPr>
        </p:nvGraphicFramePr>
        <p:xfrm>
          <a:off x="0" y="914400"/>
          <a:ext cx="9906000" cy="1762129"/>
        </p:xfrm>
        <a:graphic>
          <a:graphicData uri="http://schemas.openxmlformats.org/drawingml/2006/table">
            <a:tbl>
              <a:tblPr/>
              <a:tblGrid>
                <a:gridCol w="173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6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2208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(Га)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(тыс.чел)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(тыс.чел)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 образования (сельсоветы)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  (ПГТ)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(села, деревни)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кв. км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 насел. %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939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Тайгинский городской округ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55,344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44,02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978">
                <a:tc gridSpan="9">
                  <a:txBody>
                    <a:bodyPr/>
                    <a:lstStyle>
                      <a:lvl1pPr indent="355600"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администрации: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652500, г. Тайга, ул. 40 лет Октября, д.23. Координаты: </a:t>
                      </a:r>
                      <a:r>
                        <a:rPr kumimoji="0" lang="ru-RU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56°039’ 51" СШ (54.6567) 86°37’ 40" ВД (86.1737)</a:t>
                      </a: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почты: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taiga.ru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(384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-22-0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8 (384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2-17-15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Факс: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(384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2-44-58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0" name="Text Box 1051"/>
          <p:cNvSpPr txBox="1">
            <a:spLocks noChangeArrowheads="1"/>
          </p:cNvSpPr>
          <p:nvPr/>
        </p:nvSpPr>
        <p:spPr bwMode="auto">
          <a:xfrm>
            <a:off x="7196138" y="2676530"/>
            <a:ext cx="2689225" cy="68103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defTabSz="1211263">
              <a:spcAft>
                <a:spcPts val="100"/>
              </a:spcAft>
              <a:defRPr/>
            </a:pPr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объекты: </a:t>
            </a:r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1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Text Box 1050"/>
          <p:cNvSpPr txBox="1">
            <a:spLocks noChangeArrowheads="1"/>
          </p:cNvSpPr>
          <p:nvPr/>
        </p:nvSpPr>
        <p:spPr bwMode="auto">
          <a:xfrm>
            <a:off x="7196138" y="3357563"/>
            <a:ext cx="2709862" cy="350043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>
            <a:lvl1pPr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100"/>
              </a:spcAft>
              <a:defRPr/>
            </a:pPr>
            <a:r>
              <a:rPr lang="ru-RU" sz="1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 значимые объекты/в том числе с круглосуточным пребыванием людей: 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общеобразовательные школы – 5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высшие учебные заведения – 1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детские сады – 9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учреждения здравоохранения,из них: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больница частная – 1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оликлиника частная– 1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дома культуры – 1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клубы – 3;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музеи – 2;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кинотеатры – 1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библиотеки – 2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объекты религиозного культа (храмы, монастыри) – 2 (православные христианские)</a:t>
            </a:r>
          </a:p>
        </p:txBody>
      </p:sp>
      <p:sp>
        <p:nvSpPr>
          <p:cNvPr id="171" name="Text Box 1051"/>
          <p:cNvSpPr txBox="1">
            <a:spLocks noChangeArrowheads="1"/>
          </p:cNvSpPr>
          <p:nvPr/>
        </p:nvSpPr>
        <p:spPr bwMode="auto">
          <a:xfrm>
            <a:off x="-1588" y="5998883"/>
            <a:ext cx="7197726" cy="83661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defTabSz="1277938">
              <a:spcBef>
                <a:spcPct val="20000"/>
              </a:spcBef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Город Тайга образован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1896 году. Тайгинский городской округ организован 17 декабря 2004 г.(Закон КО № 104-ОЗ) </a:t>
            </a:r>
            <a:endParaRPr lang="ru-RU" sz="1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277938">
              <a:spcBef>
                <a:spcPct val="20000"/>
              </a:spcBef>
              <a:buFont typeface="Arial" charset="0"/>
              <a:buNone/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Тайгинский 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городской округ входит в состав Кемеровской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 – Кузбасса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Сибирского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федерального округа. </a:t>
            </a:r>
            <a:endParaRPr lang="ru-RU" sz="1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277938">
              <a:spcBef>
                <a:spcPct val="20000"/>
              </a:spcBef>
              <a:buFont typeface="Arial" charset="0"/>
              <a:buNone/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Границы города окружены территорией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Яшкинского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и Анжеро-Судженского городского округа.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севере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 граничит с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Томской областью.</a:t>
            </a:r>
            <a:endParaRPr lang="ru-RU" sz="1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19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0C672690-8A0B-4CDB-B213-499259CE272B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3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105523" name="Group 499"/>
          <p:cNvGrpSpPr>
            <a:grpSpLocks/>
          </p:cNvGrpSpPr>
          <p:nvPr/>
        </p:nvGrpSpPr>
        <p:grpSpPr bwMode="auto">
          <a:xfrm>
            <a:off x="3577431" y="4243316"/>
            <a:ext cx="677862" cy="479425"/>
            <a:chOff x="3212" y="2012"/>
            <a:chExt cx="753" cy="518"/>
          </a:xfrm>
        </p:grpSpPr>
        <p:pic>
          <p:nvPicPr>
            <p:cNvPr id="105527" name="Picture 500" descr="СП11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2017"/>
              <a:ext cx="661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28" name="Text Box 501"/>
            <p:cNvSpPr txBox="1">
              <a:spLocks noChangeArrowheads="1"/>
            </p:cNvSpPr>
            <p:nvPr/>
          </p:nvSpPr>
          <p:spPr bwMode="auto">
            <a:xfrm>
              <a:off x="3212" y="2012"/>
              <a:ext cx="75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146" tIns="32573" rIns="65146" bIns="32573">
              <a:spAutoFit/>
            </a:bodyPr>
            <a:lstStyle/>
            <a:p>
              <a:r>
                <a:rPr lang="ru-RU" altLang="ru-RU" sz="400" b="1" dirty="0"/>
                <a:t>7ПСО ФПС ГПС ГУ МЧС России по КО-Кузбассу</a:t>
              </a:r>
              <a:r>
                <a:rPr lang="ru-RU" altLang="ru-RU" sz="600" b="1" dirty="0"/>
                <a:t>»</a:t>
              </a:r>
              <a:endParaRPr lang="ru-RU" altLang="ru-RU" sz="600" b="1" dirty="0">
                <a:latin typeface="Arial Unicode MS" pitchFamily="34" charset="-128"/>
              </a:endParaRPr>
            </a:p>
          </p:txBody>
        </p:sp>
      </p:grpSp>
      <p:grpSp>
        <p:nvGrpSpPr>
          <p:cNvPr id="105524" name="Group 508"/>
          <p:cNvGrpSpPr>
            <a:grpSpLocks/>
          </p:cNvGrpSpPr>
          <p:nvPr/>
        </p:nvGrpSpPr>
        <p:grpSpPr bwMode="auto">
          <a:xfrm>
            <a:off x="4080698" y="3838309"/>
            <a:ext cx="720725" cy="485775"/>
            <a:chOff x="5301" y="663"/>
            <a:chExt cx="423" cy="441"/>
          </a:xfrm>
        </p:grpSpPr>
        <p:sp>
          <p:nvSpPr>
            <p:cNvPr id="105525" name="Rectangle 509"/>
            <p:cNvSpPr>
              <a:spLocks noChangeArrowheads="1"/>
            </p:cNvSpPr>
            <p:nvPr/>
          </p:nvSpPr>
          <p:spPr bwMode="auto">
            <a:xfrm>
              <a:off x="5301" y="663"/>
              <a:ext cx="423" cy="25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162" tIns="32581" rIns="65162" bIns="32581" anchor="ctr"/>
            <a:lstStyle/>
            <a:p>
              <a:pPr algn="ctr" defTabSz="652463"/>
              <a:r>
                <a:rPr lang="ru-RU" altLang="ru-RU" sz="600" b="1" dirty="0"/>
                <a:t>ЕДДС </a:t>
              </a:r>
              <a:r>
                <a:rPr lang="ru-RU" altLang="ru-RU" sz="600" b="1" dirty="0" smtClean="0"/>
                <a:t>ТГО</a:t>
              </a:r>
              <a:endParaRPr lang="ru-RU" altLang="ru-RU" sz="600" b="1" dirty="0"/>
            </a:p>
          </p:txBody>
        </p:sp>
        <p:sp>
          <p:nvSpPr>
            <p:cNvPr id="105526" name="Line 510"/>
            <p:cNvSpPr>
              <a:spLocks noChangeShapeType="1"/>
            </p:cNvSpPr>
            <p:nvPr/>
          </p:nvSpPr>
          <p:spPr bwMode="auto">
            <a:xfrm>
              <a:off x="5301" y="902"/>
              <a:ext cx="0" cy="2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 </a:t>
            </a:r>
            <a:b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ТАЙГИНСКОГО ГОРОДСКОГО ОКРУГА</a:t>
            </a:r>
          </a:p>
        </p:txBody>
      </p:sp>
      <p:sp>
        <p:nvSpPr>
          <p:cNvPr id="107522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B48FDA0-AF97-413E-BC90-2269110495A9}" type="slidenum">
              <a:rPr lang="ru-RU" altLang="ru-RU" smtClean="0">
                <a:solidFill>
                  <a:srgbClr val="FFFF00"/>
                </a:solidFill>
                <a:cs typeface="Arial" charset="0"/>
              </a:rPr>
              <a:pPr/>
              <a:t>4</a:t>
            </a:fld>
            <a:endParaRPr lang="ru-RU" altLang="ru-RU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94157" y="3749675"/>
            <a:ext cx="4540250" cy="2447925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>
            <a:lvl1pPr defTabSz="12112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12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12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12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12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ЕДДС Тайгинского городского округа размещена </a:t>
            </a:r>
          </a:p>
          <a:p>
            <a:pPr algn="ctr">
              <a:defRPr/>
            </a:pPr>
            <a:r>
              <a:rPr lang="ru-RU" altLang="ru-RU" sz="1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этаже в здании Администрации </a:t>
            </a:r>
          </a:p>
          <a:p>
            <a:pPr algn="ctr">
              <a:defRPr/>
            </a:pPr>
            <a:r>
              <a:rPr lang="ru-RU" altLang="ru-RU" sz="19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Тайгинского</a:t>
            </a:r>
            <a:r>
              <a:rPr lang="ru-RU" altLang="ru-RU" sz="1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</a:t>
            </a:r>
          </a:p>
          <a:p>
            <a:pPr algn="ctr">
              <a:defRPr/>
            </a:pPr>
            <a:endParaRPr lang="ru-RU" altLang="ru-RU" sz="19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Общая площадь –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 кв. м.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Площадь зала ОДС –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кв. м.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870450" y="990600"/>
            <a:ext cx="4870450" cy="1752600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algn="ctr" defTabSz="1211263">
              <a:defRPr/>
            </a:pPr>
            <a:r>
              <a:rPr lang="ru-RU" sz="19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211263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652401, 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263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Кемеровская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область – Кузбасс, 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263">
              <a:defRPr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Тайга, ул. 40 лет Октября, 23,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263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./факс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38448) 2-46-03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1"/>
          <a:stretch/>
        </p:blipFill>
        <p:spPr>
          <a:xfrm>
            <a:off x="284744" y="980018"/>
            <a:ext cx="4359076" cy="2458507"/>
          </a:xfrm>
          <a:prstGeom prst="rect">
            <a:avLst/>
          </a:prstGeom>
        </p:spPr>
      </p:pic>
      <p:pic>
        <p:nvPicPr>
          <p:cNvPr id="10" name="Picture 9" descr="C:\Users\DDS-OP\Desktop\Новый точечный рисунок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7563"/>
            <a:ext cx="470376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ЧИСЛЕННОСТЬ ДИСПЕТЧЕРСКОГО СОСТАВА </a:t>
            </a:r>
            <a:b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ТАЙГИНСКОГО ГОРОДСКОГО ОКРУГА</a:t>
            </a:r>
          </a:p>
        </p:txBody>
      </p:sp>
      <p:sp>
        <p:nvSpPr>
          <p:cNvPr id="108546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99534400-ACA3-41EA-866E-4D3EC394C4CC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5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10857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73280"/>
              </p:ext>
            </p:extLst>
          </p:nvPr>
        </p:nvGraphicFramePr>
        <p:xfrm>
          <a:off x="560388" y="1227138"/>
          <a:ext cx="8856662" cy="1747203"/>
        </p:xfrm>
        <a:graphic>
          <a:graphicData uri="http://schemas.openxmlformats.org/drawingml/2006/table">
            <a:tbl>
              <a:tblPr/>
              <a:tblGrid>
                <a:gridCol w="17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Штатная численность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(чел.)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дежурной смены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Заработная плата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зарплата в городском округе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Консолидированный бюджет городского округа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Заголовок 1"/>
          <p:cNvSpPr>
            <a:spLocks noGrp="1"/>
          </p:cNvSpPr>
          <p:nvPr>
            <p:ph type="title"/>
          </p:nvPr>
        </p:nvSpPr>
        <p:spPr>
          <a:xfrm>
            <a:off x="0" y="-100013"/>
            <a:ext cx="9906000" cy="1081088"/>
          </a:xfrm>
        </p:spPr>
        <p:txBody>
          <a:bodyPr/>
          <a:lstStyle/>
          <a:p>
            <a:pPr defTabSz="1241425" eaLnBrk="1" hangingPunct="1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ОСНАЩЕНИЕ </a:t>
            </a:r>
            <a:b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ТАЙГИНСКОГО ГОРОДСКОГО ОКРУГА </a:t>
            </a:r>
          </a:p>
        </p:txBody>
      </p:sp>
      <p:graphicFrame>
        <p:nvGraphicFramePr>
          <p:cNvPr id="80228" name="Group 3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049191"/>
              </p:ext>
            </p:extLst>
          </p:nvPr>
        </p:nvGraphicFramePr>
        <p:xfrm>
          <a:off x="273050" y="787400"/>
          <a:ext cx="4679950" cy="769620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809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связи и автоматизации управления, </a:t>
                      </a:r>
                      <a:b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том числе средства радиосвязи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4" marR="9524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22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Радиостанция КВ диапазона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524" marR="9524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522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УКВ радиостанция носимая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522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– 5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0 %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0199" name="Group 3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077144"/>
              </p:ext>
            </p:extLst>
          </p:nvPr>
        </p:nvGraphicFramePr>
        <p:xfrm>
          <a:off x="5087938" y="787401"/>
          <a:ext cx="4473575" cy="1332224"/>
        </p:xfrm>
        <a:graphic>
          <a:graphicData uri="http://schemas.openxmlformats.org/drawingml/2006/table">
            <a:tbl>
              <a:tblPr/>
              <a:tblGrid>
                <a:gridCol w="50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794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Оргтехника (компьютеры, принтеры, сканеры)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923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АРМ начальника ЕДДС 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1</a:t>
                      </a:r>
                    </a:p>
                  </a:txBody>
                  <a:tcPr marL="9523" marR="9523" marT="952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38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АРМ зам. начальника ЕДДС по мониторингу и прогнозированию ЧС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0</a:t>
                      </a:r>
                    </a:p>
                  </a:txBody>
                  <a:tcPr marL="9523" marR="9523" marT="952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38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АРМ зам. начальника ЕДДС по управлению и       средствам связи 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1</a:t>
                      </a:r>
                    </a:p>
                  </a:txBody>
                  <a:tcPr marL="9523" marR="9523" marT="952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923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АРМ оперативного дежурного ЕДДС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2</a:t>
                      </a:r>
                    </a:p>
                  </a:txBody>
                  <a:tcPr marL="9523" marR="9523" marT="952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923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90 %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90660"/>
              </p:ext>
            </p:extLst>
          </p:nvPr>
        </p:nvGraphicFramePr>
        <p:xfrm>
          <a:off x="273050" y="4081410"/>
          <a:ext cx="4679950" cy="730015"/>
        </p:xfrm>
        <a:graphic>
          <a:graphicData uri="http://schemas.openxmlformats.org/drawingml/2006/table">
            <a:tbl>
              <a:tblPr/>
              <a:tblGrid>
                <a:gridCol w="50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2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2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Система видеоконференцсвязи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Видеотелефон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АРМ ВКС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544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</a:t>
                      </a:r>
                      <a:r>
                        <a:rPr kumimoji="0" lang="en-US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</a:t>
                      </a:r>
                      <a:r>
                        <a:rPr kumimoji="0" lang="ru-RU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2181" name="Group 2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283082"/>
              </p:ext>
            </p:extLst>
          </p:nvPr>
        </p:nvGraphicFramePr>
        <p:xfrm>
          <a:off x="273050" y="1620838"/>
          <a:ext cx="4679950" cy="2322202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3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оповещения руководящего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состава и населения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9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Руководящий состав администрации оповещается через систему оповещения «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PVR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-4»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1</a:t>
                      </a:r>
                    </a:p>
                  </a:txBody>
                  <a:tcPr marL="9525" marR="9525" marT="952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9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Население оповещается через аппаратуру П-164 с запуском  электросирен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8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Громкоговорители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8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Стойка циркулярного вызова, абонентов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77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Используется звон колоколов церквей, с помощью громкоговорящих устройств установленных на автомобилях экстренных служб и гудков локомотивов, маневровых тепловозов, через теле- и радио-вещание, через громкоговорящую связь автовокзала и рынков городского округа,. 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2 </a:t>
                      </a:r>
                    </a:p>
                  </a:txBody>
                  <a:tcPr marL="9525" marR="9525" marT="952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82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</a:t>
                      </a:r>
                      <a:r>
                        <a:rPr kumimoji="0" lang="ru-RU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100 %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0229" name="Group 3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882974"/>
              </p:ext>
            </p:extLst>
          </p:nvPr>
        </p:nvGraphicFramePr>
        <p:xfrm>
          <a:off x="5100266" y="2229983"/>
          <a:ext cx="4462363" cy="1068640"/>
        </p:xfrm>
        <a:graphic>
          <a:graphicData uri="http://schemas.openxmlformats.org/drawingml/2006/table">
            <a:tbl>
              <a:tblPr/>
              <a:tblGrid>
                <a:gridCol w="479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9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542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регистрации (записи) входящих </a:t>
                      </a:r>
                    </a:p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 исходящих переговоров, а также </a:t>
                      </a:r>
                    </a:p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определения номера звонящего абонента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4" marR="9524" marT="9512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17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Регистрация (записи) входящих и исходящих звонков 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12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817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«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PVR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-4»  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12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817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Устройство определения номера звонящего 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524" marR="9524" marT="9512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817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100 %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956714"/>
              </p:ext>
            </p:extLst>
          </p:nvPr>
        </p:nvGraphicFramePr>
        <p:xfrm>
          <a:off x="5100266" y="3454779"/>
          <a:ext cx="4464050" cy="470475"/>
        </p:xfrm>
        <a:graphic>
          <a:graphicData uri="http://schemas.openxmlformats.org/drawingml/2006/table">
            <a:tbl>
              <a:tblPr/>
              <a:tblGrid>
                <a:gridCol w="48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798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Метеостанция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99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Имеется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3" marR="9523" marT="950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99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100 %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511197"/>
              </p:ext>
            </p:extLst>
          </p:nvPr>
        </p:nvGraphicFramePr>
        <p:xfrm>
          <a:off x="5092700" y="4081410"/>
          <a:ext cx="4464050" cy="470514"/>
        </p:xfrm>
        <a:graphic>
          <a:graphicData uri="http://schemas.openxmlformats.org/drawingml/2006/table">
            <a:tbl>
              <a:tblPr/>
              <a:tblGrid>
                <a:gridCol w="48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227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Приемник ГЛОНАСС или ГЛОНАСС/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GPS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3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Не имеется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3" marR="9523" marT="9518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35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100 %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0230" name="Group 3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384741"/>
              </p:ext>
            </p:extLst>
          </p:nvPr>
        </p:nvGraphicFramePr>
        <p:xfrm>
          <a:off x="273050" y="4982001"/>
          <a:ext cx="9359900" cy="1865390"/>
        </p:xfrm>
        <a:graphic>
          <a:graphicData uri="http://schemas.openxmlformats.org/drawingml/2006/table">
            <a:tbl>
              <a:tblPr/>
              <a:tblGrid>
                <a:gridCol w="28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66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Абонент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Каналы связи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Прямой канал связи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МГТС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ВЦСС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Транкинговая</a:t>
                      </a:r>
                      <a:b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связь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Спутниковая </a:t>
                      </a:r>
                      <a:b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связь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Сотовая </a:t>
                      </a:r>
                      <a:b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связь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Радиосвязь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Интернет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Интранет ЛВС МЧС России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19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ЦУКС ГУ МЧС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России по Кемеровской области – Кузбассу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ЕДДС соседних муниципальных образований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ДДС потенциально опасных объектов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Объекты с массовым пребыванием людей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980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CFC0B8E-1DF5-4EC5-88E0-8FE8C407A643}" type="slidenum">
              <a:rPr lang="ru-RU" altLang="ru-RU" smtClean="0">
                <a:solidFill>
                  <a:srgbClr val="FFFF00"/>
                </a:solidFill>
                <a:cs typeface="Arial" charset="0"/>
              </a:rPr>
              <a:pPr/>
              <a:t>6</a:t>
            </a:fld>
            <a:endParaRPr lang="ru-RU" altLang="ru-RU" smtClean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Заголовок 1"/>
          <p:cNvSpPr txBox="1">
            <a:spLocks/>
          </p:cNvSpPr>
          <p:nvPr/>
        </p:nvSpPr>
        <p:spPr bwMode="auto">
          <a:xfrm>
            <a:off x="0" y="47625"/>
            <a:ext cx="9906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</a:t>
            </a:r>
            <a:endParaRPr lang="ru-RU" alt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ТАЙГИНСКОГО ГОРОДСКОГО ОКРУГА </a:t>
            </a:r>
          </a:p>
          <a:p>
            <a:pPr algn="ctr" defTabSz="1241425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ПЕРИОД 2018 -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alt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491" name="Rectangle 4"/>
          <p:cNvSpPr>
            <a:spLocks noChangeArrowheads="1"/>
          </p:cNvSpPr>
          <p:nvPr/>
        </p:nvSpPr>
        <p:spPr bwMode="auto">
          <a:xfrm>
            <a:off x="0" y="-192088"/>
            <a:ext cx="217488" cy="3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defTabSz="914400"/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1492" name="Rectangle 18"/>
          <p:cNvSpPr>
            <a:spLocks noChangeArrowheads="1"/>
          </p:cNvSpPr>
          <p:nvPr/>
        </p:nvSpPr>
        <p:spPr bwMode="auto">
          <a:xfrm>
            <a:off x="0" y="112713"/>
            <a:ext cx="407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indent="188913">
              <a:tabLst>
                <a:tab pos="3484563" algn="ctr"/>
                <a:tab pos="6969125" algn="r"/>
              </a:tabLst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1493" name="Rectangle 23"/>
          <p:cNvSpPr>
            <a:spLocks noChangeArrowheads="1"/>
          </p:cNvSpPr>
          <p:nvPr/>
        </p:nvSpPr>
        <p:spPr bwMode="auto">
          <a:xfrm>
            <a:off x="0" y="417513"/>
            <a:ext cx="2174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defTabSz="914400"/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1494" name="TextBox 23"/>
          <p:cNvSpPr txBox="1">
            <a:spLocks noChangeArrowheads="1"/>
          </p:cNvSpPr>
          <p:nvPr/>
        </p:nvSpPr>
        <p:spPr bwMode="auto">
          <a:xfrm>
            <a:off x="1106488" y="1557338"/>
            <a:ext cx="7878762" cy="1571625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07183" tIns="53594" rIns="107183" bIns="53594">
            <a:spAutoFit/>
          </a:bodyPr>
          <a:lstStyle/>
          <a:p>
            <a:pPr indent="523875" algn="just" defTabSz="914400"/>
            <a:r>
              <a:rPr lang="ru-RU" alt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период </a:t>
            </a:r>
            <a:r>
              <a:rPr lang="ru-RU" alt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2018 - 2022 </a:t>
            </a:r>
            <a:r>
              <a:rPr lang="ru-RU" alt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на территории </a:t>
            </a:r>
            <a:r>
              <a:rPr lang="ru-RU" alt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Тайгинского городского </a:t>
            </a:r>
            <a:r>
              <a:rPr lang="ru-RU" alt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круга чрезвычайных </a:t>
            </a:r>
            <a:r>
              <a:rPr lang="ru-RU" alt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ситуаций не произошло: </a:t>
            </a:r>
          </a:p>
          <a:p>
            <a:pPr indent="523875" algn="just" defTabSz="914400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523875" algn="just" defTabSz="914400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523875" algn="just" defTabSz="914400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91495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20534C83-6BF2-454A-BAF5-4696BE4E081E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7</a:t>
            </a:fld>
            <a:endParaRPr lang="ru-RU" altLang="ru-RU" sz="1400" dirty="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191496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313127"/>
              </p:ext>
            </p:extLst>
          </p:nvPr>
        </p:nvGraphicFramePr>
        <p:xfrm>
          <a:off x="920552" y="3787480"/>
          <a:ext cx="7751763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5" name="Лист" r:id="rId3" imgW="7124700" imgH="2067064" progId="Excel.Sheet.8">
                  <p:embed/>
                </p:oleObj>
              </mc:Choice>
              <mc:Fallback>
                <p:oleObj name="Лист" r:id="rId3" imgW="7124700" imgH="2067064" progId="Excel.Sheet.8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552" y="3787480"/>
                        <a:ext cx="7751763" cy="207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Заголовок 1"/>
          <p:cNvSpPr txBox="1">
            <a:spLocks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10" tIns="53603" rIns="107210" bIns="53603" anchor="ctr"/>
          <a:lstStyle>
            <a:lvl1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3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027344"/>
              </p:ext>
            </p:extLst>
          </p:nvPr>
        </p:nvGraphicFramePr>
        <p:xfrm>
          <a:off x="268288" y="836613"/>
          <a:ext cx="9437687" cy="939800"/>
        </p:xfrm>
        <a:graphic>
          <a:graphicData uri="http://schemas.openxmlformats.org/drawingml/2006/table">
            <a:tbl>
              <a:tblPr/>
              <a:tblGrid>
                <a:gridCol w="1731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9130">
                <a:tc gridSpan="5"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</a:t>
                      </a:r>
                    </a:p>
                  </a:txBody>
                  <a:tcPr marL="5834" marR="5834" marT="583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84"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Потенциально-опасные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Социально-значимые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Критически-важные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643"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643">
                <a:tc gridSpan="5"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химически-опасных объектов - 0</a:t>
                      </a:r>
                    </a:p>
                  </a:txBody>
                  <a:tcPr marL="5834" marR="5834" marT="583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412751" y="5256707"/>
            <a:ext cx="9293224" cy="360040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Потенциально - опасных объектов на территории нет. </a:t>
            </a: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294150" y="1903710"/>
            <a:ext cx="28575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«Тайгинский Психоневрологический интернат» департамента социальной защиты населения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Кемеровской области - Кузбасса</a:t>
            </a: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3113550" y="1944985"/>
            <a:ext cx="2971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b="1">
                <a:solidFill>
                  <a:srgbClr val="FFFF00"/>
                </a:solidFill>
                <a:latin typeface="Times New Roman" panose="02020603050405020304" pitchFamily="18" charset="0"/>
              </a:rPr>
              <a:t>«Социально-реабилитационный центр для несовершеннолетних»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b="1">
                <a:solidFill>
                  <a:srgbClr val="FFFF00"/>
                </a:solidFill>
                <a:latin typeface="Times New Roman" panose="02020603050405020304" pitchFamily="18" charset="0"/>
              </a:rPr>
              <a:t>Тайгинского городского округа</a:t>
            </a: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6558425" y="1879897"/>
            <a:ext cx="28559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b="1">
                <a:solidFill>
                  <a:srgbClr val="FFFF00"/>
                </a:solidFill>
                <a:latin typeface="Times New Roman" panose="02020603050405020304" pitchFamily="18" charset="0"/>
              </a:rPr>
              <a:t>«Областная кадетская школа железнодорожников» при Тайгинском институте железнодорожного транспорта</a:t>
            </a:r>
          </a:p>
        </p:txBody>
      </p:sp>
      <p:pic>
        <p:nvPicPr>
          <p:cNvPr id="33" name="Picture 92" descr="100_0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0" y="2724447"/>
            <a:ext cx="2636837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3" descr="D:\фото\приют\jpg\DSC_47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12" y="2724447"/>
            <a:ext cx="296386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25" y="2724447"/>
            <a:ext cx="3157537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20534C83-6BF2-454A-BAF5-4696BE4E081E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8</a:t>
            </a:fld>
            <a:endParaRPr lang="ru-RU" altLang="ru-RU" sz="14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630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Заголовок 1"/>
          <p:cNvSpPr txBox="1">
            <a:spLocks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МЕСТА ПЕРСОНАЛА ДЕЖУРНОЙ СМЕНЫ</a:t>
            </a:r>
          </a:p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ТАЙГИНСКОГО ГОРОДСКОГО ОКРУГА</a:t>
            </a:r>
            <a:endParaRPr lang="ru-RU" alt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194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7A007A7F-C371-45E8-B83C-0307599E6330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9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5024438" y="3284538"/>
            <a:ext cx="4465637" cy="328612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</a:rPr>
              <a:t>АРМ оперативного дежурного ЕДДС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2594539" y="3625670"/>
            <a:ext cx="4714875" cy="327025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 defTabSz="1072097" fontAlgn="auto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Зал оперативного управления  ЕДДС</a:t>
            </a: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415925" y="6381750"/>
            <a:ext cx="4465638" cy="327025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</a:rPr>
              <a:t>Зал оперативного управления</a:t>
            </a: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361720" y="3229716"/>
            <a:ext cx="4465638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</a:rPr>
              <a:t>АРМ старшего 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ОД ЕДДС</a:t>
            </a:r>
            <a:endParaRPr lang="ru-RU" altLang="ru-RU" sz="1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5024438" y="6381750"/>
            <a:ext cx="4465637" cy="327025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</a:rPr>
              <a:t>Зал оперативного управления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/>
          <a:stretch/>
        </p:blipFill>
        <p:spPr>
          <a:xfrm>
            <a:off x="545790" y="4005263"/>
            <a:ext cx="4176464" cy="2795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 b="6485"/>
          <a:stretch/>
        </p:blipFill>
        <p:spPr>
          <a:xfrm>
            <a:off x="453814" y="970488"/>
            <a:ext cx="4176464" cy="2591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4"/>
          <a:stretch/>
        </p:blipFill>
        <p:spPr>
          <a:xfrm>
            <a:off x="5335376" y="949832"/>
            <a:ext cx="4176464" cy="2633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/>
          <a:stretch/>
        </p:blipFill>
        <p:spPr>
          <a:xfrm>
            <a:off x="5427352" y="3976367"/>
            <a:ext cx="4176464" cy="279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25269</TotalTime>
  <Words>984</Words>
  <Application>Microsoft Office PowerPoint</Application>
  <PresentationFormat>Лист A4 (210x297 мм)</PresentationFormat>
  <Paragraphs>276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SimSun</vt:lpstr>
      <vt:lpstr>Arial</vt:lpstr>
      <vt:lpstr>Arial Unicode MS</vt:lpstr>
      <vt:lpstr>Calibri</vt:lpstr>
      <vt:lpstr>Segoe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3_Blue Segoe 4-3 template-template_April-17-2007</vt:lpstr>
      <vt:lpstr>4_Blue Segoe 4-3 template-template_April-17-2007</vt:lpstr>
      <vt:lpstr>1_Тема Office</vt:lpstr>
      <vt:lpstr>5_Blue Segoe 4-3 template-template_April-17-2007</vt:lpstr>
      <vt:lpstr>Лист</vt:lpstr>
      <vt:lpstr>Презентация PowerPoint</vt:lpstr>
      <vt:lpstr>РУКОВОДСТВО МУНИЦИПАЛЬНОГО ОБРАЗОВАНИЯ И ЕДДС</vt:lpstr>
      <vt:lpstr>Презентация PowerPoint</vt:lpstr>
      <vt:lpstr>РАЗМЕЩЕНИЕ ЕДДС  ТАЙГИНСКОГО ГОРОДСКОГО ОКРУГА</vt:lpstr>
      <vt:lpstr>ЧИСЛЕННОСТЬ ДИСПЕТЧЕРСКОГО СОСТАВА  ЕДДС ТАЙГИНСКОГО ГОРОДСКОГО ОКРУГА</vt:lpstr>
      <vt:lpstr>ТЕХНИЧЕСКОЕ ОСНАЩЕНИЕ  ЕДДС ТАЙГИНСКОГО ГОРОДСКОГО ОКРУГА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Илья Журкин</cp:lastModifiedBy>
  <cp:revision>1299</cp:revision>
  <cp:lastPrinted>2021-11-23T04:49:45Z</cp:lastPrinted>
  <dcterms:modified xsi:type="dcterms:W3CDTF">2023-02-20T07:15:14Z</dcterms:modified>
</cp:coreProperties>
</file>