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256" r:id="rId4"/>
    <p:sldId id="280" r:id="rId5"/>
    <p:sldId id="281" r:id="rId6"/>
    <p:sldId id="260" r:id="rId7"/>
    <p:sldId id="285" r:id="rId8"/>
    <p:sldId id="312" r:id="rId9"/>
    <p:sldId id="296" r:id="rId10"/>
    <p:sldId id="275" r:id="rId11"/>
    <p:sldId id="298" r:id="rId12"/>
  </p:sldIdLst>
  <p:sldSz cx="9906000" cy="6858000" type="A4"/>
  <p:notesSz cx="6761163" cy="9942513"/>
  <p:defaultTextStyle>
    <a:defPPr>
      <a:defRPr lang="ru-RU"/>
    </a:defPPr>
    <a:lvl1pPr marL="0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048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097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814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419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99"/>
    <a:srgbClr val="FFFF66"/>
    <a:srgbClr val="CCEC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6" autoAdjust="0"/>
    <p:restoredTop sz="94848" autoAdjust="0"/>
  </p:normalViewPr>
  <p:slideViewPr>
    <p:cSldViewPr>
      <p:cViewPr varScale="1">
        <p:scale>
          <a:sx n="103" d="100"/>
          <a:sy n="103" d="100"/>
        </p:scale>
        <p:origin x="132" y="21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F0EDF-A2D1-4430-A0F9-FF71D53F502E}" type="datetimeFigureOut">
              <a:rPr lang="ru-RU" smtClean="0"/>
              <a:t>25.05.2023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8B19E-85C1-443B-B93B-78631C9AFA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50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048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097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19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8975" y="746125"/>
            <a:ext cx="538321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23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8975" y="746125"/>
            <a:ext cx="538321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23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4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8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7475054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8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57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2472999"/>
      </p:ext>
    </p:extLst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5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85811191"/>
      </p:ext>
    </p:extLst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36863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6" y="1411564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7" y="1411564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8699975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6" y="1854759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4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9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0281440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6560862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849791"/>
      </p:ext>
    </p:extLst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301300"/>
      </p:ext>
    </p:extLst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84138241"/>
      </p:ext>
    </p:extLst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0" y="6238880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2977067"/>
      </p:ext>
    </p:extLst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8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57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3781973"/>
      </p:ext>
    </p:extLst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8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6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6" y="4131784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9"/>
            <a:ext cx="23114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9"/>
            <a:ext cx="31369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9"/>
            <a:ext cx="23114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5EAF46-E43B-41A6-AED8-C98200BED526}" type="slidenum">
              <a:rPr lang="ru-RU" smtClean="0"/>
              <a:pPr defTabSz="10726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31387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7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23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7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82224" y="2355857"/>
            <a:ext cx="8330957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9680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4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92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57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5" y="1411558"/>
            <a:ext cx="4457701" cy="1034129"/>
          </a:xfrm>
        </p:spPr>
        <p:txBody>
          <a:bodyPr/>
          <a:lstStyle>
            <a:lvl1pPr marL="201109" indent="-201109">
              <a:lnSpc>
                <a:spcPct val="90000"/>
              </a:lnSpc>
              <a:defRPr sz="1600"/>
            </a:lvl1pPr>
            <a:lvl2pPr marL="398306" indent="-192501">
              <a:lnSpc>
                <a:spcPct val="90000"/>
              </a:lnSpc>
              <a:defRPr sz="1400"/>
            </a:lvl2pPr>
            <a:lvl3pPr marL="564201" indent="-170590">
              <a:lnSpc>
                <a:spcPct val="90000"/>
              </a:lnSpc>
              <a:defRPr sz="1200"/>
            </a:lvl3pPr>
            <a:lvl4pPr marL="726185" indent="-161982">
              <a:lnSpc>
                <a:spcPct val="90000"/>
              </a:lnSpc>
              <a:defRPr sz="1100"/>
            </a:lvl4pPr>
            <a:lvl5pPr marL="896774" indent="-165895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5" y="1411558"/>
            <a:ext cx="4457701" cy="1034129"/>
          </a:xfrm>
        </p:spPr>
        <p:txBody>
          <a:bodyPr/>
          <a:lstStyle>
            <a:lvl1pPr marL="205805" indent="-205805">
              <a:lnSpc>
                <a:spcPct val="90000"/>
              </a:lnSpc>
              <a:defRPr sz="1600"/>
            </a:lvl1pPr>
            <a:lvl2pPr marL="398306" indent="-201109">
              <a:lnSpc>
                <a:spcPct val="90000"/>
              </a:lnSpc>
              <a:defRPr sz="1400"/>
            </a:lvl2pPr>
            <a:lvl3pPr marL="568897" indent="-179198">
              <a:lnSpc>
                <a:spcPct val="90000"/>
              </a:lnSpc>
              <a:defRPr sz="1200"/>
            </a:lvl3pPr>
            <a:lvl4pPr marL="726185" indent="-157288">
              <a:lnSpc>
                <a:spcPct val="90000"/>
              </a:lnSpc>
              <a:defRPr sz="1100"/>
            </a:lvl4pPr>
            <a:lvl5pPr marL="896774" indent="-161982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44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5" y="1896305"/>
            <a:ext cx="4457701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3" y="2174878"/>
            <a:ext cx="4457701" cy="955646"/>
          </a:xfrm>
        </p:spPr>
        <p:txBody>
          <a:bodyPr/>
          <a:lstStyle>
            <a:lvl1pPr marL="166677" indent="-166677">
              <a:defRPr sz="1400"/>
            </a:lvl1pPr>
            <a:lvl2pPr marL="332573" indent="-157288">
              <a:defRPr sz="1200"/>
            </a:lvl2pPr>
            <a:lvl3pPr marL="481254" indent="-143985">
              <a:defRPr sz="1100"/>
            </a:lvl3pPr>
            <a:lvl4pPr marL="621326" indent="-135377">
              <a:defRPr sz="1100"/>
            </a:lvl4pPr>
            <a:lvl5pPr marL="756703" indent="-122074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96305"/>
            <a:ext cx="4460104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8"/>
            <a:ext cx="4461139" cy="955646"/>
          </a:xfrm>
        </p:spPr>
        <p:txBody>
          <a:bodyPr/>
          <a:lstStyle>
            <a:lvl1pPr marL="175286" indent="-175286">
              <a:defRPr sz="1400"/>
            </a:lvl1pPr>
            <a:lvl2pPr marL="337269" indent="-161982">
              <a:defRPr sz="1200"/>
            </a:lvl2pPr>
            <a:lvl3pPr marL="485949" indent="-144768">
              <a:defRPr sz="1100"/>
            </a:lvl3pPr>
            <a:lvl4pPr marL="621326" indent="-140072">
              <a:defRPr sz="1100"/>
            </a:lvl4pPr>
            <a:lvl5pPr marL="756703" indent="-130682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807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909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2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204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8" y="6238882"/>
            <a:ext cx="9906001" cy="619125"/>
          </a:xfrm>
          <a:solidFill>
            <a:srgbClr val="FFFF99"/>
          </a:solidFill>
        </p:spPr>
        <p:txBody>
          <a:bodyPr wrap="square" lIns="127325" tIns="63663" rIns="127325" bIns="63663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60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7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82224" y="2355857"/>
            <a:ext cx="8330957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6681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90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1" y="4408544"/>
            <a:ext cx="8420633" cy="484748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1" y="4187182"/>
            <a:ext cx="8420633" cy="221599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608" indent="0">
              <a:buNone/>
              <a:defRPr sz="1600"/>
            </a:lvl2pPr>
            <a:lvl3pPr marL="725189" indent="0">
              <a:buNone/>
              <a:defRPr sz="1300"/>
            </a:lvl3pPr>
            <a:lvl4pPr marL="1087752" indent="0">
              <a:buNone/>
              <a:defRPr sz="1200"/>
            </a:lvl4pPr>
            <a:lvl5pPr marL="1450445" indent="0">
              <a:buNone/>
              <a:defRPr sz="1200"/>
            </a:lvl5pPr>
            <a:lvl6pPr marL="1813029" indent="0">
              <a:buNone/>
              <a:defRPr sz="1200"/>
            </a:lvl6pPr>
            <a:lvl7pPr marL="2175529" indent="0">
              <a:buNone/>
              <a:defRPr sz="1200"/>
            </a:lvl7pPr>
            <a:lvl8pPr marL="2538084" indent="0">
              <a:buNone/>
              <a:defRPr sz="1200"/>
            </a:lvl8pPr>
            <a:lvl9pPr marL="290072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4617" y="6245285"/>
            <a:ext cx="2311754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691" y="6245285"/>
            <a:ext cx="3136622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632" y="6245285"/>
            <a:ext cx="2311754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fld id="{DA93C3AF-1DFA-4AA1-AB43-4D0C476C7921}" type="slidenum"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0728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7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9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51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10" tIns="53603" rIns="107210" bIns="536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107210" tIns="53603" rIns="107210" bIns="536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6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4" y="6356356"/>
            <a:ext cx="31369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6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097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036" indent="-402036" algn="l" defTabSz="107209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077" indent="-335029" algn="l" defTabSz="1072097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121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170" indent="-268024" algn="l" defTabSz="107209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2220" indent="-268024" algn="l" defTabSz="107209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0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8"/>
            <a:ext cx="9080500" cy="145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2471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/>
  <p:txStyles>
    <p:titleStyle>
      <a:lvl1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743" indent="-27374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6" indent="-27374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368" indent="-238361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3590" indent="-238361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364" indent="-23277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9"/>
            <a:ext cx="90805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0" y="1412878"/>
            <a:ext cx="9080500" cy="124495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661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540881" rtl="0" eaLnBrk="1" latinLnBrk="0" hangingPunct="1">
        <a:lnSpc>
          <a:spcPct val="90000"/>
        </a:lnSpc>
        <a:spcBef>
          <a:spcPct val="0"/>
        </a:spcBef>
        <a:buNone/>
        <a:defRPr lang="en-US" sz="2800" b="0" kern="1200" cap="none" spc="-89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234767" indent="-234767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40903" indent="-234767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4681" indent="-203778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9398" indent="-204716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8480" indent="-199082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87424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5786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2830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747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044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88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1322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763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5220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2264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9308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6352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37" y="476672"/>
            <a:ext cx="1488161" cy="1600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773437"/>
            <a:ext cx="9906000" cy="2342711"/>
          </a:xfrm>
          <a:prstGeom prst="rect">
            <a:avLst/>
          </a:prstGeom>
        </p:spPr>
        <p:txBody>
          <a:bodyPr wrap="square" lIns="107210" tIns="53603" rIns="107210" bIns="53603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pPr algn="ctr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Единой дежурно-диспетчерской </a:t>
            </a: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службы</a:t>
            </a:r>
          </a:p>
          <a:p>
            <a:pPr algn="ctr">
              <a:lnSpc>
                <a:spcPct val="110000"/>
              </a:lnSpc>
            </a:pP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Полысаевского городского округа</a:t>
            </a:r>
          </a:p>
          <a:p>
            <a:pPr algn="ctr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Кемеровской области – </a:t>
            </a: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Кузбасса</a:t>
            </a:r>
            <a:endParaRPr lang="ru-RU" sz="3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45225"/>
              </p:ext>
            </p:extLst>
          </p:nvPr>
        </p:nvGraphicFramePr>
        <p:xfrm>
          <a:off x="8256999" y="479872"/>
          <a:ext cx="1265618" cy="1364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5" r:id="rId5" imgW="1389240" imgH="1725480" progId="">
                  <p:embed/>
                </p:oleObj>
              </mc:Choice>
              <mc:Fallback>
                <p:oleObj r:id="rId5" imgW="1389240" imgH="17254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999" y="479872"/>
                        <a:ext cx="1265618" cy="1364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МУНИЦИПАЛЬНОГО ОБРАЗОВАНИЯ И ЕДДС </a:t>
            </a:r>
            <a:endParaRPr lang="ru-RU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8946" y="2564917"/>
            <a:ext cx="8020550" cy="115211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заместитель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главы администрации </a:t>
            </a:r>
          </a:p>
          <a:p>
            <a:pPr algn="ctr" defTabSz="1241878"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Березина Елена Григорьевна</a:t>
            </a:r>
          </a:p>
          <a:p>
            <a:pPr algn="ctr" defTabSz="1241878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(38456) 4-27-60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96152" y="4005077"/>
            <a:ext cx="8073345" cy="115211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делам ГО 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ЧС </a:t>
            </a:r>
          </a:p>
          <a:p>
            <a:pPr algn="ctr" defTabSz="1241878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Полысаевского городского округа</a:t>
            </a:r>
          </a:p>
          <a:p>
            <a:pPr algn="ctr" defTabSz="1241878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Шершнева Олеся Александровна</a:t>
            </a:r>
          </a:p>
          <a:p>
            <a:pPr algn="ctr" defTabSz="1241878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(38456) 4-53-85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4610" y="1124757"/>
            <a:ext cx="8044889" cy="115211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Полысаевского городского округа –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241878">
              <a:defRPr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КЧС и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ОПБ.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>
              <a:defRPr/>
            </a:pP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Гильфанов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Раис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Миниахметович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тел: 8 (38456) 4-27-60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96152" y="5445237"/>
            <a:ext cx="8073345" cy="115211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МБУ «ЕДДС Полысаевского городского округа» </a:t>
            </a:r>
          </a:p>
          <a:p>
            <a:pPr algn="ctr" defTabSz="1241878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Ивашов Кирилл Олегович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(38456) 4-55-33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9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t>2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219" name="Picture 3" descr="C:\Users\Kate\Desktop\фотографии\DSCN18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2" t="19338" r="25900" b="34988"/>
          <a:stretch/>
        </p:blipFill>
        <p:spPr bwMode="auto">
          <a:xfrm>
            <a:off x="464283" y="5445237"/>
            <a:ext cx="931869" cy="11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Kate\Desktop\Березина 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6" y="2564917"/>
            <a:ext cx="960440" cy="11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Kate\Desktop\IMG_59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4" y="4005077"/>
            <a:ext cx="931868" cy="11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3" y="1126787"/>
            <a:ext cx="960377" cy="115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 ХАРАКТЕРИСТИКА </a:t>
            </a:r>
            <a:r>
              <a:rPr lang="en-US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ПОЛЫСАЕВСКОГО </a:t>
            </a: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graphicFrame>
        <p:nvGraphicFramePr>
          <p:cNvPr id="148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433426"/>
              </p:ext>
            </p:extLst>
          </p:nvPr>
        </p:nvGraphicFramePr>
        <p:xfrm>
          <a:off x="55747" y="909781"/>
          <a:ext cx="9793797" cy="1776438"/>
        </p:xfrm>
        <a:graphic>
          <a:graphicData uri="http://schemas.openxmlformats.org/drawingml/2006/table">
            <a:tbl>
              <a:tblPr/>
              <a:tblGrid>
                <a:gridCol w="1224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7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2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5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59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0796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образование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Территория (тыс.кв.км)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(тыс.чел)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(тыс.чел)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 образования (сельсоветы)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 (ПГТ)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(села, деревни)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 км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насел. %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Полысаевский городской округ</a:t>
                      </a:r>
                    </a:p>
                  </a:txBody>
                  <a:tcPr marL="106305" marR="106305" marT="56994" marB="56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49,29</a:t>
                      </a:r>
                    </a:p>
                  </a:txBody>
                  <a:tcPr marL="106305" marR="106305" marT="56994" marB="56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28,22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545,61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132">
                <a:tc gridSpan="9">
                  <a:txBody>
                    <a:bodyPr/>
                    <a:lstStyle/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администрации: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652560 г. Полысаево, ул. Кремлевская 6. Координаты: </a:t>
                      </a:r>
                      <a:r>
                        <a:rPr kumimoji="0" lang="ru-RU" altLang="zh-C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54°36′00″N   86°17′00″E.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электронной почты: </a:t>
                      </a:r>
                      <a:r>
                        <a:rPr kumimoji="0" lang="en-US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adm-polisaevo@Ako.ru, pol-ugo@mail.ru</a:t>
                      </a: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pol-edds@mail.ru.</a:t>
                      </a:r>
                      <a:endParaRPr kumimoji="0" lang="ru-RU" alt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Телефон: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тел.: 8 (38456) 4-</a:t>
                      </a:r>
                      <a:r>
                        <a:rPr kumimoji="0" lang="en-US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22-05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8 (38456)4-55-33, 8-908-930-90-86.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Факс: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(38456) 4-55-33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9" name="Text Box 1050"/>
          <p:cNvSpPr txBox="1">
            <a:spLocks noChangeArrowheads="1"/>
          </p:cNvSpPr>
          <p:nvPr/>
        </p:nvSpPr>
        <p:spPr bwMode="auto">
          <a:xfrm>
            <a:off x="7401274" y="3608657"/>
            <a:ext cx="2503347" cy="3249343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algn="ctr" defTabSz="1211324">
              <a:defRPr sz="1900" b="1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spcAft>
                <a:spcPts val="100"/>
              </a:spcAft>
            </a:pPr>
            <a:r>
              <a:rPr lang="ru-RU" sz="1000" dirty="0" smtClean="0"/>
              <a:t>Социально значимые объекты/в том числе с круглосуточным пребыванием людей: </a:t>
            </a:r>
            <a:endParaRPr lang="ru-RU" sz="100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общеобразовательные школы – </a:t>
            </a:r>
            <a:r>
              <a:rPr lang="ru-RU" sz="1000" dirty="0" smtClean="0"/>
              <a:t>6;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высшие учебные заведения – </a:t>
            </a:r>
            <a:r>
              <a:rPr lang="ru-RU" sz="1000" dirty="0" smtClean="0"/>
              <a:t>0</a:t>
            </a:r>
            <a:r>
              <a:rPr lang="ru-RU" sz="1000" b="0" dirty="0" smtClean="0"/>
              <a:t>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детские сады – </a:t>
            </a:r>
            <a:r>
              <a:rPr lang="ru-RU" sz="1000" dirty="0" smtClean="0"/>
              <a:t>10</a:t>
            </a:r>
            <a:r>
              <a:rPr lang="ru-RU" sz="1000" b="0" dirty="0" smtClean="0"/>
              <a:t>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учреждения здравоохранения – </a:t>
            </a:r>
            <a:r>
              <a:rPr lang="ru-RU" sz="1000" dirty="0" smtClean="0"/>
              <a:t>1 </a:t>
            </a:r>
            <a:r>
              <a:rPr lang="ru-RU" sz="1000" b="0" dirty="0" smtClean="0"/>
              <a:t>(1 больница на 200 коек</a:t>
            </a:r>
            <a:r>
              <a:rPr lang="ru-RU" sz="1000" b="0" dirty="0"/>
              <a:t>);</a:t>
            </a:r>
          </a:p>
          <a:p>
            <a:pPr algn="l">
              <a:spcAft>
                <a:spcPts val="100"/>
              </a:spcAft>
            </a:pPr>
            <a:r>
              <a:rPr lang="ru-RU" sz="1000" b="0" dirty="0" smtClean="0"/>
              <a:t>областного </a:t>
            </a:r>
            <a:r>
              <a:rPr lang="ru-RU" sz="1000" b="0" dirty="0"/>
              <a:t>подчинения </a:t>
            </a:r>
            <a:r>
              <a:rPr lang="ru-RU" sz="1000" b="0" dirty="0" smtClean="0"/>
              <a:t>– </a:t>
            </a:r>
            <a:r>
              <a:rPr lang="ru-RU" sz="1000" dirty="0" smtClean="0"/>
              <a:t>0;</a:t>
            </a:r>
          </a:p>
          <a:p>
            <a:pPr algn="l">
              <a:spcAft>
                <a:spcPts val="100"/>
              </a:spcAft>
            </a:pPr>
            <a:r>
              <a:rPr lang="ru-RU" sz="1000" b="0" dirty="0" smtClean="0"/>
              <a:t>театры </a:t>
            </a:r>
            <a:r>
              <a:rPr lang="ru-RU" sz="1000" b="0" dirty="0"/>
              <a:t>– </a:t>
            </a:r>
            <a:r>
              <a:rPr lang="ru-RU" sz="1000" dirty="0" smtClean="0"/>
              <a:t>0</a:t>
            </a:r>
            <a:r>
              <a:rPr lang="ru-RU" sz="1000" b="0" dirty="0" smtClean="0"/>
              <a:t>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музеи – </a:t>
            </a:r>
            <a:r>
              <a:rPr lang="ru-RU" sz="1000" dirty="0" smtClean="0"/>
              <a:t>0</a:t>
            </a:r>
            <a:r>
              <a:rPr lang="ru-RU" sz="1000" b="0" dirty="0" smtClean="0"/>
              <a:t>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кинотеатры – </a:t>
            </a:r>
            <a:r>
              <a:rPr lang="ru-RU" sz="1000" dirty="0" smtClean="0"/>
              <a:t>0</a:t>
            </a:r>
            <a:r>
              <a:rPr lang="ru-RU" sz="1000" b="0" dirty="0" smtClean="0"/>
              <a:t>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библиотеки – </a:t>
            </a:r>
            <a:r>
              <a:rPr lang="ru-RU" sz="1000" dirty="0" smtClean="0"/>
              <a:t>2</a:t>
            </a:r>
            <a:r>
              <a:rPr lang="ru-RU" sz="1000" b="0" dirty="0" smtClean="0"/>
              <a:t>;</a:t>
            </a:r>
          </a:p>
          <a:p>
            <a:pPr algn="l">
              <a:spcAft>
                <a:spcPts val="100"/>
              </a:spcAft>
            </a:pPr>
            <a:r>
              <a:rPr lang="ru-RU" sz="1000" b="0" dirty="0" smtClean="0"/>
              <a:t>прочих </a:t>
            </a:r>
            <a:r>
              <a:rPr lang="ru-RU" sz="1000" b="0" dirty="0"/>
              <a:t>– </a:t>
            </a:r>
            <a:r>
              <a:rPr lang="ru-RU" sz="1000" dirty="0" smtClean="0"/>
              <a:t>7;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О</a:t>
            </a:r>
            <a:r>
              <a:rPr lang="ru-RU" sz="1000" dirty="0" smtClean="0"/>
              <a:t>бъекты </a:t>
            </a:r>
            <a:r>
              <a:rPr lang="ru-RU" sz="1000" dirty="0"/>
              <a:t>религиозного культа </a:t>
            </a:r>
            <a:r>
              <a:rPr lang="ru-RU" sz="1000" b="0" dirty="0"/>
              <a:t>(храмы, монастыри) – </a:t>
            </a:r>
            <a:r>
              <a:rPr lang="ru-RU" sz="1000" dirty="0"/>
              <a:t>5</a:t>
            </a:r>
            <a:r>
              <a:rPr lang="ru-RU" sz="1000" b="0" dirty="0" smtClean="0"/>
              <a:t> </a:t>
            </a:r>
            <a:r>
              <a:rPr lang="ru-RU" sz="1000" b="0" dirty="0"/>
              <a:t>(православные христианские)</a:t>
            </a:r>
          </a:p>
        </p:txBody>
      </p:sp>
      <p:sp>
        <p:nvSpPr>
          <p:cNvPr id="170" name="Text Box 1051"/>
          <p:cNvSpPr txBox="1">
            <a:spLocks noChangeArrowheads="1"/>
          </p:cNvSpPr>
          <p:nvPr/>
        </p:nvSpPr>
        <p:spPr bwMode="auto">
          <a:xfrm>
            <a:off x="7401274" y="2700951"/>
            <a:ext cx="2482879" cy="907706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/>
              <a:t>Потенциально опасные </a:t>
            </a:r>
            <a:r>
              <a:rPr lang="ru-RU" b="1" dirty="0" smtClean="0"/>
              <a:t>объекты: </a:t>
            </a:r>
            <a:r>
              <a:rPr lang="ru-RU" dirty="0" smtClean="0"/>
              <a:t>химически опасных </a:t>
            </a:r>
            <a:r>
              <a:rPr lang="ru-RU" dirty="0"/>
              <a:t>– </a:t>
            </a:r>
            <a:r>
              <a:rPr lang="ru-RU" dirty="0" smtClean="0"/>
              <a:t>0;</a:t>
            </a:r>
            <a:endParaRPr lang="ru-RU" dirty="0"/>
          </a:p>
          <a:p>
            <a:r>
              <a:rPr lang="ru-RU" dirty="0" smtClean="0">
                <a:solidFill>
                  <a:schemeClr val="tx1"/>
                </a:solidFill>
              </a:rPr>
              <a:t>взрывопожароопасных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71" name="Text Box 1051"/>
          <p:cNvSpPr txBox="1">
            <a:spLocks noChangeArrowheads="1"/>
          </p:cNvSpPr>
          <p:nvPr/>
        </p:nvSpPr>
        <p:spPr bwMode="auto">
          <a:xfrm>
            <a:off x="0" y="5667652"/>
            <a:ext cx="7401274" cy="119034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271463" algn="just"/>
            <a:r>
              <a:rPr lang="ru-RU" dirty="0" smtClean="0"/>
              <a:t>Полысаевский городской округ расположен </a:t>
            </a:r>
            <a:r>
              <a:rPr lang="ru-RU" dirty="0"/>
              <a:t>в западной части Кемеровской </a:t>
            </a:r>
            <a:r>
              <a:rPr lang="ru-RU" dirty="0" smtClean="0"/>
              <a:t>области – Кузбасса, </a:t>
            </a:r>
            <a:r>
              <a:rPr lang="ru-RU" dirty="0"/>
              <a:t>южнее города </a:t>
            </a:r>
            <a:r>
              <a:rPr lang="ru-RU" dirty="0" smtClean="0"/>
              <a:t>Ленинска-Кузнецкого</a:t>
            </a:r>
            <a:r>
              <a:rPr lang="ru-RU" dirty="0"/>
              <a:t>, в центральной части Кузнецкой котловины, на правом берегу реки </a:t>
            </a:r>
            <a:r>
              <a:rPr lang="ru-RU" dirty="0" smtClean="0"/>
              <a:t>Иня.</a:t>
            </a:r>
            <a:r>
              <a:rPr lang="ru-RU" dirty="0">
                <a:solidFill>
                  <a:srgbClr val="00008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Рельеф представляет собой всхолмленную, расчлененную и размытую равнину. </a:t>
            </a:r>
            <a:endParaRPr lang="ru-RU" dirty="0" smtClean="0">
              <a:solidFill>
                <a:schemeClr val="tx1"/>
              </a:solidFill>
            </a:endParaRPr>
          </a:p>
          <a:p>
            <a:pPr indent="271463" algn="just"/>
            <a:r>
              <a:rPr lang="ru-RU" dirty="0" smtClean="0"/>
              <a:t>Город </a:t>
            </a:r>
            <a:r>
              <a:rPr lang="ru-RU" dirty="0"/>
              <a:t>Полысаево является крупным угледобывающим промышленным центром страны</a:t>
            </a:r>
            <a:r>
              <a:rPr lang="ru-RU" dirty="0" smtClean="0"/>
              <a:t>.</a:t>
            </a:r>
            <a:endParaRPr lang="ru-RU" dirty="0"/>
          </a:p>
          <a:p>
            <a:pPr indent="271463" algn="just"/>
            <a:r>
              <a:rPr lang="ru-RU" dirty="0"/>
              <a:t>На территории города функционируют </a:t>
            </a:r>
            <a:r>
              <a:rPr lang="ru-RU" b="1" dirty="0" smtClean="0">
                <a:solidFill>
                  <a:schemeClr val="tx1"/>
                </a:solidFill>
              </a:rPr>
              <a:t>823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предприятия </a:t>
            </a:r>
            <a:r>
              <a:rPr lang="ru-RU" dirty="0"/>
              <a:t>и </a:t>
            </a:r>
            <a:r>
              <a:rPr lang="ru-RU" dirty="0" smtClean="0"/>
              <a:t>учреждения</a:t>
            </a:r>
            <a:endParaRPr lang="ru-RU" dirty="0"/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9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t>3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21365" b="8667"/>
          <a:stretch>
            <a:fillRect/>
          </a:stretch>
        </p:blipFill>
        <p:spPr bwMode="auto">
          <a:xfrm>
            <a:off x="0" y="2700951"/>
            <a:ext cx="7401274" cy="296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09"/>
          <p:cNvSpPr>
            <a:spLocks noChangeArrowheads="1"/>
          </p:cNvSpPr>
          <p:nvPr/>
        </p:nvSpPr>
        <p:spPr bwMode="auto">
          <a:xfrm>
            <a:off x="4953001" y="3727951"/>
            <a:ext cx="532959" cy="277117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65162" tIns="32581" rIns="65162" bIns="32581" anchor="ctr"/>
          <a:lstStyle/>
          <a:p>
            <a:pPr algn="ctr" defTabSz="652463"/>
            <a:r>
              <a:rPr lang="ru-RU" sz="900" b="1" dirty="0" smtClean="0">
                <a:latin typeface="Arial Unicode MS" pitchFamily="34" charset="-128"/>
              </a:rPr>
              <a:t>УГОЧС</a:t>
            </a:r>
            <a:endParaRPr lang="ru-RU" sz="900" b="1" dirty="0">
              <a:latin typeface="Arial Unicode MS" pitchFamily="34" charset="-128"/>
            </a:endParaRPr>
          </a:p>
        </p:txBody>
      </p:sp>
      <p:sp>
        <p:nvSpPr>
          <p:cNvPr id="10" name="Line 510"/>
          <p:cNvSpPr>
            <a:spLocks noChangeShapeType="1"/>
          </p:cNvSpPr>
          <p:nvPr/>
        </p:nvSpPr>
        <p:spPr bwMode="auto">
          <a:xfrm>
            <a:off x="4951859" y="3995123"/>
            <a:ext cx="0" cy="22301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" name="Text Box 501"/>
          <p:cNvSpPr txBox="1">
            <a:spLocks noChangeArrowheads="1"/>
          </p:cNvSpPr>
          <p:nvPr/>
        </p:nvSpPr>
        <p:spPr bwMode="auto">
          <a:xfrm>
            <a:off x="3512840" y="3094591"/>
            <a:ext cx="653948" cy="15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146" tIns="32573" rIns="65146" bIns="325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" b="1" dirty="0">
                <a:latin typeface="Arial Unicode MS" pitchFamily="34" charset="-128"/>
              </a:rPr>
              <a:t>ГУ МЧС</a:t>
            </a:r>
          </a:p>
        </p:txBody>
      </p:sp>
      <p:pic>
        <p:nvPicPr>
          <p:cNvPr id="13" name="Picture 500" descr="СП1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42" y="3057157"/>
            <a:ext cx="594580" cy="40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09"/>
          <p:cNvSpPr>
            <a:spLocks noChangeArrowheads="1"/>
          </p:cNvSpPr>
          <p:nvPr/>
        </p:nvSpPr>
        <p:spPr bwMode="auto">
          <a:xfrm>
            <a:off x="3900310" y="3941025"/>
            <a:ext cx="532959" cy="277117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65162" tIns="32581" rIns="65162" bIns="32581" anchor="ctr"/>
          <a:lstStyle/>
          <a:p>
            <a:pPr algn="ctr" defTabSz="652463"/>
            <a:r>
              <a:rPr lang="ru-RU" sz="800" b="1" dirty="0" smtClean="0">
                <a:latin typeface="Arial Unicode MS" pitchFamily="34" charset="-128"/>
              </a:rPr>
              <a:t>КЧС и ОПБ</a:t>
            </a:r>
            <a:endParaRPr lang="ru-RU" sz="800" b="1" dirty="0">
              <a:latin typeface="Arial Unicode MS" pitchFamily="34" charset="-128"/>
            </a:endParaRPr>
          </a:p>
        </p:txBody>
      </p:sp>
      <p:sp>
        <p:nvSpPr>
          <p:cNvPr id="15" name="Line 510"/>
          <p:cNvSpPr>
            <a:spLocks noChangeShapeType="1"/>
          </p:cNvSpPr>
          <p:nvPr/>
        </p:nvSpPr>
        <p:spPr bwMode="auto">
          <a:xfrm>
            <a:off x="3900308" y="4228087"/>
            <a:ext cx="0" cy="22301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4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ЕДДС</a:t>
            </a:r>
            <a:r>
              <a:rPr lang="en-US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ПОЛЫСАЕВСКОГО </a:t>
            </a: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  <a:r>
              <a:rPr lang="en-US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5477" y="4042348"/>
            <a:ext cx="4305477" cy="2493243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algn="ctr" defTabSz="1211324"/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Полысаевского городского округа размещена </a:t>
            </a:r>
          </a:p>
          <a:p>
            <a:pPr algn="ctr" defTabSz="1211324"/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1 этаже здания администрации.</a:t>
            </a:r>
          </a:p>
          <a:p>
            <a:pPr algn="ctr" defTabSz="1211324"/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Полезная площадь –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 кв. м.</a:t>
            </a:r>
          </a:p>
          <a:p>
            <a:pPr algn="ctr" defTabSz="1211324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ЕДДС –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кв. м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73878" y="1052739"/>
            <a:ext cx="5006581" cy="1872203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algn="ctr" defTabSz="1211324">
              <a:defRPr/>
            </a:pPr>
            <a:r>
              <a:rPr lang="ru-RU" sz="19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algn="ctr" defTabSz="1211324">
              <a:defRPr/>
            </a:pP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Российская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Федерация, 652560, </a:t>
            </a:r>
          </a:p>
          <a:p>
            <a:pPr algn="ctr" defTabSz="1211324">
              <a:defRPr/>
            </a:pP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Кемеровская область – Кузбасс,</a:t>
            </a:r>
          </a:p>
          <a:p>
            <a:pPr algn="ctr" defTabSz="1211324">
              <a:defRPr/>
            </a:pP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Полысаево, </a:t>
            </a: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Кремлевская, 6, </a:t>
            </a:r>
          </a:p>
          <a:p>
            <a:pPr algn="ctr" defTabSz="1211324">
              <a:defRPr/>
            </a:pP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тел.: 8 (38456) 4-22-05, </a:t>
            </a:r>
          </a:p>
          <a:p>
            <a:pPr algn="ctr" defTabSz="1211324">
              <a:defRPr/>
            </a:pP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Факс: 8 (38456) 4-55-33</a:t>
            </a:r>
            <a:endParaRPr lang="ru-RU" sz="19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9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t>4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Picture 33" descr="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5" y="1052739"/>
            <a:ext cx="4305478" cy="287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" name="Рисунок 2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79" y="2924943"/>
            <a:ext cx="5006580" cy="361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ОРГАНИЗАЦИОННО-ШТАТНАЯ СТРУКТУРА</a:t>
            </a:r>
            <a:b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ПОЛЫСАЕВСКОГО ГОРОДСКОГО ОКРУГА</a:t>
            </a:r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9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t>5</a:t>
            </a:fld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434807"/>
              </p:ext>
            </p:extLst>
          </p:nvPr>
        </p:nvGraphicFramePr>
        <p:xfrm>
          <a:off x="272480" y="1227138"/>
          <a:ext cx="9433048" cy="1503363"/>
        </p:xfrm>
        <a:graphic>
          <a:graphicData uri="http://schemas.openxmlformats.org/drawingml/2006/table">
            <a:tbl>
              <a:tblPr/>
              <a:tblGrid>
                <a:gridCol w="1559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3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6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Штатная численность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дежурной смены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Заработная плата оперативных дежурных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Средняя зарплата в городском округе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Консолидированный бюджет городского округа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36712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ТЕХНИЧЕСКОЕ </a:t>
            </a: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ОСНАЩЕНИЕ</a:t>
            </a: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ПОЛЫСАЕВСКОГО ГОРОДСКОГО ОКРУГА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015293"/>
              </p:ext>
            </p:extLst>
          </p:nvPr>
        </p:nvGraphicFramePr>
        <p:xfrm>
          <a:off x="272480" y="764705"/>
          <a:ext cx="4680522" cy="1511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связи и автоматизации управления, 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средства радиосвязи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елефон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Panasonic KX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TS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2368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RUW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(номер 4-22-05, 4-27-60);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елефон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Gigaset A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415(номер 4-22-05);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елефон прямой линии по администрации ПГО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BBK BKT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-39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TD RU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Телефон-факс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Panasonic KX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FT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984 (номер 4-55-33);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Сотовый телефон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Keneksi X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(номер 923-507-87-95);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43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Укомплектованность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- 100 %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814178"/>
              </p:ext>
            </p:extLst>
          </p:nvPr>
        </p:nvGraphicFramePr>
        <p:xfrm>
          <a:off x="5109017" y="748308"/>
          <a:ext cx="4680522" cy="3211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Оргтехника (компьютеры, принтеры, сканеры)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АРМ диспетчера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AMD A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6-6400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 APU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3.9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GHz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Gb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монитор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DNS G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191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мышь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Genius NetScroll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100, клавиатура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OKLICK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320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колонки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DIALOG AT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-01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web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-камера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Logitech C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270;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АРМ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Intel Core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Duo E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8200 2.66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GHZ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Gb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монитор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Samsung E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192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ON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мышь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Defender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клавиатура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DEPO KWD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-820, колонки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Genius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микрофон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Logitech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АРМ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AMD D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8-3850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APU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2.90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GHz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Gb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Монитор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LG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19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33, мышь 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Genius NetScroll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100, колонки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AirTone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клавиатура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Genius KB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-200,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АРМ монитор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VIEW SONIC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, мышь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Genius </a:t>
                      </a:r>
                      <a:r>
                        <a:rPr lang="en-US" sz="1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NetScroll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100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, клавиатура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DEPO KWD-820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it-IT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АРМ Intel Core 2 Duo E8200 2.66 GHZ 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it-IT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Gb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колонки </a:t>
                      </a:r>
                      <a:r>
                        <a:rPr lang="en-US" sz="1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AirTone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Panasonic KX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MB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2020;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ринтер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HP LaserJet P2035</a:t>
                      </a: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ородское видео наблюдение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AMD A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-10-6790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 APU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4.00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Ghz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Gb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телевизор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Pioneer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мышь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DNS WRL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-35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BSS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клавиатура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Genius KB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-200;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ониторинг пожарных сигнализаций моноблок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DNS</a:t>
                      </a: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52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909022"/>
              </p:ext>
            </p:extLst>
          </p:nvPr>
        </p:nvGraphicFramePr>
        <p:xfrm>
          <a:off x="5097016" y="4005064"/>
          <a:ext cx="4680522" cy="670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 видеоконференцсвязи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olycom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vsx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объёмный микрофон </a:t>
                      </a:r>
                      <a:r>
                        <a:rPr lang="en-US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Polycom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телевизор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LG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923">
                <a:tc gridSpan="3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100 %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93504"/>
              </p:ext>
            </p:extLst>
          </p:nvPr>
        </p:nvGraphicFramePr>
        <p:xfrm>
          <a:off x="272478" y="2434111"/>
          <a:ext cx="4680522" cy="110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оповещения руководящего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состава и населения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уководящий состав администрации оповещается через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PVR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-4 –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USB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аселение оповещается через аппаратуру П-166 (3 точки, 12 громкоговорителей);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4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874384"/>
              </p:ext>
            </p:extLst>
          </p:nvPr>
        </p:nvGraphicFramePr>
        <p:xfrm>
          <a:off x="272480" y="3648449"/>
          <a:ext cx="4680522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регистрации (записи) входящих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исходящих переговоров, а также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определения номера звонящего абонента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PVR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-4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USB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43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–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963879"/>
              </p:ext>
            </p:extLst>
          </p:nvPr>
        </p:nvGraphicFramePr>
        <p:xfrm>
          <a:off x="5097016" y="4745112"/>
          <a:ext cx="4680522" cy="513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Метеостанция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Oregon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Scientific BAR388HG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295" marR="74295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847017"/>
              </p:ext>
            </p:extLst>
          </p:nvPr>
        </p:nvGraphicFramePr>
        <p:xfrm>
          <a:off x="272480" y="4549975"/>
          <a:ext cx="4680522" cy="638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Приемник ГЛОНАСС или ГЛОНАСС/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GPS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Системный блок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DEPO Intel Pentium Dual CPU E 2200 2.20 GHz 1 Gb,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Acer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мышь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Defender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1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7105"/>
              </p:ext>
            </p:extLst>
          </p:nvPr>
        </p:nvGraphicFramePr>
        <p:xfrm>
          <a:off x="272479" y="5258025"/>
          <a:ext cx="9505059" cy="1585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4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20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1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8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8012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95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Абонент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Каналы связи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Прямой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канал связи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МГТС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ВЦСС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Транкинговая</a:t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Спутниковая </a:t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Сотовая </a:t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Радиосвязь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Интернет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Интранет ЛВС МЧС России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ЦУКС ГУ МЧС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России по Кемеровской области – Кузбассу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3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ЕДДС соседних муниципальных образований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ДДС потенциально опасных объектов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5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Объекты с массовым пребыванием людей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9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6</a:t>
            </a:fld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DS 3\Desktop\Фото\СЛУЖБЫ\Энергетическая компания\ППШ\DSCN67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4" t="30660" r="13676" b="14905"/>
          <a:stretch/>
        </p:blipFill>
        <p:spPr bwMode="auto">
          <a:xfrm>
            <a:off x="7082476" y="4895934"/>
            <a:ext cx="2291970" cy="169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54161"/>
              </p:ext>
            </p:extLst>
          </p:nvPr>
        </p:nvGraphicFramePr>
        <p:xfrm>
          <a:off x="269006" y="836712"/>
          <a:ext cx="9436523" cy="940730"/>
        </p:xfrm>
        <a:graphic>
          <a:graphicData uri="http://schemas.openxmlformats.org/drawingml/2006/table">
            <a:tbl>
              <a:tblPr/>
              <a:tblGrid>
                <a:gridCol w="1731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 gridSpan="5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Потенциально-опасные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Социально-значимые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Критически-важные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5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56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химически-опасных объектов -0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6960635" y="4365104"/>
            <a:ext cx="2424375" cy="268143"/>
          </a:xfrm>
          <a:prstGeom prst="rect">
            <a:avLst/>
          </a:prstGeom>
          <a:noFill/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Котельная </a:t>
            </a: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ППШ ООО «ЛКС»</a:t>
            </a:r>
            <a:endParaRPr lang="ru-RU" sz="1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7093040" y="6138852"/>
            <a:ext cx="2291970" cy="45280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652560, Полысаево,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ул. Читинская, 90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Номер слайда 2"/>
          <p:cNvSpPr txBox="1">
            <a:spLocks/>
          </p:cNvSpPr>
          <p:nvPr/>
        </p:nvSpPr>
        <p:spPr>
          <a:xfrm>
            <a:off x="7594600" y="6492879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8" descr="DSC_00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2508363"/>
            <a:ext cx="2216696" cy="156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521226" y="1844824"/>
            <a:ext cx="2676582" cy="6374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АО «СУЭК-Кузбасс»  шахтоуправление «Комсомолец»» ПЕ Полысаевская</a:t>
            </a:r>
            <a:endParaRPr lang="ru-RU" sz="1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15"/>
          <p:cNvSpPr txBox="1">
            <a:spLocks noChangeArrowheads="1"/>
          </p:cNvSpPr>
          <p:nvPr/>
        </p:nvSpPr>
        <p:spPr bwMode="auto">
          <a:xfrm>
            <a:off x="776536" y="3434196"/>
            <a:ext cx="2216696" cy="45280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652560, Полысаево,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ул. Токарева, 1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3" name="Picture 3" descr="C:\Users\EDDS 3\Desktop\6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80" y="2462311"/>
            <a:ext cx="2270843" cy="154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3872880" y="1907525"/>
            <a:ext cx="2270843" cy="4528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АО «Шахта Заречная» шахтоучасток «Октябрьский»  </a:t>
            </a:r>
            <a:endParaRPr lang="ru-RU" sz="1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0244" name="Picture 4" descr="C:\Users\EDDS 3\Desktop\466d98ca7cda22775b4257bc26d01d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3" y="4895934"/>
            <a:ext cx="2267429" cy="169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15"/>
          <p:cNvSpPr txBox="1">
            <a:spLocks noChangeArrowheads="1"/>
          </p:cNvSpPr>
          <p:nvPr/>
        </p:nvSpPr>
        <p:spPr bwMode="auto">
          <a:xfrm>
            <a:off x="704528" y="4281791"/>
            <a:ext cx="2318027" cy="6374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Обогатительная фабрика «СПУТНИК» ПУК «Шахты Заречная»</a:t>
            </a:r>
            <a:endParaRPr lang="ru-RU" sz="1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704528" y="6144543"/>
            <a:ext cx="2253659" cy="45280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652560, Полысаево,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ул. Заречная, 1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5" name="Picture 5" descr="C:\Users\EDDS 3\Desktop\1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604" y="2447342"/>
            <a:ext cx="2270843" cy="155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7103604" y="2097385"/>
            <a:ext cx="2270843" cy="2681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ПУК «Шахта Заречная»</a:t>
            </a:r>
            <a:endParaRPr lang="ru-RU" sz="1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0246" name="Picture 6" descr="C:\Users\EDDS 3\Desktop\Фото\Фасады\IMG_10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4895934"/>
            <a:ext cx="2206044" cy="171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15"/>
          <p:cNvSpPr txBox="1">
            <a:spLocks noChangeArrowheads="1"/>
          </p:cNvSpPr>
          <p:nvPr/>
        </p:nvSpPr>
        <p:spPr bwMode="auto">
          <a:xfrm>
            <a:off x="3872880" y="4509120"/>
            <a:ext cx="2318027" cy="2681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ГАУЗ  ККЦОЗШ</a:t>
            </a:r>
            <a:endParaRPr lang="ru-RU" sz="1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6" name="TextBox 15"/>
          <p:cNvSpPr txBox="1">
            <a:spLocks noChangeArrowheads="1"/>
          </p:cNvSpPr>
          <p:nvPr/>
        </p:nvSpPr>
        <p:spPr bwMode="auto">
          <a:xfrm>
            <a:off x="7103603" y="3465247"/>
            <a:ext cx="2270843" cy="45280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652560, Полысаево,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ул. Заречная, 1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Box 15"/>
          <p:cNvSpPr txBox="1">
            <a:spLocks noChangeArrowheads="1"/>
          </p:cNvSpPr>
          <p:nvPr/>
        </p:nvSpPr>
        <p:spPr bwMode="auto">
          <a:xfrm>
            <a:off x="3872880" y="3434195"/>
            <a:ext cx="2216696" cy="45280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652560, Полысаево,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ул. Макаренко, 2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3944888" y="6138853"/>
            <a:ext cx="2216696" cy="45280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652560, Полысаево,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ул. Космонавтов, 86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99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8005"/>
            <a:ext cx="9906000" cy="1172749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  <a:endParaRPr lang="ru-RU" sz="2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spcBef>
                <a:spcPts val="0"/>
              </a:spcBef>
              <a:defRPr/>
            </a:pP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</a:t>
            </a: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ТЕРРИТОРИИ  </a:t>
            </a:r>
            <a:endParaRPr lang="ru-RU" sz="2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spcBef>
                <a:spcPts val="0"/>
              </a:spcBef>
              <a:defRPr/>
            </a:pP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ПОЛЫСАЕВСКОГО </a:t>
            </a: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2018 - 2021 </a:t>
            </a: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215749"/>
            <a:ext cx="216734" cy="4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" y="89051"/>
            <a:ext cx="408389" cy="4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pPr indent="189987" defTabSz="1072866" fontAlgn="base">
              <a:spcBef>
                <a:spcPct val="0"/>
              </a:spcBef>
              <a:spcAft>
                <a:spcPct val="0"/>
              </a:spcAft>
              <a:tabLst>
                <a:tab pos="3484951" algn="ctr"/>
                <a:tab pos="6969901" algn="r"/>
              </a:tabLst>
            </a:pPr>
            <a:endParaRPr lang="ru-RU" dirty="0">
              <a:latin typeface="Arial" pitchFamily="34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0" y="393852"/>
            <a:ext cx="216734" cy="4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06573" y="1628800"/>
            <a:ext cx="7878875" cy="1570173"/>
          </a:xfrm>
          <a:prstGeom prst="rect">
            <a:avLst/>
          </a:prstGeom>
          <a:solidFill>
            <a:srgbClr val="CCECFF"/>
          </a:solidFill>
          <a:ln w="19050">
            <a:solidFill>
              <a:schemeClr val="bg1"/>
            </a:solidFill>
          </a:ln>
        </p:spPr>
        <p:txBody>
          <a:bodyPr wrap="square" lIns="107183" tIns="53594" rIns="107183" bIns="53594">
            <a:spAutoFit/>
          </a:bodyPr>
          <a:lstStyle>
            <a:lvl1pPr indent="179388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525257"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период 2018-2022 года на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Полысаевского городского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округа чрезвычайных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ситуаций не произошло. </a:t>
            </a:r>
          </a:p>
          <a:p>
            <a:pPr lvl="0" indent="525257" algn="just"/>
            <a:r>
              <a:rPr lang="ru-RU" sz="1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техногенные ЧС – </a:t>
            </a:r>
            <a:r>
              <a:rPr 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9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525257" algn="just"/>
            <a:r>
              <a:rPr lang="ru-RU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sz="1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9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525257" algn="just"/>
            <a:r>
              <a:rPr lang="ru-RU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биолого-социальные ЧС – </a:t>
            </a:r>
            <a:r>
              <a:rPr lang="ru-RU" sz="1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9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7594600" y="6492879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963719"/>
              </p:ext>
            </p:extLst>
          </p:nvPr>
        </p:nvGraphicFramePr>
        <p:xfrm>
          <a:off x="1169988" y="3443288"/>
          <a:ext cx="7740650" cy="324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Лист" r:id="rId3" imgW="7115251" imgH="2724185" progId="Excel.Sheet.8">
                  <p:embed/>
                </p:oleObj>
              </mc:Choice>
              <mc:Fallback>
                <p:oleObj name="Лист" r:id="rId3" imgW="7115251" imgH="2724185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3443288"/>
                        <a:ext cx="7740650" cy="324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6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\\Mycloudex2ultra\edds\Директор(от Бога)\от Карачевцевой\конкурс 2019\фото\фото оперативный зал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8" y="980728"/>
            <a:ext cx="4706623" cy="28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ate\Desktop\фотографии\DSCN18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3983638"/>
            <a:ext cx="4770057" cy="278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DCIM\107NIKON\DSCN00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" t="25201" r="34230"/>
          <a:stretch/>
        </p:blipFill>
        <p:spPr bwMode="auto">
          <a:xfrm>
            <a:off x="110618" y="4019128"/>
            <a:ext cx="2336676" cy="274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G:\DCIM\107NIKON\DSCN006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6" t="20235" r="41173" b="40171"/>
          <a:stretch/>
        </p:blipFill>
        <p:spPr bwMode="auto">
          <a:xfrm>
            <a:off x="2648744" y="3988969"/>
            <a:ext cx="2168497" cy="277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G:\DCIM\107NIKON\DSCN011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2"/>
          <a:stretch/>
        </p:blipFill>
        <p:spPr bwMode="auto">
          <a:xfrm>
            <a:off x="5025007" y="980728"/>
            <a:ext cx="4770057" cy="2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РАБОЧИЕ МЕСТА ПЕРСОНАЛА ДЕЖУРНОЙ СМЕНЫ</a:t>
            </a:r>
            <a:endParaRPr lang="ru-RU" sz="2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spcBef>
                <a:spcPts val="0"/>
              </a:spcBef>
              <a:defRPr/>
            </a:pP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ПОЛЫСАЕВСКОГО ГОРОДСКОГО ОКРУГА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90826" y="6434290"/>
            <a:ext cx="9704239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600" b="1"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594600" y="6492879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824" y="3514759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Рабочий кабинет ЕДДС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5008" y="3284984"/>
            <a:ext cx="322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Рабочее место оперативного дежурного ЕДДС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705" y="6482222"/>
            <a:ext cx="3719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Рабочие места зам. директора  ЕДДС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4382" y="6455400"/>
            <a:ext cx="3222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Рабочее место директора ЕДДС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22241</TotalTime>
  <Words>974</Words>
  <Application>Microsoft Office PowerPoint</Application>
  <PresentationFormat>Лист A4 (210x297 мм)</PresentationFormat>
  <Paragraphs>291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Arial Unicode MS</vt:lpstr>
      <vt:lpstr>Calibri</vt:lpstr>
      <vt:lpstr>Times New Roman</vt:lpstr>
      <vt:lpstr>Wingdings</vt:lpstr>
      <vt:lpstr>Тема Office</vt:lpstr>
      <vt:lpstr>2_Blue Segoe 4-3 template-template_April-17-2007</vt:lpstr>
      <vt:lpstr>1_Blue Segoe 4-3 template-template_April-17-2007</vt:lpstr>
      <vt:lpstr>Лист</vt:lpstr>
      <vt:lpstr>Презентация PowerPoint</vt:lpstr>
      <vt:lpstr>РУКОВОДСТВО МУНИЦИПАЛЬНОГО ОБРАЗОВАНИЯ И ЕДДС </vt:lpstr>
      <vt:lpstr>КРАТКАЯ  ХАРАКТЕРИСТИКА  ПОЛЫСАЕВСКОГО ГОРОДСКОГО ОКРУГА</vt:lpstr>
      <vt:lpstr>РАЗМЕЩЕНИЕ ЕДДС ПОЛЫСАЕВСКОГО ГОРОДСКОГО ОКРУГА </vt:lpstr>
      <vt:lpstr>ОРГАНИЗАЦИОННО-ШТАТНАЯ СТРУКТУРА ЕДДС ПОЛЫСАЕВСКОГО ГОРОДСКОГО ОКРУГА</vt:lpstr>
      <vt:lpstr>ТЕХНИЧЕСКОЕ ОСНАЩЕНИЕ ЕДДС ПОЛЫСАЕВСКОГО ГОРОДСКОГО ОКРУГА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офицер-оператор отдела - Александров А.А.</dc:creator>
  <cp:lastModifiedBy>Денис Целищев</cp:lastModifiedBy>
  <cp:revision>507</cp:revision>
  <cp:lastPrinted>2016-02-17T04:55:51Z</cp:lastPrinted>
  <dcterms:modified xsi:type="dcterms:W3CDTF">2023-05-25T05:27:15Z</dcterms:modified>
</cp:coreProperties>
</file>