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0" r:id="rId2"/>
    <p:sldMasterId id="2147483675" r:id="rId3"/>
  </p:sldMasterIdLst>
  <p:notesMasterIdLst>
    <p:notesMasterId r:id="rId13"/>
  </p:notesMasterIdLst>
  <p:sldIdLst>
    <p:sldId id="256" r:id="rId4"/>
    <p:sldId id="280" r:id="rId5"/>
    <p:sldId id="281" r:id="rId6"/>
    <p:sldId id="260" r:id="rId7"/>
    <p:sldId id="285" r:id="rId8"/>
    <p:sldId id="295" r:id="rId9"/>
    <p:sldId id="312" r:id="rId10"/>
    <p:sldId id="318" r:id="rId11"/>
    <p:sldId id="317" r:id="rId12"/>
  </p:sldIdLst>
  <p:sldSz cx="9906000" cy="6858000" type="A4"/>
  <p:notesSz cx="6797675" cy="9926638"/>
  <p:defaultTextStyle>
    <a:defPPr>
      <a:defRPr lang="ru-RU"/>
    </a:defPPr>
    <a:lvl1pPr marL="0" algn="l" defTabSz="107209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36048" algn="l" defTabSz="107209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72097" algn="l" defTabSz="107209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608144" algn="l" defTabSz="107209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144194" algn="l" defTabSz="107209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80244" algn="l" defTabSz="107209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216292" algn="l" defTabSz="107209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752340" algn="l" defTabSz="107209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288393" algn="l" defTabSz="107209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CCFF99"/>
    <a:srgbClr val="FFFF66"/>
    <a:srgbClr val="CCECFF"/>
    <a:srgbClr val="CCFFCC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91" autoAdjust="0"/>
    <p:restoredTop sz="95564" autoAdjust="0"/>
  </p:normalViewPr>
  <p:slideViewPr>
    <p:cSldViewPr>
      <p:cViewPr varScale="1">
        <p:scale>
          <a:sx n="110" d="100"/>
          <a:sy n="110" d="100"/>
        </p:scale>
        <p:origin x="1356" y="84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4F0EDF-A2D1-4430-A0F9-FF71D53F502E}" type="datetimeFigureOut">
              <a:rPr lang="ru-RU" smtClean="0"/>
              <a:pPr/>
              <a:t>20.02.2023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709613" y="744538"/>
            <a:ext cx="537845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4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F8B19E-85C1-443B-B93B-78631C9AFA9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75087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72097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36048" algn="l" defTabSz="1072097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72097" algn="l" defTabSz="1072097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608144" algn="l" defTabSz="1072097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144194" algn="l" defTabSz="1072097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680244" algn="l" defTabSz="1072097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216292" algn="l" defTabSz="1072097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752340" algn="l" defTabSz="1072097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288393" algn="l" defTabSz="1072097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F8B19E-85C1-443B-B93B-78631C9AFA94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42371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F8B19E-85C1-443B-B93B-78631C9AFA94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42371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2130436"/>
            <a:ext cx="84201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4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360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720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081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441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802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162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7523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2883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81850" y="274640"/>
            <a:ext cx="222885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0" y="274640"/>
            <a:ext cx="652145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91107" y="1905004"/>
            <a:ext cx="8322074" cy="1523495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3800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91106" y="4344994"/>
            <a:ext cx="8322074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17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345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518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690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86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9036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2209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5381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674750542"/>
      </p:ext>
    </p:extLst>
  </p:cSld>
  <p:clrMapOvr>
    <a:masterClrMapping/>
  </p:clrMapOvr>
  <p:transition spd="slow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ролик, видео и прочие особые слайд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83322" y="649810"/>
            <a:ext cx="7630142" cy="1523495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3800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3036" y="4344994"/>
            <a:ext cx="7630142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17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345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518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690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86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9036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2209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5381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782223" y="2355853"/>
            <a:ext cx="8330957" cy="1384995"/>
          </a:xfrm>
        </p:spPr>
        <p:txBody>
          <a:bodyPr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4800" b="0" i="1" u="none" strike="noStrike" kern="0" cap="none" spc="-104" normalizeH="0" baseline="0" noProof="0" dirty="0" smtClean="0">
                <a:ln w="3175">
                  <a:noFill/>
                </a:ln>
                <a:gradFill flip="none" rotWithShape="1">
                  <a:gsLst>
                    <a:gs pos="0">
                      <a:schemeClr val="tx1">
                        <a:lumMod val="65000"/>
                      </a:schemeClr>
                    </a:gs>
                    <a:gs pos="50000">
                      <a:schemeClr val="tx1"/>
                    </a:gs>
                  </a:gsLst>
                  <a:lin ang="5400000" scaled="1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+mn-lt"/>
                <a:ea typeface="+mn-ea"/>
                <a:cs typeface="Arial" charset="0"/>
              </a:defRPr>
            </a:lvl1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532472999"/>
      </p:ext>
    </p:extLst>
  </p:cSld>
  <p:clrMapOvr>
    <a:masterClrMapping/>
  </p:clrMapOvr>
  <p:transition spd="slow">
    <p:fade/>
  </p:transition>
  <p:hf sldNum="0"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>
          <a:xfrm>
            <a:off x="412750" y="1411553"/>
            <a:ext cx="9080500" cy="1455783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885811191"/>
      </p:ext>
    </p:extLst>
  </p:cSld>
  <p:clrMapOvr>
    <a:masterClrMapping/>
  </p:clrMapOvr>
  <p:transition spd="slow">
    <p:fade/>
  </p:transition>
  <p:hf sldNum="0" hd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2750" y="1412877"/>
            <a:ext cx="9080500" cy="1455783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963686310"/>
      </p:ext>
    </p:extLst>
  </p:cSld>
  <p:clrMapOvr>
    <a:masterClrMapping/>
  </p:clrMapOvr>
  <p:transition spd="slow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12754" y="1411560"/>
            <a:ext cx="4457701" cy="1224951"/>
          </a:xfrm>
        </p:spPr>
        <p:txBody>
          <a:bodyPr/>
          <a:lstStyle>
            <a:lvl1pPr marL="235934" indent="-235934">
              <a:lnSpc>
                <a:spcPct val="90000"/>
              </a:lnSpc>
              <a:defRPr sz="2000"/>
            </a:lvl1pPr>
            <a:lvl2pPr marL="467277" indent="-225836">
              <a:lnSpc>
                <a:spcPct val="90000"/>
              </a:lnSpc>
              <a:defRPr sz="1600"/>
            </a:lvl2pPr>
            <a:lvl3pPr marL="661902" indent="-200130">
              <a:lnSpc>
                <a:spcPct val="90000"/>
              </a:lnSpc>
              <a:defRPr sz="1400"/>
            </a:lvl3pPr>
            <a:lvl4pPr marL="851935" indent="-190034">
              <a:lnSpc>
                <a:spcPct val="90000"/>
              </a:lnSpc>
              <a:defRPr sz="1300"/>
            </a:lvl4pPr>
            <a:lvl5pPr marL="1052065" indent="-194622">
              <a:lnSpc>
                <a:spcPct val="90000"/>
              </a:lnSpc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35555" y="1411560"/>
            <a:ext cx="4457701" cy="1224951"/>
          </a:xfrm>
        </p:spPr>
        <p:txBody>
          <a:bodyPr/>
          <a:lstStyle>
            <a:lvl1pPr marL="241444" indent="-241444">
              <a:lnSpc>
                <a:spcPct val="90000"/>
              </a:lnSpc>
              <a:defRPr sz="2000"/>
            </a:lvl1pPr>
            <a:lvl2pPr marL="467277" indent="-235934">
              <a:lnSpc>
                <a:spcPct val="90000"/>
              </a:lnSpc>
              <a:defRPr sz="1600"/>
            </a:lvl2pPr>
            <a:lvl3pPr marL="667411" indent="-210230">
              <a:lnSpc>
                <a:spcPct val="90000"/>
              </a:lnSpc>
              <a:defRPr sz="1400"/>
            </a:lvl3pPr>
            <a:lvl4pPr marL="851935" indent="-184525">
              <a:lnSpc>
                <a:spcPct val="90000"/>
              </a:lnSpc>
              <a:defRPr sz="1300"/>
            </a:lvl4pPr>
            <a:lvl5pPr marL="1052065" indent="-190034">
              <a:lnSpc>
                <a:spcPct val="90000"/>
              </a:lnSpc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086999755"/>
      </p:ext>
    </p:extLst>
  </p:cSld>
  <p:clrMapOvr>
    <a:masterClrMapping/>
  </p:clrMapOvr>
  <p:transition spd="slow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12754" y="1854758"/>
            <a:ext cx="4457701" cy="249299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800" b="1"/>
            </a:lvl1pPr>
            <a:lvl2pPr marL="317272" indent="0">
              <a:buNone/>
              <a:defRPr sz="1400" b="1"/>
            </a:lvl2pPr>
            <a:lvl3pPr marL="634543" indent="0">
              <a:buNone/>
              <a:defRPr sz="1300" b="1"/>
            </a:lvl3pPr>
            <a:lvl4pPr marL="951816" indent="0">
              <a:buNone/>
              <a:defRPr sz="1100" b="1"/>
            </a:lvl4pPr>
            <a:lvl5pPr marL="1269088" indent="0">
              <a:buNone/>
              <a:defRPr sz="1100" b="1"/>
            </a:lvl5pPr>
            <a:lvl6pPr marL="1586360" indent="0">
              <a:buNone/>
              <a:defRPr sz="1100" b="1"/>
            </a:lvl6pPr>
            <a:lvl7pPr marL="1903631" indent="0">
              <a:buNone/>
              <a:defRPr sz="1100" b="1"/>
            </a:lvl7pPr>
            <a:lvl8pPr marL="2220904" indent="0">
              <a:buNone/>
              <a:defRPr sz="1100" b="1"/>
            </a:lvl8pPr>
            <a:lvl9pPr marL="2538176" indent="0">
              <a:buNone/>
              <a:defRPr sz="11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12752" y="2174879"/>
            <a:ext cx="4457701" cy="1084912"/>
          </a:xfrm>
        </p:spPr>
        <p:txBody>
          <a:bodyPr/>
          <a:lstStyle>
            <a:lvl1pPr marL="195540" indent="-195540">
              <a:defRPr sz="1600"/>
            </a:lvl1pPr>
            <a:lvl2pPr marL="390163" indent="-184525">
              <a:defRPr sz="1400"/>
            </a:lvl2pPr>
            <a:lvl3pPr marL="564591" indent="-168916">
              <a:defRPr sz="1300"/>
            </a:lvl3pPr>
            <a:lvl4pPr marL="728918" indent="-158819">
              <a:defRPr sz="1200"/>
            </a:lvl4pPr>
            <a:lvl5pPr marL="887739" indent="-143213">
              <a:defRPr sz="12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3153" y="1854758"/>
            <a:ext cx="4460104" cy="249299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800" b="1"/>
            </a:lvl1pPr>
            <a:lvl2pPr marL="317272" indent="0">
              <a:buNone/>
              <a:defRPr sz="1400" b="1"/>
            </a:lvl2pPr>
            <a:lvl3pPr marL="634543" indent="0">
              <a:buNone/>
              <a:defRPr sz="1300" b="1"/>
            </a:lvl3pPr>
            <a:lvl4pPr marL="951816" indent="0">
              <a:buNone/>
              <a:defRPr sz="1100" b="1"/>
            </a:lvl4pPr>
            <a:lvl5pPr marL="1269088" indent="0">
              <a:buNone/>
              <a:defRPr sz="1100" b="1"/>
            </a:lvl5pPr>
            <a:lvl6pPr marL="1586360" indent="0">
              <a:buNone/>
              <a:defRPr sz="1100" b="1"/>
            </a:lvl6pPr>
            <a:lvl7pPr marL="1903631" indent="0">
              <a:buNone/>
              <a:defRPr sz="1100" b="1"/>
            </a:lvl7pPr>
            <a:lvl8pPr marL="2220904" indent="0">
              <a:buNone/>
              <a:defRPr sz="1100" b="1"/>
            </a:lvl8pPr>
            <a:lvl9pPr marL="2538176" indent="0">
              <a:buNone/>
              <a:defRPr sz="11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032111" y="2174879"/>
            <a:ext cx="4461139" cy="1084912"/>
          </a:xfrm>
        </p:spPr>
        <p:txBody>
          <a:bodyPr/>
          <a:lstStyle>
            <a:lvl1pPr marL="205640" indent="-205640">
              <a:defRPr sz="1600"/>
            </a:lvl1pPr>
            <a:lvl2pPr marL="395672" indent="-190034">
              <a:defRPr sz="1400"/>
            </a:lvl2pPr>
            <a:lvl3pPr marL="570098" indent="-169835">
              <a:defRPr sz="1300"/>
            </a:lvl3pPr>
            <a:lvl4pPr marL="728918" indent="-164328">
              <a:defRPr sz="1200"/>
            </a:lvl4pPr>
            <a:lvl5pPr marL="887739" indent="-153312">
              <a:defRPr sz="12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202814406"/>
      </p:ext>
    </p:extLst>
  </p:cSld>
  <p:clrMapOvr>
    <a:masterClrMapping/>
  </p:clrMapOvr>
  <p:transition spd="slow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565608622"/>
      </p:ext>
    </p:extLst>
  </p:cSld>
  <p:clrMapOvr>
    <a:masterClrMapping/>
  </p:clrMapOvr>
  <p:transition spd="slow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21849791"/>
      </p:ext>
    </p:extLst>
  </p:cSld>
  <p:clrMapOvr>
    <a:masterClrMapping/>
  </p:clrMapOvr>
  <p:transition spd="slow">
    <p:fade/>
  </p:transition>
  <p:hf sldNum="0"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WALKIN: печать с использованием оттенков серог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07301300"/>
      </p:ext>
    </p:extLst>
  </p:cSld>
  <p:clrMapOvr>
    <a:masterClrMapping/>
  </p:clrMapOvr>
  <p:transition spd="slow">
    <p:fade/>
  </p:transition>
  <p:hf sldNum="0" hd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 bwMode="white">
          <a:xfrm>
            <a:off x="412750" y="1411557"/>
            <a:ext cx="9080500" cy="1455783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ru-RU" noProof="0" dirty="0" smtClean="0"/>
              <a:t>Образец текста</a:t>
            </a:r>
          </a:p>
          <a:p>
            <a:pPr lvl="1"/>
            <a:r>
              <a:rPr lang="ru-RU" noProof="0" dirty="0" smtClean="0"/>
              <a:t>Второй уровень</a:t>
            </a:r>
          </a:p>
          <a:p>
            <a:pPr lvl="2"/>
            <a:r>
              <a:rPr lang="ru-RU" noProof="0" dirty="0" smtClean="0"/>
              <a:t>Третий уровень</a:t>
            </a:r>
          </a:p>
          <a:p>
            <a:pPr lvl="3"/>
            <a:r>
              <a:rPr lang="ru-RU" noProof="0" dirty="0" smtClean="0"/>
              <a:t>Четвертый уровень</a:t>
            </a:r>
          </a:p>
          <a:p>
            <a:pPr lvl="4"/>
            <a:r>
              <a:rPr lang="ru-RU" noProof="0" dirty="0" smtClean="0"/>
              <a:t>Пятый уровень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584138241"/>
      </p:ext>
    </p:extLst>
  </p:cSld>
  <p:clrMapOvr>
    <a:masterClrMapping/>
  </p:clrMapOvr>
  <p:transition spd="slow">
    <p:fade/>
  </p:transition>
  <p:hf sldNum="0" hd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 bwMode="white">
          <a:xfrm>
            <a:off x="412750" y="1411557"/>
            <a:ext cx="9080500" cy="1455783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4" name="Текст 6"/>
          <p:cNvSpPr>
            <a:spLocks noGrp="1"/>
          </p:cNvSpPr>
          <p:nvPr>
            <p:ph type="body" sz="quarter" idx="11"/>
          </p:nvPr>
        </p:nvSpPr>
        <p:spPr>
          <a:xfrm>
            <a:off x="8" y="6238876"/>
            <a:ext cx="9906001" cy="619125"/>
          </a:xfrm>
          <a:solidFill>
            <a:srgbClr val="FFFF99"/>
          </a:solidFill>
        </p:spPr>
        <p:txBody>
          <a:bodyPr lIns="149373" tIns="74688" rIns="149373" bIns="74688" anchor="b">
            <a:noAutofit/>
          </a:bodyPr>
          <a:lstStyle>
            <a:lvl1pPr algn="r">
              <a:buFont typeface="Arial" pitchFamily="34" charset="0"/>
              <a:buNone/>
              <a:defRPr>
                <a:solidFill>
                  <a:srgbClr val="000000"/>
                </a:solidFill>
                <a:effectLst/>
                <a:latin typeface="+mj-lt"/>
              </a:defRPr>
            </a:lvl1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032977067"/>
      </p:ext>
    </p:extLst>
  </p:cSld>
  <p:clrMapOvr>
    <a:masterClrMapping/>
  </p:clrMapOvr>
  <p:transition spd="slow">
    <p:fade/>
  </p:transition>
  <p:hf sldNum="0" hd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ролик, видео и прочие особые слайд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83322" y="649810"/>
            <a:ext cx="7630142" cy="1523495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3800"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3036" y="4344994"/>
            <a:ext cx="7630142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17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345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518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690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86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9036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2209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5381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782223" y="2355853"/>
            <a:ext cx="8330957" cy="1384995"/>
          </a:xfrm>
        </p:spPr>
        <p:txBody>
          <a:bodyPr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4800" b="0" i="1" u="none" strike="noStrike" kern="0" cap="none" spc="-104" normalizeH="0" baseline="0" noProof="0" dirty="0" smtClean="0">
                <a:ln w="3175">
                  <a:noFill/>
                </a:ln>
                <a:gradFill flip="none" rotWithShape="1">
                  <a:gsLst>
                    <a:gs pos="0">
                      <a:schemeClr val="tx1">
                        <a:lumMod val="65000"/>
                      </a:schemeClr>
                    </a:gs>
                    <a:gs pos="50000">
                      <a:schemeClr val="tx1"/>
                    </a:gs>
                  </a:gsLst>
                  <a:lin ang="5400000" scaled="1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+mn-lt"/>
                <a:ea typeface="+mn-ea"/>
                <a:cs typeface="Arial" charset="0"/>
              </a:defRPr>
            </a:lvl1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883781973"/>
      </p:ext>
    </p:extLst>
  </p:cSld>
  <p:clrMapOvr>
    <a:masterClrMapping/>
  </p:clrMapOvr>
  <p:transition spd="slow">
    <p:fade/>
  </p:transition>
  <p:hf sldNum="0" hd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1016834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284" y="4408543"/>
            <a:ext cx="8420633" cy="567848"/>
          </a:xfrm>
        </p:spPr>
        <p:txBody>
          <a:bodyPr/>
          <a:lstStyle>
            <a:lvl1pPr algn="l">
              <a:defRPr sz="41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284" y="4131782"/>
            <a:ext cx="8420633" cy="276999"/>
          </a:xfrm>
        </p:spPr>
        <p:txBody>
          <a:bodyPr anchor="b"/>
          <a:lstStyle>
            <a:lvl1pPr marL="0" indent="0">
              <a:buNone/>
              <a:defRPr sz="2000"/>
            </a:lvl1pPr>
            <a:lvl2pPr marL="425401" indent="0">
              <a:buNone/>
              <a:defRPr sz="1900"/>
            </a:lvl2pPr>
            <a:lvl3pPr marL="850766" indent="0">
              <a:buNone/>
              <a:defRPr sz="1500"/>
            </a:lvl3pPr>
            <a:lvl4pPr marL="1276114" indent="0">
              <a:buNone/>
              <a:defRPr sz="1400"/>
            </a:lvl4pPr>
            <a:lvl5pPr marL="1701614" indent="0">
              <a:buNone/>
              <a:defRPr sz="1400"/>
            </a:lvl5pPr>
            <a:lvl6pPr marL="2126985" indent="0">
              <a:buNone/>
              <a:defRPr sz="1400"/>
            </a:lvl6pPr>
            <a:lvl7pPr marL="2552257" indent="0">
              <a:buNone/>
              <a:defRPr sz="1400"/>
            </a:lvl7pPr>
            <a:lvl8pPr marL="2977595" indent="0">
              <a:buNone/>
              <a:defRPr sz="1400"/>
            </a:lvl8pPr>
            <a:lvl9pPr marL="3403032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95300" y="6245225"/>
            <a:ext cx="2311400" cy="476251"/>
          </a:xfrm>
          <a:prstGeom prst="rect">
            <a:avLst/>
          </a:prstGeom>
        </p:spPr>
        <p:txBody>
          <a:bodyPr lIns="107257" tIns="53629" rIns="107257" bIns="53629"/>
          <a:lstStyle>
            <a:lvl1pPr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defTabSz="1072621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384550" y="6245225"/>
            <a:ext cx="3136900" cy="476251"/>
          </a:xfrm>
          <a:prstGeom prst="rect">
            <a:avLst/>
          </a:prstGeom>
        </p:spPr>
        <p:txBody>
          <a:bodyPr lIns="107257" tIns="53629" rIns="107257" bIns="53629"/>
          <a:lstStyle>
            <a:lvl1pPr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defTabSz="1072621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1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99300" y="6245225"/>
            <a:ext cx="2311400" cy="476251"/>
          </a:xfrm>
          <a:prstGeom prst="rect">
            <a:avLst/>
          </a:prstGeom>
        </p:spPr>
        <p:txBody>
          <a:bodyPr lIns="107257" tIns="53629" rIns="107257" bIns="53629"/>
          <a:lstStyle>
            <a:lvl1pPr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defTabSz="1072621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505EAF46-E43B-41A6-AED8-C98200BED526}" type="slidenum">
              <a:rPr lang="ru-RU" smtClean="0"/>
              <a:pPr defTabSz="1072621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43313871"/>
      </p:ext>
    </p:extLst>
  </p:cSld>
  <p:clrMapOvr>
    <a:masterClrMapping/>
  </p:clrMapOvr>
  <p:transition spd="med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91107" y="1905002"/>
            <a:ext cx="8322074" cy="1523495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3200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91106" y="4344993"/>
            <a:ext cx="8322074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70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408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113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0817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3522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6226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8930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1635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892376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ролик, видео и прочие особые слайд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83322" y="649807"/>
            <a:ext cx="7630142" cy="1523495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3200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3036" y="4344993"/>
            <a:ext cx="7630142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70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408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113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0817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3522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6226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8930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1635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 hasCustomPrompt="1"/>
          </p:nvPr>
        </p:nvSpPr>
        <p:spPr>
          <a:xfrm>
            <a:off x="782222" y="2355853"/>
            <a:ext cx="8330957" cy="1384995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4100" b="0" i="1" u="none" strike="noStrike" kern="0" cap="none" spc="-89" normalizeH="0" baseline="0" noProof="0" dirty="0" smtClean="0">
                <a:ln w="3175">
                  <a:noFill/>
                </a:ln>
                <a:gradFill flip="none" rotWithShape="1">
                  <a:gsLst>
                    <a:gs pos="0">
                      <a:schemeClr val="tx1">
                        <a:lumMod val="65000"/>
                      </a:schemeClr>
                    </a:gs>
                    <a:gs pos="50000">
                      <a:schemeClr val="tx1"/>
                    </a:gs>
                  </a:gsLst>
                  <a:lin ang="5400000" scaled="1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+mn-lt"/>
                <a:ea typeface="+mn-ea"/>
                <a:cs typeface="Arial" charset="0"/>
              </a:defRPr>
            </a:lvl1pPr>
          </a:lstStyle>
          <a:p>
            <a:pPr lvl="0"/>
            <a:r>
              <a:rPr lang="ru-RU" noProof="0" smtClean="0"/>
              <a:t>щелкните, чтобы…</a:t>
            </a:r>
          </a:p>
        </p:txBody>
      </p:sp>
    </p:spTree>
    <p:extLst>
      <p:ext uri="{BB962C8B-B14F-4D97-AF65-F5344CB8AC3E}">
        <p14:creationId xmlns:p14="http://schemas.microsoft.com/office/powerpoint/2010/main" val="1968083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>
          <a:xfrm>
            <a:off x="412750" y="1411554"/>
            <a:ext cx="9080500" cy="1244956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39216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2750" y="1412878"/>
            <a:ext cx="9080500" cy="1244956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505732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7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3604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7209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0814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14419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8024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21629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7523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28839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12753" y="1411556"/>
            <a:ext cx="4457701" cy="1034129"/>
          </a:xfrm>
        </p:spPr>
        <p:txBody>
          <a:bodyPr/>
          <a:lstStyle>
            <a:lvl1pPr marL="201109" indent="-201109">
              <a:lnSpc>
                <a:spcPct val="90000"/>
              </a:lnSpc>
              <a:defRPr sz="1600"/>
            </a:lvl1pPr>
            <a:lvl2pPr marL="398306" indent="-192501">
              <a:lnSpc>
                <a:spcPct val="90000"/>
              </a:lnSpc>
              <a:defRPr sz="1400"/>
            </a:lvl2pPr>
            <a:lvl3pPr marL="564201" indent="-170590">
              <a:lnSpc>
                <a:spcPct val="90000"/>
              </a:lnSpc>
              <a:defRPr sz="1200"/>
            </a:lvl3pPr>
            <a:lvl4pPr marL="726185" indent="-161982">
              <a:lnSpc>
                <a:spcPct val="90000"/>
              </a:lnSpc>
              <a:defRPr sz="1100"/>
            </a:lvl4pPr>
            <a:lvl5pPr marL="896774" indent="-165895">
              <a:lnSpc>
                <a:spcPct val="90000"/>
              </a:lnSpc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35553" y="1411556"/>
            <a:ext cx="4457701" cy="1034129"/>
          </a:xfrm>
        </p:spPr>
        <p:txBody>
          <a:bodyPr/>
          <a:lstStyle>
            <a:lvl1pPr marL="205805" indent="-205805">
              <a:lnSpc>
                <a:spcPct val="90000"/>
              </a:lnSpc>
              <a:defRPr sz="1600"/>
            </a:lvl1pPr>
            <a:lvl2pPr marL="398306" indent="-201109">
              <a:lnSpc>
                <a:spcPct val="90000"/>
              </a:lnSpc>
              <a:defRPr sz="1400"/>
            </a:lvl2pPr>
            <a:lvl3pPr marL="568897" indent="-179198">
              <a:lnSpc>
                <a:spcPct val="90000"/>
              </a:lnSpc>
              <a:defRPr sz="1200"/>
            </a:lvl3pPr>
            <a:lvl4pPr marL="726185" indent="-157288">
              <a:lnSpc>
                <a:spcPct val="90000"/>
              </a:lnSpc>
              <a:defRPr sz="1100"/>
            </a:lvl4pPr>
            <a:lvl5pPr marL="896774" indent="-161982">
              <a:lnSpc>
                <a:spcPct val="90000"/>
              </a:lnSpc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154418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12753" y="1896305"/>
            <a:ext cx="4457701" cy="207749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500" b="1"/>
            </a:lvl1pPr>
            <a:lvl2pPr marL="270441" indent="0">
              <a:buNone/>
              <a:defRPr sz="1200" b="1"/>
            </a:lvl2pPr>
            <a:lvl3pPr marL="540881" indent="0">
              <a:buNone/>
              <a:defRPr sz="1100" b="1"/>
            </a:lvl3pPr>
            <a:lvl4pPr marL="811322" indent="0">
              <a:buNone/>
              <a:defRPr sz="900" b="1"/>
            </a:lvl4pPr>
            <a:lvl5pPr marL="1081763" indent="0">
              <a:buNone/>
              <a:defRPr sz="900" b="1"/>
            </a:lvl5pPr>
            <a:lvl6pPr marL="1352204" indent="0">
              <a:buNone/>
              <a:defRPr sz="900" b="1"/>
            </a:lvl6pPr>
            <a:lvl7pPr marL="1622645" indent="0">
              <a:buNone/>
              <a:defRPr sz="900" b="1"/>
            </a:lvl7pPr>
            <a:lvl8pPr marL="1893084" indent="0">
              <a:buNone/>
              <a:defRPr sz="900" b="1"/>
            </a:lvl8pPr>
            <a:lvl9pPr marL="2163525" indent="0">
              <a:buNone/>
              <a:defRPr sz="9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12751" y="2174878"/>
            <a:ext cx="4457701" cy="955646"/>
          </a:xfrm>
        </p:spPr>
        <p:txBody>
          <a:bodyPr/>
          <a:lstStyle>
            <a:lvl1pPr marL="166677" indent="-166677">
              <a:defRPr sz="1400"/>
            </a:lvl1pPr>
            <a:lvl2pPr marL="332573" indent="-157288">
              <a:defRPr sz="1200"/>
            </a:lvl2pPr>
            <a:lvl3pPr marL="481254" indent="-143985">
              <a:defRPr sz="1100"/>
            </a:lvl3pPr>
            <a:lvl4pPr marL="621326" indent="-135377">
              <a:defRPr sz="1100"/>
            </a:lvl4pPr>
            <a:lvl5pPr marL="756703" indent="-122074">
              <a:defRPr sz="11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3151" y="1896305"/>
            <a:ext cx="4460104" cy="207749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500" b="1"/>
            </a:lvl1pPr>
            <a:lvl2pPr marL="270441" indent="0">
              <a:buNone/>
              <a:defRPr sz="1200" b="1"/>
            </a:lvl2pPr>
            <a:lvl3pPr marL="540881" indent="0">
              <a:buNone/>
              <a:defRPr sz="1100" b="1"/>
            </a:lvl3pPr>
            <a:lvl4pPr marL="811322" indent="0">
              <a:buNone/>
              <a:defRPr sz="900" b="1"/>
            </a:lvl4pPr>
            <a:lvl5pPr marL="1081763" indent="0">
              <a:buNone/>
              <a:defRPr sz="900" b="1"/>
            </a:lvl5pPr>
            <a:lvl6pPr marL="1352204" indent="0">
              <a:buNone/>
              <a:defRPr sz="900" b="1"/>
            </a:lvl6pPr>
            <a:lvl7pPr marL="1622645" indent="0">
              <a:buNone/>
              <a:defRPr sz="900" b="1"/>
            </a:lvl7pPr>
            <a:lvl8pPr marL="1893084" indent="0">
              <a:buNone/>
              <a:defRPr sz="900" b="1"/>
            </a:lvl8pPr>
            <a:lvl9pPr marL="2163525" indent="0">
              <a:buNone/>
              <a:defRPr sz="9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032111" y="2174878"/>
            <a:ext cx="4461139" cy="955646"/>
          </a:xfrm>
        </p:spPr>
        <p:txBody>
          <a:bodyPr/>
          <a:lstStyle>
            <a:lvl1pPr marL="175286" indent="-175286">
              <a:defRPr sz="1400"/>
            </a:lvl1pPr>
            <a:lvl2pPr marL="337269" indent="-161982">
              <a:defRPr sz="1200"/>
            </a:lvl2pPr>
            <a:lvl3pPr marL="485949" indent="-144768">
              <a:defRPr sz="1100"/>
            </a:lvl3pPr>
            <a:lvl4pPr marL="621326" indent="-140072">
              <a:defRPr sz="1100"/>
            </a:lvl4pPr>
            <a:lvl5pPr marL="756703" indent="-130682">
              <a:defRPr sz="11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980702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190978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44292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WALKIN: печать с использованием оттенков серог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98710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 bwMode="white">
          <a:xfrm>
            <a:off x="412750" y="1411555"/>
            <a:ext cx="9080500" cy="1244956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ru-RU" noProof="0" dirty="0" smtClean="0"/>
              <a:t>Образец текста</a:t>
            </a:r>
          </a:p>
          <a:p>
            <a:pPr lvl="1"/>
            <a:r>
              <a:rPr lang="ru-RU" noProof="0" dirty="0" smtClean="0"/>
              <a:t>Второй уровень</a:t>
            </a:r>
          </a:p>
          <a:p>
            <a:pPr lvl="2"/>
            <a:r>
              <a:rPr lang="ru-RU" noProof="0" dirty="0" smtClean="0"/>
              <a:t>Третий уровень</a:t>
            </a:r>
          </a:p>
          <a:p>
            <a:pPr lvl="3"/>
            <a:r>
              <a:rPr lang="ru-RU" noProof="0" dirty="0" smtClean="0"/>
              <a:t>Четвертый уровень</a:t>
            </a:r>
          </a:p>
          <a:p>
            <a:pPr lvl="4"/>
            <a:r>
              <a:rPr lang="ru-RU" noProof="0" dirty="0" smtClean="0"/>
              <a:t>Пятый уровень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720496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 bwMode="white">
          <a:xfrm>
            <a:off x="412750" y="1411555"/>
            <a:ext cx="9080500" cy="1244956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4" name="Текст 6"/>
          <p:cNvSpPr>
            <a:spLocks noGrp="1"/>
          </p:cNvSpPr>
          <p:nvPr>
            <p:ph type="body" sz="quarter" idx="11"/>
          </p:nvPr>
        </p:nvSpPr>
        <p:spPr>
          <a:xfrm>
            <a:off x="6" y="6238878"/>
            <a:ext cx="9906001" cy="619125"/>
          </a:xfrm>
          <a:solidFill>
            <a:srgbClr val="FFFF99"/>
          </a:solidFill>
        </p:spPr>
        <p:txBody>
          <a:bodyPr wrap="square" lIns="127325" tIns="63663" rIns="127325" bIns="63663" anchor="b" anchorCtr="0">
            <a:noAutofit/>
          </a:bodyPr>
          <a:lstStyle>
            <a:lvl1pPr algn="r">
              <a:buFont typeface="Arial" pitchFamily="34" charset="0"/>
              <a:buNone/>
              <a:defRPr>
                <a:solidFill>
                  <a:srgbClr val="000000"/>
                </a:solidFill>
                <a:effectLst/>
                <a:latin typeface="+mj-lt"/>
              </a:defRPr>
            </a:lvl1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866044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ролик, видео и прочие особые слайд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83322" y="649807"/>
            <a:ext cx="7630142" cy="1523495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3200"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3036" y="4344993"/>
            <a:ext cx="7630142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70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408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113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0817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3522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6226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8930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1635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 hasCustomPrompt="1"/>
          </p:nvPr>
        </p:nvSpPr>
        <p:spPr>
          <a:xfrm>
            <a:off x="782222" y="2355853"/>
            <a:ext cx="8330957" cy="1384995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4100" b="0" i="1" u="none" strike="noStrike" kern="0" cap="none" spc="-89" normalizeH="0" baseline="0" noProof="0" dirty="0" smtClean="0">
                <a:ln w="3175">
                  <a:noFill/>
                </a:ln>
                <a:gradFill flip="none" rotWithShape="1">
                  <a:gsLst>
                    <a:gs pos="0">
                      <a:schemeClr val="tx1">
                        <a:lumMod val="65000"/>
                      </a:schemeClr>
                    </a:gs>
                    <a:gs pos="50000">
                      <a:schemeClr val="tx1"/>
                    </a:gs>
                  </a:gsLst>
                  <a:lin ang="5400000" scaled="1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+mn-lt"/>
                <a:ea typeface="+mn-ea"/>
                <a:cs typeface="Arial" charset="0"/>
              </a:defRPr>
            </a:lvl1pPr>
          </a:lstStyle>
          <a:p>
            <a:pPr lvl="0"/>
            <a:r>
              <a:rPr lang="ru-RU" noProof="0" smtClean="0"/>
              <a:t>щелкните, чтобы…</a:t>
            </a:r>
          </a:p>
        </p:txBody>
      </p:sp>
    </p:spTree>
    <p:extLst>
      <p:ext uri="{BB962C8B-B14F-4D97-AF65-F5344CB8AC3E}">
        <p14:creationId xmlns:p14="http://schemas.microsoft.com/office/powerpoint/2010/main" val="668131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629071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281" y="4408544"/>
            <a:ext cx="8420633" cy="484748"/>
          </a:xfrm>
        </p:spPr>
        <p:txBody>
          <a:bodyPr anchor="t"/>
          <a:lstStyle>
            <a:lvl1pPr algn="l">
              <a:defRPr sz="35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281" y="4187180"/>
            <a:ext cx="8420633" cy="221599"/>
          </a:xfrm>
        </p:spPr>
        <p:txBody>
          <a:bodyPr anchor="b"/>
          <a:lstStyle>
            <a:lvl1pPr marL="0" indent="0">
              <a:buNone/>
              <a:defRPr sz="1600"/>
            </a:lvl1pPr>
            <a:lvl2pPr marL="362608" indent="0">
              <a:buNone/>
              <a:defRPr sz="1600"/>
            </a:lvl2pPr>
            <a:lvl3pPr marL="725189" indent="0">
              <a:buNone/>
              <a:defRPr sz="1300"/>
            </a:lvl3pPr>
            <a:lvl4pPr marL="1087752" indent="0">
              <a:buNone/>
              <a:defRPr sz="1200"/>
            </a:lvl4pPr>
            <a:lvl5pPr marL="1450445" indent="0">
              <a:buNone/>
              <a:defRPr sz="1200"/>
            </a:lvl5pPr>
            <a:lvl6pPr marL="1813029" indent="0">
              <a:buNone/>
              <a:defRPr sz="1200"/>
            </a:lvl6pPr>
            <a:lvl7pPr marL="2175529" indent="0">
              <a:buNone/>
              <a:defRPr sz="1200"/>
            </a:lvl7pPr>
            <a:lvl8pPr marL="2538084" indent="0">
              <a:buNone/>
              <a:defRPr sz="1200"/>
            </a:lvl8pPr>
            <a:lvl9pPr marL="2900724" indent="0">
              <a:buNone/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94617" y="6245281"/>
            <a:ext cx="2311754" cy="476121"/>
          </a:xfrm>
          <a:prstGeom prst="rect">
            <a:avLst/>
          </a:prstGeom>
          <a:ln/>
        </p:spPr>
        <p:txBody>
          <a:bodyPr lIns="91426" tIns="45713" rIns="91426" bIns="45713"/>
          <a:lstStyle>
            <a:lvl1pPr>
              <a:defRPr/>
            </a:lvl1pPr>
          </a:lstStyle>
          <a:p>
            <a:pPr defTabSz="1072866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6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384691" y="6245281"/>
            <a:ext cx="3136622" cy="476121"/>
          </a:xfrm>
          <a:prstGeom prst="rect">
            <a:avLst/>
          </a:prstGeom>
          <a:ln/>
        </p:spPr>
        <p:txBody>
          <a:bodyPr lIns="91426" tIns="45713" rIns="91426" bIns="45713"/>
          <a:lstStyle>
            <a:lvl1pPr>
              <a:defRPr/>
            </a:lvl1pPr>
          </a:lstStyle>
          <a:p>
            <a:pPr defTabSz="1072866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16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99632" y="6245281"/>
            <a:ext cx="2311754" cy="476121"/>
          </a:xfrm>
          <a:prstGeom prst="rect">
            <a:avLst/>
          </a:prstGeom>
          <a:ln/>
        </p:spPr>
        <p:txBody>
          <a:bodyPr lIns="91426" tIns="45713" rIns="91426" bIns="45713"/>
          <a:lstStyle>
            <a:lvl1pPr>
              <a:defRPr/>
            </a:lvl1pPr>
          </a:lstStyle>
          <a:p>
            <a:pPr defTabSz="1072866" fontAlgn="base">
              <a:spcBef>
                <a:spcPct val="0"/>
              </a:spcBef>
              <a:spcAft>
                <a:spcPct val="0"/>
              </a:spcAft>
              <a:defRPr/>
            </a:pPr>
            <a:fld id="{DA93C3AF-1DFA-4AA1-AB43-4D0C476C7921}" type="slidenum">
              <a:rPr lang="ru-RU" sz="16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defTabSz="1072866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sz="16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172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3300"/>
            </a:lvl1pPr>
            <a:lvl2pPr>
              <a:defRPr sz="28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3300"/>
            </a:lvl1pPr>
            <a:lvl2pPr>
              <a:defRPr sz="28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1" y="1535113"/>
            <a:ext cx="4376870" cy="639763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536048" indent="0">
              <a:buNone/>
              <a:defRPr sz="2300" b="1"/>
            </a:lvl2pPr>
            <a:lvl3pPr marL="1072097" indent="0">
              <a:buNone/>
              <a:defRPr sz="2100" b="1"/>
            </a:lvl3pPr>
            <a:lvl4pPr marL="1608144" indent="0">
              <a:buNone/>
              <a:defRPr sz="1900" b="1"/>
            </a:lvl4pPr>
            <a:lvl5pPr marL="2144194" indent="0">
              <a:buNone/>
              <a:defRPr sz="1900" b="1"/>
            </a:lvl5pPr>
            <a:lvl6pPr marL="2680244" indent="0">
              <a:buNone/>
              <a:defRPr sz="1900" b="1"/>
            </a:lvl6pPr>
            <a:lvl7pPr marL="3216292" indent="0">
              <a:buNone/>
              <a:defRPr sz="1900" b="1"/>
            </a:lvl7pPr>
            <a:lvl8pPr marL="3752340" indent="0">
              <a:buNone/>
              <a:defRPr sz="1900" b="1"/>
            </a:lvl8pPr>
            <a:lvl9pPr marL="4288393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1" y="2174875"/>
            <a:ext cx="4376870" cy="3951288"/>
          </a:xfrm>
        </p:spPr>
        <p:txBody>
          <a:bodyPr/>
          <a:lstStyle>
            <a:lvl1pPr>
              <a:defRPr sz="2800"/>
            </a:lvl1pPr>
            <a:lvl2pPr>
              <a:defRPr sz="23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5" y="1535113"/>
            <a:ext cx="4378590" cy="639763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536048" indent="0">
              <a:buNone/>
              <a:defRPr sz="2300" b="1"/>
            </a:lvl2pPr>
            <a:lvl3pPr marL="1072097" indent="0">
              <a:buNone/>
              <a:defRPr sz="2100" b="1"/>
            </a:lvl3pPr>
            <a:lvl4pPr marL="1608144" indent="0">
              <a:buNone/>
              <a:defRPr sz="1900" b="1"/>
            </a:lvl4pPr>
            <a:lvl5pPr marL="2144194" indent="0">
              <a:buNone/>
              <a:defRPr sz="1900" b="1"/>
            </a:lvl5pPr>
            <a:lvl6pPr marL="2680244" indent="0">
              <a:buNone/>
              <a:defRPr sz="1900" b="1"/>
            </a:lvl6pPr>
            <a:lvl7pPr marL="3216292" indent="0">
              <a:buNone/>
              <a:defRPr sz="1900" b="1"/>
            </a:lvl7pPr>
            <a:lvl8pPr marL="3752340" indent="0">
              <a:buNone/>
              <a:defRPr sz="1900" b="1"/>
            </a:lvl8pPr>
            <a:lvl9pPr marL="4288393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115" y="2174875"/>
            <a:ext cx="4378590" cy="3951288"/>
          </a:xfrm>
        </p:spPr>
        <p:txBody>
          <a:bodyPr/>
          <a:lstStyle>
            <a:lvl1pPr>
              <a:defRPr sz="2800"/>
            </a:lvl1pPr>
            <a:lvl2pPr>
              <a:defRPr sz="23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6" y="273049"/>
            <a:ext cx="3259006" cy="1162051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72972" y="273061"/>
            <a:ext cx="5537729" cy="5853113"/>
          </a:xfrm>
        </p:spPr>
        <p:txBody>
          <a:bodyPr/>
          <a:lstStyle>
            <a:lvl1pPr>
              <a:defRPr sz="3800"/>
            </a:lvl1pPr>
            <a:lvl2pPr>
              <a:defRPr sz="3300"/>
            </a:lvl2pPr>
            <a:lvl3pPr>
              <a:defRPr sz="28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6" y="1435111"/>
            <a:ext cx="3259006" cy="4691063"/>
          </a:xfrm>
        </p:spPr>
        <p:txBody>
          <a:bodyPr/>
          <a:lstStyle>
            <a:lvl1pPr marL="0" indent="0">
              <a:buNone/>
              <a:defRPr sz="1600"/>
            </a:lvl1pPr>
            <a:lvl2pPr marL="536048" indent="0">
              <a:buNone/>
              <a:defRPr sz="1400"/>
            </a:lvl2pPr>
            <a:lvl3pPr marL="1072097" indent="0">
              <a:buNone/>
              <a:defRPr sz="1200"/>
            </a:lvl3pPr>
            <a:lvl4pPr marL="1608144" indent="0">
              <a:buNone/>
              <a:defRPr sz="1100"/>
            </a:lvl4pPr>
            <a:lvl5pPr marL="2144194" indent="0">
              <a:buNone/>
              <a:defRPr sz="1100"/>
            </a:lvl5pPr>
            <a:lvl6pPr marL="2680244" indent="0">
              <a:buNone/>
              <a:defRPr sz="1100"/>
            </a:lvl6pPr>
            <a:lvl7pPr marL="3216292" indent="0">
              <a:buNone/>
              <a:defRPr sz="1100"/>
            </a:lvl7pPr>
            <a:lvl8pPr marL="3752340" indent="0">
              <a:buNone/>
              <a:defRPr sz="1100"/>
            </a:lvl8pPr>
            <a:lvl9pPr marL="4288393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9" y="4800605"/>
            <a:ext cx="5943600" cy="566739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9" y="612775"/>
            <a:ext cx="5943600" cy="4114800"/>
          </a:xfrm>
        </p:spPr>
        <p:txBody>
          <a:bodyPr/>
          <a:lstStyle>
            <a:lvl1pPr marL="0" indent="0">
              <a:buNone/>
              <a:defRPr sz="3800"/>
            </a:lvl1pPr>
            <a:lvl2pPr marL="536048" indent="0">
              <a:buNone/>
              <a:defRPr sz="3300"/>
            </a:lvl2pPr>
            <a:lvl3pPr marL="1072097" indent="0">
              <a:buNone/>
              <a:defRPr sz="2800"/>
            </a:lvl3pPr>
            <a:lvl4pPr marL="1608144" indent="0">
              <a:buNone/>
              <a:defRPr sz="2300"/>
            </a:lvl4pPr>
            <a:lvl5pPr marL="2144194" indent="0">
              <a:buNone/>
              <a:defRPr sz="2300"/>
            </a:lvl5pPr>
            <a:lvl6pPr marL="2680244" indent="0">
              <a:buNone/>
              <a:defRPr sz="2300"/>
            </a:lvl6pPr>
            <a:lvl7pPr marL="3216292" indent="0">
              <a:buNone/>
              <a:defRPr sz="2300"/>
            </a:lvl7pPr>
            <a:lvl8pPr marL="3752340" indent="0">
              <a:buNone/>
              <a:defRPr sz="2300"/>
            </a:lvl8pPr>
            <a:lvl9pPr marL="4288393" indent="0">
              <a:buNone/>
              <a:defRPr sz="23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9" y="5367347"/>
            <a:ext cx="5943600" cy="804863"/>
          </a:xfrm>
        </p:spPr>
        <p:txBody>
          <a:bodyPr/>
          <a:lstStyle>
            <a:lvl1pPr marL="0" indent="0">
              <a:buNone/>
              <a:defRPr sz="1600"/>
            </a:lvl1pPr>
            <a:lvl2pPr marL="536048" indent="0">
              <a:buNone/>
              <a:defRPr sz="1400"/>
            </a:lvl2pPr>
            <a:lvl3pPr marL="1072097" indent="0">
              <a:buNone/>
              <a:defRPr sz="1200"/>
            </a:lvl3pPr>
            <a:lvl4pPr marL="1608144" indent="0">
              <a:buNone/>
              <a:defRPr sz="1100"/>
            </a:lvl4pPr>
            <a:lvl5pPr marL="2144194" indent="0">
              <a:buNone/>
              <a:defRPr sz="1100"/>
            </a:lvl5pPr>
            <a:lvl6pPr marL="2680244" indent="0">
              <a:buNone/>
              <a:defRPr sz="1100"/>
            </a:lvl6pPr>
            <a:lvl7pPr marL="3216292" indent="0">
              <a:buNone/>
              <a:defRPr sz="1100"/>
            </a:lvl7pPr>
            <a:lvl8pPr marL="3752340" indent="0">
              <a:buNone/>
              <a:defRPr sz="1100"/>
            </a:lvl8pPr>
            <a:lvl9pPr marL="4288393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7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slideLayout" Target="../slideLayouts/slideLayout3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7"/>
            <a:ext cx="8915400" cy="1143000"/>
          </a:xfrm>
          <a:prstGeom prst="rect">
            <a:avLst/>
          </a:prstGeom>
        </p:spPr>
        <p:txBody>
          <a:bodyPr vert="horz" lIns="107210" tIns="53603" rIns="107210" bIns="53603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107210" tIns="53603" rIns="107210" bIns="53603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95300" y="6356352"/>
            <a:ext cx="2311400" cy="365125"/>
          </a:xfrm>
          <a:prstGeom prst="rect">
            <a:avLst/>
          </a:prstGeom>
        </p:spPr>
        <p:txBody>
          <a:bodyPr vert="horz" lIns="107210" tIns="53603" rIns="107210" bIns="53603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20.02.2023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384554" y="6356352"/>
            <a:ext cx="3136900" cy="365125"/>
          </a:xfrm>
          <a:prstGeom prst="rect">
            <a:avLst/>
          </a:prstGeom>
        </p:spPr>
        <p:txBody>
          <a:bodyPr vert="horz" lIns="107210" tIns="53603" rIns="107210" bIns="53603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99300" y="6356352"/>
            <a:ext cx="2311400" cy="365125"/>
          </a:xfrm>
          <a:prstGeom prst="rect">
            <a:avLst/>
          </a:prstGeom>
        </p:spPr>
        <p:txBody>
          <a:bodyPr vert="horz" lIns="107210" tIns="53603" rIns="107210" bIns="53603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72097" rtl="0" eaLnBrk="1" latinLnBrk="0" hangingPunct="1">
        <a:spcBef>
          <a:spcPct val="0"/>
        </a:spcBef>
        <a:buNone/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2036" indent="-402036" algn="l" defTabSz="1072097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71077" indent="-335029" algn="l" defTabSz="1072097" rtl="0" eaLnBrk="1" latinLnBrk="0" hangingPunct="1">
        <a:spcBef>
          <a:spcPct val="20000"/>
        </a:spcBef>
        <a:buFont typeface="Arial" pitchFamily="34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40121" indent="-268024" algn="l" defTabSz="1072097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876170" indent="-268024" algn="l" defTabSz="1072097" rtl="0" eaLnBrk="1" latinLnBrk="0" hangingPunct="1">
        <a:spcBef>
          <a:spcPct val="20000"/>
        </a:spcBef>
        <a:buFont typeface="Arial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412220" indent="-268024" algn="l" defTabSz="1072097" rtl="0" eaLnBrk="1" latinLnBrk="0" hangingPunct="1">
        <a:spcBef>
          <a:spcPct val="20000"/>
        </a:spcBef>
        <a:buFont typeface="Arial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948268" indent="-268024" algn="l" defTabSz="1072097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484316" indent="-268024" algn="l" defTabSz="1072097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020365" indent="-268024" algn="l" defTabSz="1072097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556416" indent="-268024" algn="l" defTabSz="1072097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7209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36048" algn="l" defTabSz="107209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72097" algn="l" defTabSz="107209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08144" algn="l" defTabSz="107209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44194" algn="l" defTabSz="107209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80244" algn="l" defTabSz="107209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16292" algn="l" defTabSz="107209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752340" algn="l" defTabSz="107209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288393" algn="l" defTabSz="107209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6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2750" y="230188"/>
            <a:ext cx="9080500" cy="45704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8195" name="Текст 2"/>
          <p:cNvSpPr>
            <a:spLocks noGrp="1"/>
          </p:cNvSpPr>
          <p:nvPr>
            <p:ph type="body" idx="1"/>
          </p:nvPr>
        </p:nvSpPr>
        <p:spPr bwMode="auto">
          <a:xfrm>
            <a:off x="412750" y="1412877"/>
            <a:ext cx="9080500" cy="1455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98247110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ransition spd="slow"/>
  <p:txStyles>
    <p:titleStyle>
      <a:lvl1pPr algn="l" defTabSz="633146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lang="en-US" sz="3300" kern="1200" spc="-104" dirty="0">
          <a:ln w="3175">
            <a:noFill/>
          </a:ln>
          <a:gradFill flip="none" rotWithShape="1"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  <a:lvl2pPr algn="l" defTabSz="633146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  <a:cs typeface="Arial" pitchFamily="34" charset="0"/>
        </a:defRPr>
      </a:lvl2pPr>
      <a:lvl3pPr algn="l" defTabSz="633146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  <a:cs typeface="Arial" pitchFamily="34" charset="0"/>
        </a:defRPr>
      </a:lvl3pPr>
      <a:lvl4pPr algn="l" defTabSz="633146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  <a:cs typeface="Arial" pitchFamily="34" charset="0"/>
        </a:defRPr>
      </a:lvl4pPr>
      <a:lvl5pPr algn="l" defTabSz="633146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  <a:cs typeface="Arial" pitchFamily="34" charset="0"/>
        </a:defRPr>
      </a:lvl5pPr>
      <a:lvl6pPr marL="536311" algn="l" defTabSz="633146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  <a:cs typeface="Arial" pitchFamily="34" charset="0"/>
        </a:defRPr>
      </a:lvl6pPr>
      <a:lvl7pPr marL="1072621" algn="l" defTabSz="633146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  <a:cs typeface="Arial" pitchFamily="34" charset="0"/>
        </a:defRPr>
      </a:lvl7pPr>
      <a:lvl8pPr marL="1608932" algn="l" defTabSz="633146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  <a:cs typeface="Arial" pitchFamily="34" charset="0"/>
        </a:defRPr>
      </a:lvl8pPr>
      <a:lvl9pPr marL="2145243" algn="l" defTabSz="633146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  <a:cs typeface="Arial" pitchFamily="34" charset="0"/>
        </a:defRPr>
      </a:lvl9pPr>
    </p:titleStyle>
    <p:bodyStyle>
      <a:lvl1pPr marL="273743" indent="-273743" algn="l" defTabSz="633146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Blip>
          <a:blip r:embed="rId17"/>
        </a:buBlip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33146" indent="-273743" algn="l" defTabSz="633146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Blip>
          <a:blip r:embed="rId18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73368" indent="-238361" algn="l" defTabSz="633146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Blip>
          <a:blip r:embed="rId18"/>
        </a:buBlip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113590" indent="-238361" algn="l" defTabSz="633146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Blip>
          <a:blip r:embed="rId18"/>
        </a:buBlip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46364" indent="-232773" algn="l" defTabSz="633146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Blip>
          <a:blip r:embed="rId18"/>
        </a:buBlip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44996" indent="-158636" algn="l" defTabSz="634543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62268" indent="-158636" algn="l" defTabSz="634543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79539" indent="-158636" algn="l" defTabSz="634543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696812" indent="-158636" algn="l" defTabSz="634543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34543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17272" algn="l" defTabSz="634543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34543" algn="l" defTabSz="634543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51816" algn="l" defTabSz="634543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69088" algn="l" defTabSz="634543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586360" algn="l" defTabSz="634543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03631" algn="l" defTabSz="634543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20904" algn="l" defTabSz="634543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38176" algn="l" defTabSz="634543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6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2750" y="230189"/>
            <a:ext cx="9080500" cy="3877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12750" y="1412878"/>
            <a:ext cx="9080500" cy="1244956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ru-RU" noProof="0" dirty="0" smtClean="0"/>
              <a:t>Образец текста</a:t>
            </a:r>
          </a:p>
          <a:p>
            <a:pPr lvl="1"/>
            <a:r>
              <a:rPr lang="ru-RU" noProof="0" dirty="0" smtClean="0"/>
              <a:t>Второй уровень</a:t>
            </a:r>
          </a:p>
          <a:p>
            <a:pPr lvl="2"/>
            <a:r>
              <a:rPr lang="ru-RU" noProof="0" dirty="0" smtClean="0"/>
              <a:t>Третий уровень</a:t>
            </a:r>
          </a:p>
          <a:p>
            <a:pPr lvl="3"/>
            <a:r>
              <a:rPr lang="ru-RU" noProof="0" dirty="0" smtClean="0"/>
              <a:t>Четвертый уровень</a:t>
            </a:r>
          </a:p>
          <a:p>
            <a:pPr lvl="4"/>
            <a:r>
              <a:rPr lang="ru-RU" noProof="0" dirty="0" smtClean="0"/>
              <a:t>Пятый уровень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666182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  <p:sldLayoutId id="2147483689" r:id="rId14"/>
  </p:sldLayoutIdLst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hf sldNum="0" hdr="0" dt="0"/>
  <p:txStyles>
    <p:titleStyle>
      <a:lvl1pPr algn="l" defTabSz="540881" rtl="0" eaLnBrk="1" latinLnBrk="0" hangingPunct="1">
        <a:lnSpc>
          <a:spcPct val="90000"/>
        </a:lnSpc>
        <a:spcBef>
          <a:spcPct val="0"/>
        </a:spcBef>
        <a:buNone/>
        <a:defRPr lang="en-US" sz="2800" b="0" kern="1200" cap="none" spc="-89" dirty="0" smtClean="0">
          <a:ln w="3175">
            <a:noFill/>
          </a:ln>
          <a:gradFill flip="none" rotWithShape="1"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234767" indent="-234767" algn="l" defTabSz="540881" rtl="0" eaLnBrk="1" latinLnBrk="0" hangingPunct="1">
        <a:lnSpc>
          <a:spcPct val="90000"/>
        </a:lnSpc>
        <a:spcBef>
          <a:spcPct val="20000"/>
        </a:spcBef>
        <a:buFontTx/>
        <a:buBlip>
          <a:blip r:embed="rId17"/>
        </a:buBlip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540903" indent="-234767" algn="l" defTabSz="540881" rtl="0" eaLnBrk="1" latinLnBrk="0" hangingPunct="1">
        <a:lnSpc>
          <a:spcPct val="90000"/>
        </a:lnSpc>
        <a:spcBef>
          <a:spcPct val="20000"/>
        </a:spcBef>
        <a:buFontTx/>
        <a:buBlip>
          <a:blip r:embed="rId18"/>
        </a:buBlip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44681" indent="-203778" algn="l" defTabSz="540881" rtl="0" eaLnBrk="1" latinLnBrk="0" hangingPunct="1">
        <a:lnSpc>
          <a:spcPct val="90000"/>
        </a:lnSpc>
        <a:spcBef>
          <a:spcPct val="20000"/>
        </a:spcBef>
        <a:buFontTx/>
        <a:buBlip>
          <a:blip r:embed="rId18"/>
        </a:buBlip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949398" indent="-204716" algn="l" defTabSz="540881" rtl="0" eaLnBrk="1" latinLnBrk="0" hangingPunct="1">
        <a:lnSpc>
          <a:spcPct val="90000"/>
        </a:lnSpc>
        <a:spcBef>
          <a:spcPct val="20000"/>
        </a:spcBef>
        <a:buFontTx/>
        <a:buBlip>
          <a:blip r:embed="rId18"/>
        </a:buBlip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8480" indent="-199082" algn="l" defTabSz="540881" rtl="0" eaLnBrk="1" latinLnBrk="0" hangingPunct="1">
        <a:lnSpc>
          <a:spcPct val="90000"/>
        </a:lnSpc>
        <a:spcBef>
          <a:spcPct val="20000"/>
        </a:spcBef>
        <a:buFontTx/>
        <a:buBlip>
          <a:blip r:embed="rId18"/>
        </a:buBlip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487424" indent="-135220" algn="l" defTabSz="540881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757865" indent="-135220" algn="l" defTabSz="540881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028305" indent="-135220" algn="l" defTabSz="540881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298747" indent="-135220" algn="l" defTabSz="540881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40881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1pPr>
      <a:lvl2pPr marL="270441" algn="l" defTabSz="540881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2pPr>
      <a:lvl3pPr marL="540881" algn="l" defTabSz="540881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811322" algn="l" defTabSz="540881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081763" algn="l" defTabSz="540881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352204" algn="l" defTabSz="540881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6pPr>
      <a:lvl7pPr marL="1622645" algn="l" defTabSz="540881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1893084" algn="l" defTabSz="540881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8pPr>
      <a:lvl9pPr marL="2163525" algn="l" defTabSz="540881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7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6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535" y="476672"/>
            <a:ext cx="1488161" cy="16002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0" y="2420888"/>
            <a:ext cx="9906000" cy="2342711"/>
          </a:xfrm>
          <a:prstGeom prst="rect">
            <a:avLst/>
          </a:prstGeom>
        </p:spPr>
        <p:txBody>
          <a:bodyPr wrap="square" lIns="107210" tIns="53603" rIns="107210" bIns="53603">
            <a:spAutoFit/>
          </a:bodyPr>
          <a:lstStyle/>
          <a:p>
            <a:pPr algn="ctr">
              <a:lnSpc>
                <a:spcPct val="110000"/>
              </a:lnSpc>
            </a:pPr>
            <a:r>
              <a:rPr lang="ru-RU" sz="33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ПАСПОРТ</a:t>
            </a:r>
          </a:p>
          <a:p>
            <a:pPr algn="ctr">
              <a:lnSpc>
                <a:spcPct val="110000"/>
              </a:lnSpc>
            </a:pPr>
            <a:r>
              <a:rPr lang="ru-RU" sz="33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Единой дежурно-диспетчерской </a:t>
            </a:r>
            <a:r>
              <a:rPr lang="ru-RU" sz="33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службы</a:t>
            </a:r>
          </a:p>
          <a:p>
            <a:pPr algn="ctr">
              <a:lnSpc>
                <a:spcPct val="110000"/>
              </a:lnSpc>
            </a:pPr>
            <a:r>
              <a:rPr lang="ru-RU" sz="33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Мысковского городского округа</a:t>
            </a:r>
          </a:p>
          <a:p>
            <a:pPr algn="ctr">
              <a:lnSpc>
                <a:spcPct val="110000"/>
              </a:lnSpc>
            </a:pPr>
            <a:r>
              <a:rPr lang="ru-RU" sz="33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Кемеровской области – Кузбасса</a:t>
            </a:r>
            <a:endParaRPr lang="ru-RU" sz="33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3360" y="476672"/>
            <a:ext cx="1286256" cy="1603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2879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906000" cy="980728"/>
          </a:xfrm>
        </p:spPr>
        <p:txBody>
          <a:bodyPr>
            <a:noAutofit/>
          </a:bodyPr>
          <a:lstStyle/>
          <a:p>
            <a:pPr defTabSz="1241878">
              <a:spcBef>
                <a:spcPts val="0"/>
              </a:spcBef>
              <a:defRPr/>
            </a:pPr>
            <a:r>
              <a:rPr lang="ru-RU" sz="23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РУКОВОДСТВО МЫСКОВСКОГО ГОРОДСКОГО ОКРУГА И ЕДДС</a:t>
            </a:r>
            <a:endParaRPr lang="ru-RU" sz="23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427910" y="3206771"/>
            <a:ext cx="7062998" cy="1371571"/>
          </a:xfrm>
          <a:prstGeom prst="rect">
            <a:avLst/>
          </a:prstGeom>
          <a:solidFill>
            <a:srgbClr val="CCEC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4194" tIns="62096" rIns="124194" bIns="62096" anchor="ctr"/>
          <a:lstStyle/>
          <a:p>
            <a:pPr algn="ctr" defTabSz="1241878"/>
            <a:r>
              <a:rPr lang="ru-RU" sz="1800" dirty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Начальник отдела </a:t>
            </a:r>
            <a:r>
              <a:rPr lang="ru-RU" sz="1800" dirty="0" smtClean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по делам ГО </a:t>
            </a:r>
            <a:r>
              <a:rPr lang="ru-RU" sz="1800" dirty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и ЧС </a:t>
            </a:r>
            <a:r>
              <a:rPr lang="ru-RU" sz="1800" dirty="0" smtClean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и работе с правоохранительными органами администрации </a:t>
            </a:r>
          </a:p>
          <a:p>
            <a:pPr algn="ctr" defTabSz="1241878"/>
            <a:r>
              <a:rPr lang="ru-RU" sz="1800" dirty="0" smtClean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Мысковского городского округа</a:t>
            </a:r>
          </a:p>
          <a:p>
            <a:pPr algn="ctr" defTabSz="1241878"/>
            <a:r>
              <a:rPr lang="ru-RU" sz="18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Колмыков</a:t>
            </a:r>
            <a: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Сергей Вячеславович</a:t>
            </a:r>
          </a:p>
          <a:p>
            <a:pPr algn="ctr" defTabSz="1241878"/>
            <a: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тел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8 (38474) 2-10-22</a:t>
            </a:r>
            <a:endParaRPr lang="ru-RU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427911" y="1488319"/>
            <a:ext cx="7062997" cy="1368152"/>
          </a:xfrm>
          <a:prstGeom prst="rect">
            <a:avLst/>
          </a:prstGeom>
          <a:solidFill>
            <a:srgbClr val="CCEC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4194" tIns="62096" rIns="124194" bIns="62096" anchor="ctr"/>
          <a:lstStyle/>
          <a:p>
            <a:pPr algn="ctr" defTabSz="1241878">
              <a:defRPr/>
            </a:pP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Глава Администрации 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Мысковского городского округа - 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председатель КЧС и ОПБ 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Мысковского городского округа</a:t>
            </a:r>
            <a:endParaRPr lang="ru-RU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1241878">
              <a:defRPr/>
            </a:pP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Тимофеев Евгений Владимирович</a:t>
            </a:r>
            <a:endParaRPr lang="ru-RU" sz="20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1241878">
              <a:defRPr/>
            </a:pP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тел: 8 (38474) 2-25-96</a:t>
            </a:r>
            <a:endParaRPr lang="ru-RU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2427910" y="4905865"/>
            <a:ext cx="7058188" cy="1526684"/>
          </a:xfrm>
          <a:prstGeom prst="rect">
            <a:avLst/>
          </a:prstGeom>
          <a:solidFill>
            <a:srgbClr val="CCEC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4194" tIns="62096" rIns="124194" bIns="62096" anchor="ctr"/>
          <a:lstStyle/>
          <a:p>
            <a:pPr algn="ctr" defTabSz="1241878"/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Начальник ЕДДС 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Мысковского городского округа</a:t>
            </a:r>
            <a:endParaRPr lang="ru-RU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1241878"/>
            <a:r>
              <a:rPr lang="ru-RU" sz="18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Полевик</a:t>
            </a:r>
            <a: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Ирина Валентиновна </a:t>
            </a:r>
            <a:endParaRPr lang="ru-RU" sz="18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1241878"/>
            <a: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тел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8 (38474) 2-45-25</a:t>
            </a:r>
            <a:endParaRPr lang="ru-RU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594600" y="6492875"/>
            <a:ext cx="2311400" cy="365125"/>
          </a:xfrm>
        </p:spPr>
        <p:txBody>
          <a:bodyPr/>
          <a:lstStyle/>
          <a:p>
            <a:fld id="{B19B0651-EE4F-4900-A07F-96A6BFA9D0F0}" type="slidenum">
              <a:rPr lang="ru-RU" smtClean="0">
                <a:solidFill>
                  <a:srgbClr val="FFFF00"/>
                </a:solidFill>
              </a:rPr>
              <a:pPr/>
              <a:t>2</a:t>
            </a:fld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406" y="1488319"/>
            <a:ext cx="1643074" cy="1390931"/>
          </a:xfrm>
          <a:prstGeom prst="rect">
            <a:avLst/>
          </a:prstGeom>
        </p:spPr>
      </p:pic>
      <p:pic>
        <p:nvPicPr>
          <p:cNvPr id="8193" name="Picture 1" descr="F:\20220816_104253_CCI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5031" y="3206772"/>
            <a:ext cx="1714512" cy="1371571"/>
          </a:xfrm>
          <a:prstGeom prst="rect">
            <a:avLst/>
          </a:prstGeom>
          <a:noFill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031" y="4905865"/>
            <a:ext cx="1720835" cy="15266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2974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906000" cy="980728"/>
          </a:xfrm>
        </p:spPr>
        <p:txBody>
          <a:bodyPr>
            <a:noAutofit/>
          </a:bodyPr>
          <a:lstStyle/>
          <a:p>
            <a:pPr defTabSz="1241878">
              <a:spcBef>
                <a:spcPts val="0"/>
              </a:spcBef>
              <a:defRPr/>
            </a:pPr>
            <a:r>
              <a:rPr lang="ru-RU" sz="23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КРАТКАЯ  </a:t>
            </a:r>
            <a:r>
              <a:rPr lang="ru-RU" sz="23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ХАРАКТЕРИСТИКА </a:t>
            </a:r>
            <a:br>
              <a:rPr lang="ru-RU" sz="23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3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МЫСКОВСКОГО </a:t>
            </a:r>
            <a:r>
              <a:rPr lang="ru-RU" sz="23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ГОРОДСКОГО ОКРУГА</a:t>
            </a:r>
          </a:p>
        </p:txBody>
      </p:sp>
      <p:graphicFrame>
        <p:nvGraphicFramePr>
          <p:cNvPr id="148" name="Group 2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0287221"/>
              </p:ext>
            </p:extLst>
          </p:nvPr>
        </p:nvGraphicFramePr>
        <p:xfrm>
          <a:off x="55745" y="909781"/>
          <a:ext cx="9793796" cy="1771680"/>
        </p:xfrm>
        <a:graphic>
          <a:graphicData uri="http://schemas.openxmlformats.org/drawingml/2006/table">
            <a:tbl>
              <a:tblPr/>
              <a:tblGrid>
                <a:gridCol w="11852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757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908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4921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5566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4275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0244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9598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99598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130796">
                <a:tc>
                  <a:txBody>
                    <a:bodyPr/>
                    <a:lstStyle/>
                    <a:p>
                      <a:pPr marL="0" marR="0" lvl="0" indent="0" algn="ctr" defTabSz="1008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Муниципальное образование</a:t>
                      </a:r>
                    </a:p>
                  </a:txBody>
                  <a:tcPr marL="88000" marR="88000" marT="47249" marB="4724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  <a:alpha val="7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8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Территория (тыс.кв.км)</a:t>
                      </a:r>
                    </a:p>
                  </a:txBody>
                  <a:tcPr marL="88000" marR="88000" marT="47249" marB="4724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  <a:alpha val="7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8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Население (тыс.чел)</a:t>
                      </a:r>
                      <a:endParaRPr kumimoji="0" lang="ru-RU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000" marR="88000" marT="47249" marB="4724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  <a:alpha val="7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8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т.ч.сельское</a:t>
                      </a:r>
                    </a:p>
                    <a:p>
                      <a:pPr marL="0" marR="0" lvl="0" indent="0" algn="ctr" defTabSz="1008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(тыс.чел)</a:t>
                      </a:r>
                      <a:endParaRPr kumimoji="0" lang="ru-RU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000" marR="88000" marT="47249" marB="4724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  <a:alpha val="7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8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Муниципальные  образования (сельсоветы)</a:t>
                      </a:r>
                      <a:endParaRPr kumimoji="0" lang="ru-RU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000" marR="88000" marT="47249" marB="4724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  <a:alpha val="7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8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Города  (ПГТ)</a:t>
                      </a:r>
                      <a:endParaRPr kumimoji="0" lang="ru-RU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000" marR="88000" marT="47249" marB="4724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  <a:alpha val="7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8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Населенные пункты </a:t>
                      </a:r>
                    </a:p>
                    <a:p>
                      <a:pPr marL="0" marR="0" lvl="0" indent="0" algn="ctr" defTabSz="1008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(села, деревни)</a:t>
                      </a:r>
                    </a:p>
                  </a:txBody>
                  <a:tcPr marL="88000" marR="88000" marT="47249" marB="4724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  <a:alpha val="7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8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Плотность населения</a:t>
                      </a:r>
                    </a:p>
                    <a:p>
                      <a:pPr marL="0" marR="0" lvl="0" indent="0" algn="ctr" defTabSz="1008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 1 кв. км</a:t>
                      </a:r>
                      <a:endParaRPr kumimoji="0" lang="ru-RU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000" marR="88000" marT="47249" marB="4724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  <a:alpha val="7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8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Городское насел. %</a:t>
                      </a:r>
                      <a:endParaRPr kumimoji="0" lang="ru-RU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000" marR="88000" marT="47249" marB="4724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  <a:alpha val="73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100806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1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Мысковский</a:t>
                      </a:r>
                      <a:r>
                        <a:rPr kumimoji="0" lang="ru-R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городской округ</a:t>
                      </a:r>
                    </a:p>
                  </a:txBody>
                  <a:tcPr marL="88000" marR="88000" marT="47249" marB="4724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  <a:alpha val="7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806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1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0,72853</a:t>
                      </a:r>
                    </a:p>
                  </a:txBody>
                  <a:tcPr marL="88000" marR="88000" marT="47249" marB="4724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  <a:alpha val="7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806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1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42,058</a:t>
                      </a:r>
                    </a:p>
                  </a:txBody>
                  <a:tcPr marL="88000" marR="88000" marT="47249" marB="4724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  <a:alpha val="7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806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1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88000" marR="88000" marT="47249" marB="4724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  <a:alpha val="7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806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1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88000" marR="88000" marT="47249" marB="4724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  <a:alpha val="7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806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1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88000" marR="88000" marT="47249" marB="4724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  <a:alpha val="7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806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1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</a:p>
                  </a:txBody>
                  <a:tcPr marL="88000" marR="88000" marT="47249" marB="4724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  <a:alpha val="7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806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1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412</a:t>
                      </a:r>
                    </a:p>
                  </a:txBody>
                  <a:tcPr marL="88000" marR="88000" marT="47249" marB="4724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  <a:alpha val="7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806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1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88000" marR="88000" marT="47249" marB="4724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  <a:alpha val="73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8132">
                <a:tc gridSpan="9">
                  <a:txBody>
                    <a:bodyPr/>
                    <a:lstStyle/>
                    <a:p>
                      <a:pPr marL="0" marR="0" lvl="0" indent="355600" algn="just" defTabSz="14097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05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Адрес администрации</a:t>
                      </a:r>
                      <a:r>
                        <a:rPr kumimoji="0" lang="ru-RU" altLang="ru-RU" sz="105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:   652840, г. Мыски, ул. Серафимовича, 4. </a:t>
                      </a:r>
                      <a:r>
                        <a:rPr kumimoji="0" lang="ru-RU" altLang="ru-RU" sz="105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Координаты: </a:t>
                      </a:r>
                      <a:r>
                        <a:rPr kumimoji="0" lang="pt-BR" altLang="ru-RU" sz="105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53°42′00″ с. ш. 87°49′00″ в. д.</a:t>
                      </a:r>
                      <a:endParaRPr kumimoji="0" lang="ru-RU" altLang="zh-CN" sz="105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lvl="0" indent="357188" algn="just" defTabSz="107209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05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Адрес электронной почты: </a:t>
                      </a:r>
                      <a:r>
                        <a:rPr kumimoji="0" lang="ru-RU" altLang="ru-RU" sz="105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администрация  </a:t>
                      </a:r>
                      <a:r>
                        <a:rPr kumimoji="0" lang="en-US" altLang="ru-RU" sz="105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myski-adm@list.ru</a:t>
                      </a:r>
                      <a:r>
                        <a:rPr kumimoji="0" lang="ru-RU" altLang="ru-RU" sz="105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;  отдел ГО и ЧС  </a:t>
                      </a:r>
                      <a:r>
                        <a:rPr kumimoji="0" lang="en-US" altLang="ru-RU" sz="105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go.chs16@mail.ru</a:t>
                      </a:r>
                      <a:r>
                        <a:rPr kumimoji="0" lang="ru-RU" altLang="ru-RU" sz="105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; ЕДДС  </a:t>
                      </a:r>
                      <a:r>
                        <a:rPr kumimoji="0" lang="en-US" altLang="ru-RU" sz="105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dis05@yandex.ru </a:t>
                      </a:r>
                      <a:r>
                        <a:rPr kumimoji="0" lang="ru-RU" altLang="ru-RU" sz="105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;</a:t>
                      </a:r>
                    </a:p>
                    <a:p>
                      <a:pPr marL="0" marR="0" lvl="0" indent="357188" algn="just" defTabSz="107209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05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Телефон: </a:t>
                      </a:r>
                      <a:r>
                        <a:rPr kumimoji="0" lang="ru-RU" altLang="ru-RU" sz="105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администрация 8 (38474) 2-25-96;  </a:t>
                      </a:r>
                    </a:p>
                    <a:p>
                      <a:pPr marL="0" marR="0" lvl="0" indent="357188" algn="just" defTabSz="107209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05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Факс: </a:t>
                      </a:r>
                      <a:r>
                        <a:rPr kumimoji="0" lang="ru-RU" altLang="ru-RU" sz="105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администрация  8 (38474) 2-05-58;  </a:t>
                      </a:r>
                      <a:endParaRPr kumimoji="0" lang="ru-RU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000" marR="88000" marT="47249" marB="4724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  <a:alpha val="73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100806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1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000" marR="88000" marT="47249" marB="4724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  <a:alpha val="73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100806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1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000" marR="88000" marT="47249" marB="4724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  <a:alpha val="73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100806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1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000" marR="88000" marT="47249" marB="4724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  <a:alpha val="73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100806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1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000" marR="88000" marT="47249" marB="4724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  <a:alpha val="73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100806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1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000" marR="88000" marT="47249" marB="4724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  <a:alpha val="73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100806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1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000" marR="88000" marT="47249" marB="4724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  <a:alpha val="73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100806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1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000" marR="88000" marT="47249" marB="4724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  <a:alpha val="73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100806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1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000" marR="88000" marT="47249" marB="4724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  <a:alpha val="73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69" name="Text Box 1050"/>
          <p:cNvSpPr txBox="1">
            <a:spLocks noChangeArrowheads="1"/>
          </p:cNvSpPr>
          <p:nvPr/>
        </p:nvSpPr>
        <p:spPr bwMode="auto">
          <a:xfrm>
            <a:off x="7346198" y="3143248"/>
            <a:ext cx="2503344" cy="3714752"/>
          </a:xfrm>
          <a:prstGeom prst="rect">
            <a:avLst/>
          </a:prstGeom>
          <a:solidFill>
            <a:srgbClr val="CCEC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10" tIns="53603" rIns="107210" bIns="53603" rtlCol="0" anchor="ctr"/>
          <a:lstStyle>
            <a:defPPr>
              <a:defRPr lang="ru-RU"/>
            </a:defPPr>
            <a:lvl1pPr algn="ctr" defTabSz="1211324">
              <a:defRPr sz="1900" b="1" i="1" ker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>
              <a:spcAft>
                <a:spcPts val="100"/>
              </a:spcAft>
            </a:pPr>
            <a:r>
              <a:rPr lang="ru-RU" sz="1000" dirty="0" smtClean="0"/>
              <a:t>Социально значимые объекты/в том числе с круглосуточным пребыванием людей: </a:t>
            </a:r>
            <a:endParaRPr lang="ru-RU" sz="1000" dirty="0"/>
          </a:p>
          <a:p>
            <a:pPr algn="l">
              <a:spcAft>
                <a:spcPts val="100"/>
              </a:spcAft>
            </a:pPr>
            <a:r>
              <a:rPr lang="ru-RU" sz="1000" b="0" dirty="0"/>
              <a:t> общеобразовательные школы – </a:t>
            </a:r>
            <a:r>
              <a:rPr lang="ru-RU" sz="1000" b="0" i="0" dirty="0" smtClean="0"/>
              <a:t>10;</a:t>
            </a:r>
            <a:endParaRPr lang="ru-RU" sz="1000" b="0" i="0" dirty="0"/>
          </a:p>
          <a:p>
            <a:pPr algn="l">
              <a:spcAft>
                <a:spcPts val="100"/>
              </a:spcAft>
            </a:pPr>
            <a:r>
              <a:rPr lang="ru-RU" sz="1000" b="0" dirty="0" smtClean="0"/>
              <a:t> дома культуры– 3;</a:t>
            </a:r>
            <a:endParaRPr lang="ru-RU" sz="1000" b="0" dirty="0"/>
          </a:p>
          <a:p>
            <a:pPr algn="l">
              <a:spcAft>
                <a:spcPts val="100"/>
              </a:spcAft>
            </a:pPr>
            <a:r>
              <a:rPr lang="ru-RU" sz="1000" b="0" dirty="0"/>
              <a:t> детские сады </a:t>
            </a:r>
            <a:r>
              <a:rPr lang="ru-RU" sz="1000" b="0" dirty="0" smtClean="0"/>
              <a:t>– 15;</a:t>
            </a:r>
          </a:p>
          <a:p>
            <a:pPr algn="l">
              <a:spcAft>
                <a:spcPts val="100"/>
              </a:spcAft>
            </a:pPr>
            <a:r>
              <a:rPr lang="ru-RU" sz="1000" b="0" dirty="0" smtClean="0"/>
              <a:t>соц.объекты – 2 (ГБУ "Мысковский детский дом-интернат для детей с ментальными нарушениями",  МКУ «Социально-реабилитационный центр для </a:t>
            </a:r>
            <a:r>
              <a:rPr lang="ru-RU" sz="1000" b="0" dirty="0" err="1" smtClean="0"/>
              <a:t>н</a:t>
            </a:r>
            <a:r>
              <a:rPr lang="ru-RU" sz="1000" b="0" dirty="0" smtClean="0"/>
              <a:t>/летних»);</a:t>
            </a:r>
            <a:endParaRPr lang="ru-RU" sz="1000" b="0" dirty="0"/>
          </a:p>
          <a:p>
            <a:pPr algn="l">
              <a:spcAft>
                <a:spcPts val="100"/>
              </a:spcAft>
            </a:pPr>
            <a:r>
              <a:rPr lang="ru-RU" sz="1000" b="0" dirty="0"/>
              <a:t> учреждения здравоохранения – </a:t>
            </a:r>
            <a:r>
              <a:rPr lang="ru-RU" sz="1000" b="0" dirty="0" smtClean="0"/>
              <a:t>1/1,</a:t>
            </a:r>
            <a:endParaRPr lang="ru-RU" sz="1000" b="0" dirty="0"/>
          </a:p>
          <a:p>
            <a:pPr algn="l">
              <a:spcAft>
                <a:spcPts val="100"/>
              </a:spcAft>
            </a:pPr>
            <a:r>
              <a:rPr lang="ru-RU" sz="1000" b="0" dirty="0"/>
              <a:t>из них:</a:t>
            </a:r>
          </a:p>
          <a:p>
            <a:pPr algn="l">
              <a:spcAft>
                <a:spcPts val="100"/>
              </a:spcAft>
            </a:pPr>
            <a:r>
              <a:rPr lang="ru-RU" sz="1000" b="0" dirty="0" smtClean="0"/>
              <a:t>больница областного подчинения </a:t>
            </a:r>
            <a:r>
              <a:rPr lang="ru-RU" sz="1000" b="0" dirty="0"/>
              <a:t>– </a:t>
            </a:r>
            <a:r>
              <a:rPr lang="ru-RU" sz="1000" dirty="0" smtClean="0"/>
              <a:t>1</a:t>
            </a:r>
            <a:r>
              <a:rPr lang="ru-RU" sz="1000" b="0" dirty="0" smtClean="0"/>
              <a:t>;</a:t>
            </a:r>
            <a:endParaRPr lang="ru-RU" sz="1000" b="0" dirty="0"/>
          </a:p>
          <a:p>
            <a:pPr algn="l">
              <a:spcAft>
                <a:spcPts val="100"/>
              </a:spcAft>
            </a:pPr>
            <a:r>
              <a:rPr lang="ru-RU" sz="1000" b="0" dirty="0" smtClean="0"/>
              <a:t>прочих </a:t>
            </a:r>
            <a:r>
              <a:rPr lang="ru-RU" sz="1000" b="0" dirty="0"/>
              <a:t>– </a:t>
            </a:r>
            <a:r>
              <a:rPr lang="ru-RU" sz="1000" dirty="0" smtClean="0"/>
              <a:t>1</a:t>
            </a:r>
            <a:r>
              <a:rPr lang="ru-RU" sz="1000" b="0" dirty="0"/>
              <a:t> (ФБУ </a:t>
            </a:r>
            <a:r>
              <a:rPr lang="ru-RU" sz="1000" b="0" dirty="0" smtClean="0"/>
              <a:t> Центр </a:t>
            </a:r>
            <a:r>
              <a:rPr lang="ru-RU" sz="1000" b="0" dirty="0"/>
              <a:t>реабилитации  ФСС РФ "Топаз").</a:t>
            </a:r>
          </a:p>
          <a:p>
            <a:pPr algn="l">
              <a:spcAft>
                <a:spcPts val="100"/>
              </a:spcAft>
            </a:pPr>
            <a:r>
              <a:rPr lang="ru-RU" sz="1000" b="0" dirty="0" smtClean="0"/>
              <a:t> </a:t>
            </a:r>
            <a:r>
              <a:rPr lang="ru-RU" sz="1000" b="0" dirty="0"/>
              <a:t>музеи – </a:t>
            </a:r>
            <a:r>
              <a:rPr lang="ru-RU" sz="1000" dirty="0" smtClean="0"/>
              <a:t>1</a:t>
            </a:r>
            <a:r>
              <a:rPr lang="ru-RU" sz="1000" b="0" dirty="0" smtClean="0"/>
              <a:t>;</a:t>
            </a:r>
            <a:endParaRPr lang="ru-RU" sz="1000" b="0" dirty="0"/>
          </a:p>
          <a:p>
            <a:pPr algn="l">
              <a:spcAft>
                <a:spcPts val="100"/>
              </a:spcAft>
            </a:pPr>
            <a:r>
              <a:rPr lang="ru-RU" sz="1000" b="0" dirty="0"/>
              <a:t> кинотеатры – </a:t>
            </a:r>
            <a:r>
              <a:rPr lang="ru-RU" sz="1000" b="0" dirty="0" smtClean="0"/>
              <a:t>1;</a:t>
            </a:r>
            <a:endParaRPr lang="ru-RU" sz="1000" b="0" dirty="0"/>
          </a:p>
          <a:p>
            <a:pPr algn="l">
              <a:spcAft>
                <a:spcPts val="100"/>
              </a:spcAft>
            </a:pPr>
            <a:r>
              <a:rPr lang="ru-RU" sz="1000" b="0" dirty="0"/>
              <a:t> библиотеки – </a:t>
            </a:r>
            <a:r>
              <a:rPr lang="ru-RU" sz="1000" dirty="0" smtClean="0"/>
              <a:t>4</a:t>
            </a:r>
            <a:r>
              <a:rPr lang="ru-RU" sz="1000" b="0" dirty="0" smtClean="0"/>
              <a:t>;</a:t>
            </a:r>
            <a:endParaRPr lang="ru-RU" sz="1000" b="0" dirty="0"/>
          </a:p>
          <a:p>
            <a:pPr algn="l">
              <a:spcAft>
                <a:spcPts val="100"/>
              </a:spcAft>
            </a:pPr>
            <a:r>
              <a:rPr lang="ru-RU" sz="1000" b="0" dirty="0"/>
              <a:t>- объекты религиозного культа (храмы, монастыри) – </a:t>
            </a:r>
            <a:r>
              <a:rPr lang="ru-RU" sz="1000" dirty="0" smtClean="0"/>
              <a:t>3</a:t>
            </a:r>
            <a:r>
              <a:rPr lang="ru-RU" sz="1000" b="0" dirty="0" smtClean="0"/>
              <a:t> </a:t>
            </a:r>
            <a:r>
              <a:rPr lang="ru-RU" sz="1000" b="0" dirty="0"/>
              <a:t>(</a:t>
            </a:r>
            <a:r>
              <a:rPr lang="ru-RU" sz="1000" b="0" dirty="0" smtClean="0"/>
              <a:t>православные)</a:t>
            </a:r>
            <a:endParaRPr lang="ru-RU" sz="1000" b="0" dirty="0"/>
          </a:p>
        </p:txBody>
      </p:sp>
      <p:sp>
        <p:nvSpPr>
          <p:cNvPr id="170" name="Text Box 1051"/>
          <p:cNvSpPr txBox="1">
            <a:spLocks noChangeArrowheads="1"/>
          </p:cNvSpPr>
          <p:nvPr/>
        </p:nvSpPr>
        <p:spPr bwMode="auto">
          <a:xfrm>
            <a:off x="7346195" y="2666728"/>
            <a:ext cx="2503345" cy="476520"/>
          </a:xfrm>
          <a:prstGeom prst="rect">
            <a:avLst/>
          </a:prstGeom>
          <a:solidFill>
            <a:srgbClr val="CCEC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10" tIns="53603" rIns="107210" bIns="53603" rtlCol="0" anchor="ctr"/>
          <a:lstStyle>
            <a:defPPr>
              <a:defRPr lang="ru-RU"/>
            </a:defPPr>
            <a:lvl1pPr defTabSz="1211324">
              <a:spcAft>
                <a:spcPts val="100"/>
              </a:spcAft>
              <a:defRPr sz="1000" b="0" i="1" ker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ru-RU" b="1" dirty="0"/>
              <a:t>Потенциально опасные </a:t>
            </a:r>
            <a:r>
              <a:rPr lang="ru-RU" b="1" dirty="0" smtClean="0"/>
              <a:t>объекты: </a:t>
            </a:r>
            <a:r>
              <a:rPr lang="ru-RU" dirty="0" smtClean="0"/>
              <a:t>химически опасных </a:t>
            </a:r>
            <a:r>
              <a:rPr lang="ru-RU" dirty="0"/>
              <a:t>– </a:t>
            </a:r>
            <a:r>
              <a:rPr lang="ru-RU" dirty="0" smtClean="0"/>
              <a:t>0;</a:t>
            </a:r>
            <a:endParaRPr lang="ru-RU" dirty="0"/>
          </a:p>
          <a:p>
            <a:r>
              <a:rPr lang="ru-RU" dirty="0" smtClean="0"/>
              <a:t>взрывопожароопасных </a:t>
            </a:r>
            <a:r>
              <a:rPr lang="ru-RU" dirty="0"/>
              <a:t>– </a:t>
            </a:r>
            <a:r>
              <a:rPr lang="ru-RU" dirty="0" smtClean="0"/>
              <a:t>7</a:t>
            </a:r>
            <a:endParaRPr lang="ru-RU" dirty="0"/>
          </a:p>
        </p:txBody>
      </p:sp>
      <p:sp>
        <p:nvSpPr>
          <p:cNvPr id="20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9561512" y="6492875"/>
            <a:ext cx="344488" cy="365125"/>
          </a:xfrm>
        </p:spPr>
        <p:txBody>
          <a:bodyPr/>
          <a:lstStyle/>
          <a:p>
            <a:fld id="{B19B0651-EE4F-4900-A07F-96A6BFA9D0F0}" type="slidenum">
              <a:rPr lang="ru-RU" smtClean="0">
                <a:solidFill>
                  <a:srgbClr val="FFFF00"/>
                </a:solidFill>
              </a:rPr>
              <a:pPr/>
              <a:t>3</a:t>
            </a:fld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1028" name="Picture 4" descr="C:\Users\ддс\Desktop\Рисунок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666728"/>
            <a:ext cx="7346196" cy="3892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1" name="Text Box 1051"/>
          <p:cNvSpPr txBox="1">
            <a:spLocks noChangeArrowheads="1"/>
          </p:cNvSpPr>
          <p:nvPr/>
        </p:nvSpPr>
        <p:spPr bwMode="auto">
          <a:xfrm>
            <a:off x="-14903" y="5857868"/>
            <a:ext cx="7361098" cy="1000132"/>
          </a:xfrm>
          <a:prstGeom prst="rect">
            <a:avLst/>
          </a:prstGeom>
          <a:solidFill>
            <a:srgbClr val="CCEC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10" tIns="53603" rIns="107210" bIns="53603" rtlCol="0" anchor="ctr"/>
          <a:lstStyle>
            <a:defPPr>
              <a:defRPr lang="ru-RU"/>
            </a:defPPr>
            <a:lvl1pPr defTabSz="1211324">
              <a:spcAft>
                <a:spcPts val="100"/>
              </a:spcAft>
              <a:defRPr sz="1000" b="0" i="1" ker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indent="271463" algn="just"/>
            <a:r>
              <a:rPr lang="ru-RU" dirty="0" smtClean="0"/>
              <a:t>Мысковский </a:t>
            </a:r>
            <a:r>
              <a:rPr lang="ru-RU" dirty="0"/>
              <a:t>городской округ расположен на юго-востоке Кемеровской </a:t>
            </a:r>
            <a:r>
              <a:rPr lang="ru-RU" dirty="0" smtClean="0"/>
              <a:t>области – Кузбасса </a:t>
            </a:r>
            <a:r>
              <a:rPr lang="ru-RU" dirty="0"/>
              <a:t>при слиянии двух рек Мрас-Су и Томи</a:t>
            </a:r>
            <a:r>
              <a:rPr lang="ru-RU" dirty="0" smtClean="0"/>
              <a:t>. Г. Мыски расположен </a:t>
            </a:r>
            <a:r>
              <a:rPr lang="ru-RU" dirty="0"/>
              <a:t>в 60 км восточнее г. </a:t>
            </a:r>
            <a:r>
              <a:rPr lang="ru-RU" dirty="0" smtClean="0"/>
              <a:t>Новокузнецка </a:t>
            </a:r>
            <a:r>
              <a:rPr lang="ru-RU" dirty="0"/>
              <a:t>и 282 км юго-восточнее г. Кемерово и входит в состав </a:t>
            </a:r>
            <a:r>
              <a:rPr lang="ru-RU" dirty="0" smtClean="0"/>
              <a:t>Кемеровской области – Кузбасса Сибирского  федерального округа.</a:t>
            </a:r>
            <a:endParaRPr lang="ru-RU" dirty="0"/>
          </a:p>
          <a:p>
            <a:pPr indent="271463" algn="just"/>
            <a:r>
              <a:rPr lang="ru-RU" dirty="0" smtClean="0"/>
              <a:t>По территории </a:t>
            </a:r>
            <a:r>
              <a:rPr lang="ru-RU" dirty="0"/>
              <a:t>города протекают </a:t>
            </a:r>
            <a:r>
              <a:rPr lang="ru-RU" dirty="0" smtClean="0"/>
              <a:t>две </a:t>
            </a:r>
            <a:r>
              <a:rPr lang="ru-RU" dirty="0"/>
              <a:t>реки с общей длиной </a:t>
            </a:r>
            <a:r>
              <a:rPr lang="ru-RU" dirty="0" smtClean="0"/>
              <a:t>42  </a:t>
            </a:r>
            <a:r>
              <a:rPr lang="ru-RU" dirty="0"/>
              <a:t>км</a:t>
            </a:r>
            <a:r>
              <a:rPr lang="ru-RU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56478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906000" cy="980728"/>
          </a:xfrm>
        </p:spPr>
        <p:txBody>
          <a:bodyPr>
            <a:noAutofit/>
          </a:bodyPr>
          <a:lstStyle/>
          <a:p>
            <a:pPr defTabSz="1241878">
              <a:spcBef>
                <a:spcPts val="0"/>
              </a:spcBef>
              <a:defRPr/>
            </a:pPr>
            <a:r>
              <a:rPr lang="ru-RU" sz="23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РАЗМЕЩЕНИЕ ЕДДС </a:t>
            </a:r>
            <a:br>
              <a:rPr lang="ru-RU" sz="23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3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МЫСКОВСКОГО </a:t>
            </a:r>
            <a:r>
              <a:rPr lang="ru-RU" sz="23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ГОРОДСКОГО ОКРУГА</a:t>
            </a:r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215475" y="4042345"/>
            <a:ext cx="4166021" cy="2493243"/>
          </a:xfrm>
          <a:prstGeom prst="roundRect">
            <a:avLst>
              <a:gd name="adj" fmla="val 0"/>
            </a:avLst>
          </a:prstGeom>
          <a:solidFill>
            <a:srgbClr val="CCEC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10" tIns="53603" rIns="107210" bIns="53603" rtlCol="0" anchor="ctr"/>
          <a:lstStyle/>
          <a:p>
            <a:pPr algn="ctr" defTabSz="1211324"/>
            <a:r>
              <a:rPr lang="ru-RU" sz="19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ЕДДС </a:t>
            </a:r>
            <a:r>
              <a:rPr lang="ru-RU" sz="19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Мысковского городского округа размещена </a:t>
            </a:r>
          </a:p>
          <a:p>
            <a:pPr algn="ctr" defTabSz="1211324"/>
            <a:r>
              <a:rPr lang="ru-RU" sz="19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здании администрации Мысковского городского округа.</a:t>
            </a:r>
          </a:p>
          <a:p>
            <a:pPr algn="ctr" defTabSz="1211324"/>
            <a:endParaRPr lang="ru-RU" sz="19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1211324"/>
            <a:r>
              <a:rPr lang="ru-RU" sz="19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Полезная площадь – </a:t>
            </a:r>
            <a:r>
              <a:rPr lang="ru-RU" sz="19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52 кв. м.</a:t>
            </a:r>
          </a:p>
          <a:p>
            <a:pPr algn="ctr" defTabSz="1211324"/>
            <a:r>
              <a:rPr lang="ru-RU" sz="19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Площадь зала ОДС –</a:t>
            </a:r>
            <a:r>
              <a:rPr lang="ru-RU" sz="1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24 </a:t>
            </a:r>
            <a:r>
              <a:rPr lang="ru-RU" sz="19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кв. м.</a:t>
            </a:r>
          </a:p>
        </p:txBody>
      </p:sp>
      <p:sp>
        <p:nvSpPr>
          <p:cNvPr id="42" name="Скругленный прямоугольник 41"/>
          <p:cNvSpPr/>
          <p:nvPr/>
        </p:nvSpPr>
        <p:spPr>
          <a:xfrm>
            <a:off x="4452934" y="1052736"/>
            <a:ext cx="5453066" cy="1512168"/>
          </a:xfrm>
          <a:prstGeom prst="roundRect">
            <a:avLst>
              <a:gd name="adj" fmla="val 0"/>
            </a:avLst>
          </a:prstGeom>
          <a:solidFill>
            <a:srgbClr val="CCEC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10" tIns="53603" rIns="107210" bIns="53603" rtlCol="0" anchor="ctr"/>
          <a:lstStyle/>
          <a:p>
            <a:pPr algn="ctr" defTabSz="1211324">
              <a:defRPr/>
            </a:pPr>
            <a:r>
              <a:rPr lang="ru-RU" sz="1900" b="1" i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Адрес: </a:t>
            </a:r>
          </a:p>
          <a:p>
            <a:pPr algn="ctr" defTabSz="1211324">
              <a:defRPr/>
            </a:pPr>
            <a:r>
              <a:rPr lang="ru-RU" sz="19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Российская Федерация, </a:t>
            </a:r>
            <a:r>
              <a:rPr lang="ru-RU" sz="1900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652840, </a:t>
            </a:r>
          </a:p>
          <a:p>
            <a:pPr algn="ctr" defTabSz="1211324">
              <a:defRPr/>
            </a:pPr>
            <a:r>
              <a:rPr lang="ru-RU" sz="1900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Кемеровская область – Кузбасс, </a:t>
            </a:r>
          </a:p>
          <a:p>
            <a:pPr algn="ctr" defTabSz="1211324">
              <a:defRPr/>
            </a:pPr>
            <a:r>
              <a:rPr lang="ru-RU" sz="1900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sz="19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900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Мыски, </a:t>
            </a:r>
            <a:r>
              <a:rPr lang="ru-RU" sz="19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ул. </a:t>
            </a:r>
            <a:r>
              <a:rPr lang="ru-RU" sz="1900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Серафимовича 4,</a:t>
            </a:r>
          </a:p>
          <a:p>
            <a:pPr algn="ctr" defTabSz="1211324">
              <a:defRPr/>
            </a:pPr>
            <a:r>
              <a:rPr lang="ru-RU" sz="1900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тел./факс (38474) 2-17-68</a:t>
            </a:r>
            <a:endParaRPr lang="ru-RU" sz="1900" kern="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594600" y="6492875"/>
            <a:ext cx="2311400" cy="365125"/>
          </a:xfrm>
        </p:spPr>
        <p:txBody>
          <a:bodyPr/>
          <a:lstStyle/>
          <a:p>
            <a:fld id="{B19B0651-EE4F-4900-A07F-96A6BFA9D0F0}" type="slidenum">
              <a:rPr lang="ru-RU" smtClean="0">
                <a:solidFill>
                  <a:srgbClr val="FFFF00"/>
                </a:solidFill>
              </a:rPr>
              <a:pPr/>
              <a:t>4</a:t>
            </a:fld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753" y="1052736"/>
            <a:ext cx="4189744" cy="2786113"/>
          </a:xfrm>
          <a:prstGeom prst="rect">
            <a:avLst/>
          </a:prstGeom>
        </p:spPr>
      </p:pic>
      <p:pic>
        <p:nvPicPr>
          <p:cNvPr id="1026" name="Picture 2" descr="C:\Users\user\Desktop\Рисунок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10124" y="3786190"/>
            <a:ext cx="4857784" cy="27937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19150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906000" cy="980728"/>
          </a:xfrm>
        </p:spPr>
        <p:txBody>
          <a:bodyPr>
            <a:noAutofit/>
          </a:bodyPr>
          <a:lstStyle/>
          <a:p>
            <a:pPr defTabSz="1241878">
              <a:spcBef>
                <a:spcPts val="0"/>
              </a:spcBef>
              <a:defRPr/>
            </a:pPr>
            <a:r>
              <a:rPr lang="ru-RU" altLang="ru-RU" sz="23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ЧИСЛЕННОСТЬ ДИСПЕТЧЕРСКОГО СОСТАВА </a:t>
            </a:r>
            <a:r>
              <a:rPr lang="ru-RU" altLang="ru-RU" sz="23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3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3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ЕДДС МЫСКОВСКОГО ГОРОДСКОГО ОКРУГА</a:t>
            </a:r>
            <a:endParaRPr lang="ru-RU" sz="23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594600" y="6492875"/>
            <a:ext cx="2311400" cy="365125"/>
          </a:xfrm>
        </p:spPr>
        <p:txBody>
          <a:bodyPr/>
          <a:lstStyle/>
          <a:p>
            <a:fld id="{B19B0651-EE4F-4900-A07F-96A6BFA9D0F0}" type="slidenum">
              <a:rPr lang="ru-RU" smtClean="0">
                <a:solidFill>
                  <a:srgbClr val="FFFF00"/>
                </a:solidFill>
              </a:rPr>
              <a:pPr/>
              <a:t>5</a:t>
            </a:fld>
            <a:endParaRPr lang="ru-RU" dirty="0">
              <a:solidFill>
                <a:srgbClr val="FFFF00"/>
              </a:solidFill>
            </a:endParaRPr>
          </a:p>
        </p:txBody>
      </p:sp>
      <p:graphicFrame>
        <p:nvGraphicFramePr>
          <p:cNvPr id="16" name="Group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3197579"/>
              </p:ext>
            </p:extLst>
          </p:nvPr>
        </p:nvGraphicFramePr>
        <p:xfrm>
          <a:off x="415925" y="2414588"/>
          <a:ext cx="9074150" cy="1371600"/>
        </p:xfrm>
        <a:graphic>
          <a:graphicData uri="http://schemas.openxmlformats.org/drawingml/2006/table">
            <a:tbl>
              <a:tblPr/>
              <a:tblGrid>
                <a:gridCol w="18145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176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145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129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1451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85750">
                <a:tc>
                  <a:txBody>
                    <a:bodyPr/>
                    <a:lstStyle/>
                    <a:p>
                      <a:pPr marL="0" marR="0" lvl="0" indent="0" algn="ctr" defTabSz="10715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Штатная численность диспетчеров </a:t>
                      </a:r>
                    </a:p>
                    <a:p>
                      <a:pPr marL="0" marR="0" lvl="0" indent="0" algn="ctr" defTabSz="107156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(чел.)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715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Численность </a:t>
                      </a:r>
                    </a:p>
                    <a:p>
                      <a:pPr marL="0" marR="0" lvl="0" indent="0" algn="ctr" defTabSz="107156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дежурной </a:t>
                      </a:r>
                    </a:p>
                    <a:p>
                      <a:pPr marL="0" marR="0" lvl="0" indent="0" algn="ctr" defTabSz="107156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смены</a:t>
                      </a:r>
                    </a:p>
                    <a:p>
                      <a:pPr marL="0" marR="0" lvl="0" indent="0" algn="ctr" defTabSz="107156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(чел.)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715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Заработная плата </a:t>
                      </a:r>
                    </a:p>
                    <a:p>
                      <a:pPr marL="0" marR="0" lvl="0" indent="0" algn="ctr" defTabSz="107156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диспетчеров </a:t>
                      </a:r>
                    </a:p>
                    <a:p>
                      <a:pPr marL="0" marR="0" lvl="0" indent="0" algn="ctr" defTabSz="107156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(тыс. руб.)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715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Средняя</a:t>
                      </a:r>
                    </a:p>
                    <a:p>
                      <a:pPr marL="0" marR="0" lvl="0" indent="0" algn="ctr" defTabSz="107156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зарплата</a:t>
                      </a:r>
                    </a:p>
                    <a:p>
                      <a:pPr marL="0" marR="0" lvl="0" indent="0" algn="ctr" defTabSz="107156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районе</a:t>
                      </a:r>
                    </a:p>
                    <a:p>
                      <a:pPr marL="0" marR="0" lvl="0" indent="0" algn="ctr" defTabSz="107156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(тыс. руб.)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715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Консолидированный бюджет </a:t>
                      </a:r>
                    </a:p>
                    <a:p>
                      <a:pPr marL="0" marR="0" lvl="0" indent="0" algn="ctr" defTabSz="107156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района</a:t>
                      </a:r>
                    </a:p>
                    <a:p>
                      <a:pPr marL="0" marR="0" lvl="0" indent="0" algn="ctr" defTabSz="107156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(млн. руб.)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640">
                <a:tc>
                  <a:txBody>
                    <a:bodyPr/>
                    <a:lstStyle/>
                    <a:p>
                      <a:pPr marL="0" marR="0" lvl="0" indent="0" algn="ctr" defTabSz="10715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715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715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715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715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1637,6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1735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906000" cy="980728"/>
          </a:xfrm>
        </p:spPr>
        <p:txBody>
          <a:bodyPr>
            <a:noAutofit/>
          </a:bodyPr>
          <a:lstStyle/>
          <a:p>
            <a:pPr defTabSz="1241878">
              <a:spcBef>
                <a:spcPts val="0"/>
              </a:spcBef>
              <a:defRPr/>
            </a:pPr>
            <a:r>
              <a:rPr lang="ru-RU" sz="23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ТЕХНИЧЕСКОЕ </a:t>
            </a:r>
            <a:r>
              <a:rPr lang="ru-RU" sz="23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ОСНАЩЕНИЕ</a:t>
            </a:r>
            <a:r>
              <a:rPr lang="ru-RU" sz="23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3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3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ЕДДС МЫСКОВСКОГО ГОРОДСКОГО ОКРУГА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4914537"/>
              </p:ext>
            </p:extLst>
          </p:nvPr>
        </p:nvGraphicFramePr>
        <p:xfrm>
          <a:off x="272481" y="908720"/>
          <a:ext cx="4680521" cy="11936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40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403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361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9000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№ п/п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Средства связи и автоматизации управления, </a:t>
                      </a:r>
                      <a:b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</a:b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 том числе средства радиосвязи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Количество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91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Радиостанция</a:t>
                      </a:r>
                      <a:r>
                        <a:rPr lang="ru-RU" sz="1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стационарная </a:t>
                      </a: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Vertex Standart</a:t>
                      </a:r>
                      <a:r>
                        <a:rPr lang="en-US" sz="1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091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Носимые</a:t>
                      </a:r>
                      <a:r>
                        <a:rPr lang="ru-RU" sz="1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радиостанции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091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Телефонный аппарат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0912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Укомплектованность</a:t>
                      </a:r>
                      <a:r>
                        <a:rPr lang="ru-RU" sz="1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- __ %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8" name="Таблица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6394327"/>
              </p:ext>
            </p:extLst>
          </p:nvPr>
        </p:nvGraphicFramePr>
        <p:xfrm>
          <a:off x="5097016" y="908720"/>
          <a:ext cx="4680521" cy="11936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40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403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361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9000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№ п/п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Оргтехника (компьютеры, принтеры, сканеры)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Количество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91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Компьютер (в т.ч. система 112)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091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МФУ (принтер, сканер, копир)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091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Принтер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0912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Укомплектованность - 100</a:t>
                      </a:r>
                      <a:r>
                        <a:rPr lang="ru-RU" sz="1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%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9" name="Таблица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9263607"/>
              </p:ext>
            </p:extLst>
          </p:nvPr>
        </p:nvGraphicFramePr>
        <p:xfrm>
          <a:off x="5097016" y="2246393"/>
          <a:ext cx="4680521" cy="9582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40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403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361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643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№ п/п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Система видеоконференцсвязи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Количество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392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ВКС </a:t>
                      </a:r>
                      <a:r>
                        <a:rPr lang="en-US" sz="10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Policom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392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10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Вебкамера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</a:t>
                      </a: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Logitech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3923">
                <a:tc gridSpan="3">
                  <a:txBody>
                    <a:bodyPr/>
                    <a:lstStyle/>
                    <a:p>
                      <a:pPr marL="0" marR="0" indent="0" algn="ctr" defTabSz="107209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Укомплектованность - 100</a:t>
                      </a:r>
                      <a:r>
                        <a:rPr lang="ru-RU" sz="1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%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20" name="Таблица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4141836"/>
              </p:ext>
            </p:extLst>
          </p:nvPr>
        </p:nvGraphicFramePr>
        <p:xfrm>
          <a:off x="272479" y="2343352"/>
          <a:ext cx="4680521" cy="9582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40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403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361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643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№ п/п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Средства оповещения руководящего </a:t>
                      </a:r>
                    </a:p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состава и населения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Количество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392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П-160 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392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П-166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3923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Укомплектованность - 100</a:t>
                      </a:r>
                      <a:r>
                        <a:rPr lang="ru-RU" sz="1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%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21" name="Таблица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0678929"/>
              </p:ext>
            </p:extLst>
          </p:nvPr>
        </p:nvGraphicFramePr>
        <p:xfrm>
          <a:off x="272480" y="3542537"/>
          <a:ext cx="4680521" cy="8746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40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403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361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0827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№ п/п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Средства регистрации (записи) входящих </a:t>
                      </a:r>
                    </a:p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и исходящих переговоров, а также </a:t>
                      </a:r>
                    </a:p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определения номера звонящего абонента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Количество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396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АОН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3966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Укомплектованность - 50</a:t>
                      </a:r>
                      <a:r>
                        <a:rPr lang="ru-RU" sz="1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%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22" name="Таблица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1327832"/>
              </p:ext>
            </p:extLst>
          </p:nvPr>
        </p:nvGraphicFramePr>
        <p:xfrm>
          <a:off x="5097016" y="3348618"/>
          <a:ext cx="4680521" cy="5688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40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403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361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1718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№ п/п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Метеостанция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Количество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581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en-US" sz="10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Vitek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5819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Укомплектованность - __</a:t>
                      </a:r>
                      <a:r>
                        <a:rPr lang="ru-RU" sz="1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%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24" name="Таблица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8775032"/>
              </p:ext>
            </p:extLst>
          </p:nvPr>
        </p:nvGraphicFramePr>
        <p:xfrm>
          <a:off x="5097016" y="4132781"/>
          <a:ext cx="4680521" cy="5688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40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403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361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1718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№ п/п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Приемник ГЛОНАСС или ГЛОНАСС/</a:t>
                      </a:r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GPS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Количество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581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Имеется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5819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Укомплектованность - 100</a:t>
                      </a:r>
                      <a:r>
                        <a:rPr lang="ru-RU" sz="1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%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3844206"/>
              </p:ext>
            </p:extLst>
          </p:nvPr>
        </p:nvGraphicFramePr>
        <p:xfrm>
          <a:off x="272480" y="4948917"/>
          <a:ext cx="9505060" cy="1892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0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722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4298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0511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0511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0511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80511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80511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163197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№ п/п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Абонент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9"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Каналы связи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000" b="1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000" b="1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42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Прямой</a:t>
                      </a:r>
                      <a:r>
                        <a:rPr lang="ru-RU" sz="1000" b="1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 канал связи</a:t>
                      </a:r>
                      <a:endParaRPr lang="ru-RU" sz="1000" b="1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МГТС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ВЦСС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Транкинговая</a:t>
                      </a:r>
                      <a:r>
                        <a:rPr lang="ru-RU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/>
                      </a:r>
                      <a:br>
                        <a:rPr lang="ru-RU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</a:br>
                      <a:r>
                        <a:rPr lang="ru-RU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 связь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Спутниковая </a:t>
                      </a:r>
                      <a:br>
                        <a:rPr lang="ru-RU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</a:br>
                      <a:r>
                        <a:rPr lang="ru-RU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связь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Сотовая </a:t>
                      </a:r>
                      <a:br>
                        <a:rPr lang="ru-RU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</a:br>
                      <a:r>
                        <a:rPr lang="ru-RU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связь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Радиосвязь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Интернет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Интранет</a:t>
                      </a:r>
                      <a:r>
                        <a:rPr lang="ru-RU" sz="10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 ЛВС МЧС России</a:t>
                      </a:r>
                      <a:endParaRPr lang="ru-RU" sz="1000" b="1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571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ЦУКС ГУ МЧС 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России по Кемеровской области-Кузбассу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+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+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+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+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+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679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ЕДДС соседних муниципальных образований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+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+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+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+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+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571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ДДС потенциально опасных объектов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+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+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+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679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Объекты с массовым пребыванием людей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+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+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1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594600" y="6492875"/>
            <a:ext cx="2311400" cy="365125"/>
          </a:xfrm>
        </p:spPr>
        <p:txBody>
          <a:bodyPr/>
          <a:lstStyle/>
          <a:p>
            <a:fld id="{B19B0651-EE4F-4900-A07F-96A6BFA9D0F0}" type="slidenum">
              <a:rPr lang="ru-RU" smtClean="0">
                <a:solidFill>
                  <a:srgbClr val="FFFF00"/>
                </a:solidFill>
              </a:rPr>
              <a:pPr/>
              <a:t>6</a:t>
            </a:fld>
            <a:endParaRPr lang="ru-RU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6130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0" y="0"/>
            <a:ext cx="9906000" cy="980728"/>
          </a:xfrm>
          <a:prstGeom prst="rect">
            <a:avLst/>
          </a:prstGeom>
        </p:spPr>
        <p:txBody>
          <a:bodyPr vert="horz" lIns="107210" tIns="53603" rIns="107210" bIns="53603" rtlCol="0" anchor="ctr">
            <a:noAutofit/>
          </a:bodyPr>
          <a:lstStyle>
            <a:lvl1pPr algn="ctr" defTabSz="913953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241878">
              <a:spcBef>
                <a:spcPts val="0"/>
              </a:spcBef>
              <a:defRPr/>
            </a:pPr>
            <a:r>
              <a:rPr lang="ru-RU" sz="23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ПОТЕНЦИАЛЬНО ОПАСНЫЕ ОБЪЕКТЫ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3856448"/>
              </p:ext>
            </p:extLst>
          </p:nvPr>
        </p:nvGraphicFramePr>
        <p:xfrm>
          <a:off x="269005" y="836712"/>
          <a:ext cx="9436523" cy="1011196"/>
        </p:xfrm>
        <a:graphic>
          <a:graphicData uri="http://schemas.openxmlformats.org/drawingml/2006/table">
            <a:tbl>
              <a:tblPr/>
              <a:tblGrid>
                <a:gridCol w="17316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442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722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1622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7220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88032">
                <a:tc gridSpan="5">
                  <a:txBody>
                    <a:bodyPr/>
                    <a:lstStyle>
                      <a:lvl1pPr marL="0" algn="l" defTabSz="634543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17272" algn="l" defTabSz="634543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34543" algn="l" defTabSz="634543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951816" algn="l" defTabSz="634543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269088" algn="l" defTabSz="634543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586360" algn="l" defTabSz="634543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1903631" algn="l" defTabSz="634543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220904" algn="l" defTabSz="634543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538176" algn="l" defTabSz="634543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0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Количество объектов</a:t>
                      </a:r>
                      <a:endParaRPr lang="ru-RU" sz="1000" b="1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5833" marR="5833" marT="583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 hMerge="1">
                  <a:txBody>
                    <a:bodyPr/>
                    <a:lstStyle>
                      <a:lvl1pPr marL="0" algn="l" defTabSz="634543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17272" algn="l" defTabSz="634543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34543" algn="l" defTabSz="634543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951816" algn="l" defTabSz="634543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269088" algn="l" defTabSz="634543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586360" algn="l" defTabSz="634543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1903631" algn="l" defTabSz="634543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220904" algn="l" defTabSz="634543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538176" algn="l" defTabSz="634543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833" marR="5833" marT="58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 hMerge="1">
                  <a:txBody>
                    <a:bodyPr/>
                    <a:lstStyle>
                      <a:lvl1pPr marL="0" algn="l" defTabSz="634543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17272" algn="l" defTabSz="634543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34543" algn="l" defTabSz="634543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951816" algn="l" defTabSz="634543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269088" algn="l" defTabSz="634543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586360" algn="l" defTabSz="634543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1903631" algn="l" defTabSz="634543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220904" algn="l" defTabSz="634543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538176" algn="l" defTabSz="634543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833" marR="5833" marT="58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>
                      <a:lvl1pPr marL="0" algn="l" defTabSz="634543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17272" algn="l" defTabSz="634543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34543" algn="l" defTabSz="634543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951816" algn="l" defTabSz="634543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269088" algn="l" defTabSz="634543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586360" algn="l" defTabSz="634543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1903631" algn="l" defTabSz="634543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220904" algn="l" defTabSz="634543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538176" algn="l" defTabSz="634543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833" marR="5833" marT="58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8032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10588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10588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10588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10588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63454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0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Общее количество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10588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10588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10588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10588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63454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0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Потенциально-опасные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10588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10588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10588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10588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63454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0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Социально-значимые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10588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10588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10588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10588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63454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0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Критически-важные</a:t>
                      </a:r>
                    </a:p>
                  </a:txBody>
                  <a:tcPr marL="0" marR="0" marT="0" marB="0" anchor="ctr" horzOverflow="overflow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10588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10588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10588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10588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63454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0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Туристические маршруты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756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10588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10588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10588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10588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1058863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70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10588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10588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10588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10588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1058863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7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10588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10588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10588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10588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1058863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62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10588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10588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10588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10588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1058863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10588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10588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10588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10588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1058863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7566"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Из них химически-опасных объектов -0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833" marR="5833" marT="583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lumMod val="20000"/>
                        <a:lumOff val="8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833" marR="5833" marT="58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lumMod val="20000"/>
                        <a:lumOff val="80000"/>
                      </a:srgbClr>
                    </a:solidFill>
                  </a:tcPr>
                </a:tc>
                <a:tc hMerge="1">
                  <a:txBody>
                    <a:bodyPr/>
                    <a:lstStyle>
                      <a:lvl1pPr marL="0" algn="l" defTabSz="634543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17272" algn="l" defTabSz="634543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34543" algn="l" defTabSz="634543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951816" algn="l" defTabSz="634543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269088" algn="l" defTabSz="634543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586360" algn="l" defTabSz="634543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1903631" algn="l" defTabSz="634543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220904" algn="l" defTabSz="634543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538176" algn="l" defTabSz="634543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833" marR="5833" marT="58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lumMod val="20000"/>
                        <a:lumOff val="8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833" marR="5833" marT="5831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lumMod val="20000"/>
                        <a:lumOff val="80000"/>
                      </a:srgbClr>
                    </a:solidFill>
                  </a:tcPr>
                </a:tc>
                <a:tc hMerge="1">
                  <a:txBody>
                    <a:bodyPr/>
                    <a:lstStyle>
                      <a:lvl1pPr marL="0" algn="l" defTabSz="634543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17272" algn="l" defTabSz="634543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34543" algn="l" defTabSz="634543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951816" algn="l" defTabSz="634543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269088" algn="l" defTabSz="634543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586360" algn="l" defTabSz="634543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1903631" algn="l" defTabSz="634543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220904" algn="l" defTabSz="634543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538176" algn="l" defTabSz="634543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833" marR="5833" marT="58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2" name="TextBox 15"/>
          <p:cNvSpPr txBox="1">
            <a:spLocks noChangeArrowheads="1"/>
          </p:cNvSpPr>
          <p:nvPr/>
        </p:nvSpPr>
        <p:spPr bwMode="auto">
          <a:xfrm>
            <a:off x="25873" y="1957482"/>
            <a:ext cx="2424375" cy="268143"/>
          </a:xfrm>
          <a:prstGeom prst="rect">
            <a:avLst/>
          </a:prstGeom>
          <a:noFill/>
          <a:ln>
            <a:noFill/>
          </a:ln>
          <a:extLst/>
        </p:spPr>
        <p:txBody>
          <a:bodyPr lIns="82671" tIns="41335" rIns="82671" bIns="41335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588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588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588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588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sz="1200" b="1" dirty="0" smtClean="0">
                <a:solidFill>
                  <a:srgbClr val="FFFF00"/>
                </a:solidFill>
                <a:latin typeface="Times New Roman" panose="02020603050405020304" pitchFamily="18" charset="0"/>
              </a:rPr>
              <a:t>ЦОФ «Сибирь»</a:t>
            </a:r>
            <a:endParaRPr lang="ru-RU" sz="1200" dirty="0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sp>
        <p:nvSpPr>
          <p:cNvPr id="13" name="TextBox 15"/>
          <p:cNvSpPr txBox="1">
            <a:spLocks noChangeArrowheads="1"/>
          </p:cNvSpPr>
          <p:nvPr/>
        </p:nvSpPr>
        <p:spPr bwMode="auto">
          <a:xfrm>
            <a:off x="2532549" y="1941994"/>
            <a:ext cx="2424375" cy="268143"/>
          </a:xfrm>
          <a:prstGeom prst="rect">
            <a:avLst/>
          </a:prstGeom>
          <a:noFill/>
          <a:ln>
            <a:noFill/>
          </a:ln>
          <a:extLst/>
        </p:spPr>
        <p:txBody>
          <a:bodyPr lIns="82671" tIns="41335" rIns="82671" bIns="41335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588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588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588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588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sz="1200" b="1" dirty="0" smtClean="0">
                <a:solidFill>
                  <a:srgbClr val="FFFF00"/>
                </a:solidFill>
                <a:latin typeface="Times New Roman" panose="02020603050405020304" pitchFamily="18" charset="0"/>
              </a:rPr>
              <a:t>ТУ ГРЭС</a:t>
            </a:r>
            <a:endParaRPr lang="ru-RU" sz="1800" dirty="0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sp>
        <p:nvSpPr>
          <p:cNvPr id="14" name="TextBox 15"/>
          <p:cNvSpPr txBox="1">
            <a:spLocks noChangeArrowheads="1"/>
          </p:cNvSpPr>
          <p:nvPr/>
        </p:nvSpPr>
        <p:spPr bwMode="auto">
          <a:xfrm>
            <a:off x="7346119" y="1992715"/>
            <a:ext cx="2425897" cy="268143"/>
          </a:xfrm>
          <a:prstGeom prst="rect">
            <a:avLst/>
          </a:prstGeom>
          <a:noFill/>
          <a:ln>
            <a:noFill/>
          </a:ln>
          <a:extLst/>
        </p:spPr>
        <p:txBody>
          <a:bodyPr lIns="82671" tIns="41335" rIns="82671" bIns="41335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588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588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588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588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  <a:defRPr/>
            </a:pPr>
            <a:r>
              <a:rPr lang="ru-RU" sz="12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Шахта «</a:t>
            </a:r>
            <a:r>
              <a:rPr lang="ru-RU" sz="1200" b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Сибиргинская</a:t>
            </a:r>
            <a:r>
              <a:rPr lang="ru-RU" sz="12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»</a:t>
            </a:r>
            <a:endParaRPr lang="ru-RU" sz="1200" dirty="0">
              <a:solidFill>
                <a:srgbClr val="FFFF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" name="TextBox 15"/>
          <p:cNvSpPr txBox="1">
            <a:spLocks noChangeArrowheads="1"/>
          </p:cNvSpPr>
          <p:nvPr/>
        </p:nvSpPr>
        <p:spPr bwMode="auto">
          <a:xfrm>
            <a:off x="4848750" y="1957482"/>
            <a:ext cx="2424376" cy="268143"/>
          </a:xfrm>
          <a:prstGeom prst="rect">
            <a:avLst/>
          </a:prstGeom>
          <a:noFill/>
          <a:ln>
            <a:noFill/>
          </a:ln>
          <a:extLst/>
        </p:spPr>
        <p:txBody>
          <a:bodyPr lIns="82671" tIns="41335" rIns="82671" bIns="41335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588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588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588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588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sz="1200" b="1" dirty="0" smtClean="0">
                <a:solidFill>
                  <a:srgbClr val="FFFF00"/>
                </a:solidFill>
                <a:latin typeface="Times New Roman" panose="02020603050405020304" pitchFamily="18" charset="0"/>
              </a:rPr>
              <a:t>Разрез </a:t>
            </a:r>
            <a:r>
              <a:rPr lang="ru-RU" sz="1200" b="1" dirty="0" err="1" smtClean="0">
                <a:solidFill>
                  <a:srgbClr val="FFFF00"/>
                </a:solidFill>
                <a:latin typeface="Times New Roman" panose="02020603050405020304" pitchFamily="18" charset="0"/>
              </a:rPr>
              <a:t>Сибиргинский</a:t>
            </a:r>
            <a:r>
              <a:rPr lang="ru-RU" sz="1200" b="1" dirty="0" smtClean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endParaRPr lang="ru-RU" sz="1200" dirty="0">
              <a:solidFill>
                <a:srgbClr val="FFFF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8" name="Номер слайда 2"/>
          <p:cNvSpPr txBox="1">
            <a:spLocks/>
          </p:cNvSpPr>
          <p:nvPr/>
        </p:nvSpPr>
        <p:spPr>
          <a:xfrm>
            <a:off x="7594600" y="6492875"/>
            <a:ext cx="2311400" cy="365125"/>
          </a:xfrm>
          <a:prstGeom prst="rect">
            <a:avLst/>
          </a:prstGeom>
        </p:spPr>
        <p:txBody>
          <a:bodyPr vert="horz" lIns="107210" tIns="53603" rIns="107210" bIns="53603" rtlCol="0" anchor="ctr"/>
          <a:lstStyle>
            <a:defPPr>
              <a:defRPr lang="ru-RU"/>
            </a:defPPr>
            <a:lvl1pPr marL="0" algn="r" defTabSz="1072097" rtl="0" eaLnBrk="1" latinLnBrk="0" hangingPunct="1"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36048" algn="l" defTabSz="107209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72097" algn="l" defTabSz="107209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8144" algn="l" defTabSz="107209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44194" algn="l" defTabSz="107209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80244" algn="l" defTabSz="107209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16292" algn="l" defTabSz="107209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52340" algn="l" defTabSz="107209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8393" algn="l" defTabSz="107209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107209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0720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1558" y="2225625"/>
            <a:ext cx="2114772" cy="1563614"/>
          </a:xfrm>
          <a:prstGeom prst="rect">
            <a:avLst/>
          </a:prstGeom>
        </p:spPr>
      </p:pic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119265" y="3494583"/>
            <a:ext cx="2293492" cy="268143"/>
          </a:xfrm>
          <a:prstGeom prst="rect">
            <a:avLst/>
          </a:prstGeom>
          <a:solidFill>
            <a:schemeClr val="bg1">
              <a:lumMod val="10000"/>
              <a:lumOff val="90000"/>
              <a:alpha val="32000"/>
            </a:schemeClr>
          </a:solidFill>
          <a:ln>
            <a:noFill/>
          </a:ln>
          <a:extLst/>
        </p:spPr>
        <p:txBody>
          <a:bodyPr wrap="square" lIns="82671" tIns="41335" rIns="82671" bIns="41335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588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588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588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588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sz="1200" b="1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652840 </a:t>
            </a:r>
            <a:r>
              <a:rPr lang="ru-RU" sz="1200" b="1" dirty="0" err="1" smtClean="0">
                <a:solidFill>
                  <a:schemeClr val="bg1"/>
                </a:solidFill>
                <a:latin typeface="Times New Roman" panose="02020603050405020304" pitchFamily="18" charset="0"/>
              </a:rPr>
              <a:t>г.Мыски</a:t>
            </a:r>
            <a:r>
              <a:rPr lang="ru-RU" sz="1200" b="1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ru-RU" sz="1200" b="1" dirty="0" err="1" smtClean="0">
                <a:solidFill>
                  <a:schemeClr val="bg1"/>
                </a:solidFill>
                <a:latin typeface="Times New Roman" panose="02020603050405020304" pitchFamily="18" charset="0"/>
              </a:rPr>
              <a:t>ул.Угольная</a:t>
            </a:r>
            <a:r>
              <a:rPr lang="ru-RU" sz="1200" b="1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 3</a:t>
            </a:r>
            <a:endParaRPr lang="ru-RU" sz="1200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45820" y="2260858"/>
            <a:ext cx="2077060" cy="1528381"/>
          </a:xfrm>
          <a:prstGeom prst="rect">
            <a:avLst/>
          </a:prstGeom>
        </p:spPr>
      </p:pic>
      <p:sp>
        <p:nvSpPr>
          <p:cNvPr id="17" name="TextBox 15"/>
          <p:cNvSpPr txBox="1">
            <a:spLocks noChangeArrowheads="1"/>
          </p:cNvSpPr>
          <p:nvPr/>
        </p:nvSpPr>
        <p:spPr bwMode="auto">
          <a:xfrm>
            <a:off x="2655085" y="3480123"/>
            <a:ext cx="2291970" cy="268143"/>
          </a:xfrm>
          <a:prstGeom prst="rect">
            <a:avLst/>
          </a:prstGeom>
          <a:solidFill>
            <a:schemeClr val="bg1">
              <a:lumMod val="10000"/>
              <a:lumOff val="90000"/>
              <a:alpha val="32000"/>
            </a:schemeClr>
          </a:solidFill>
          <a:ln>
            <a:noFill/>
          </a:ln>
          <a:extLst/>
        </p:spPr>
        <p:txBody>
          <a:bodyPr wrap="square" lIns="82671" tIns="41335" rIns="82671" bIns="41335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588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588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588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588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sz="1200" b="1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652840 </a:t>
            </a:r>
            <a:r>
              <a:rPr lang="ru-RU" sz="1200" b="1" dirty="0" err="1" smtClean="0">
                <a:solidFill>
                  <a:schemeClr val="bg1"/>
                </a:solidFill>
                <a:latin typeface="Times New Roman" panose="02020603050405020304" pitchFamily="18" charset="0"/>
              </a:rPr>
              <a:t>г.Мыски</a:t>
            </a:r>
            <a:r>
              <a:rPr lang="ru-RU" sz="1200" b="1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 ул. Ленина 1 </a:t>
            </a:r>
            <a:endParaRPr lang="ru-RU" sz="1200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37791" y="2247015"/>
            <a:ext cx="2235336" cy="1542224"/>
          </a:xfrm>
          <a:prstGeom prst="rect">
            <a:avLst/>
          </a:prstGeom>
        </p:spPr>
      </p:pic>
      <p:sp>
        <p:nvSpPr>
          <p:cNvPr id="38" name="TextBox 37"/>
          <p:cNvSpPr txBox="1">
            <a:spLocks noChangeArrowheads="1"/>
          </p:cNvSpPr>
          <p:nvPr/>
        </p:nvSpPr>
        <p:spPr bwMode="auto">
          <a:xfrm>
            <a:off x="5107780" y="3494582"/>
            <a:ext cx="2293492" cy="268143"/>
          </a:xfrm>
          <a:prstGeom prst="rect">
            <a:avLst/>
          </a:prstGeom>
          <a:solidFill>
            <a:schemeClr val="bg1">
              <a:lumMod val="10000"/>
              <a:lumOff val="90000"/>
              <a:alpha val="32000"/>
            </a:schemeClr>
          </a:solidFill>
          <a:ln>
            <a:noFill/>
          </a:ln>
          <a:extLst/>
        </p:spPr>
        <p:txBody>
          <a:bodyPr wrap="square" lIns="82671" tIns="41335" rIns="82671" bIns="41335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588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588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588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588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sz="1200" b="1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652840 г. Мыски, </a:t>
            </a:r>
            <a:r>
              <a:rPr lang="ru-RU" sz="1200" b="1" dirty="0" err="1" smtClean="0">
                <a:solidFill>
                  <a:schemeClr val="bg1"/>
                </a:solidFill>
                <a:latin typeface="Times New Roman" panose="02020603050405020304" pitchFamily="18" charset="0"/>
              </a:rPr>
              <a:t>пром</a:t>
            </a:r>
            <a:r>
              <a:rPr lang="ru-RU" sz="1200" b="1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. зона  </a:t>
            </a:r>
            <a:endParaRPr lang="ru-RU" sz="1200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8038" y="2260858"/>
            <a:ext cx="2294631" cy="1528381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7559936" y="3485726"/>
            <a:ext cx="221208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1200" b="1" dirty="0">
                <a:solidFill>
                  <a:srgbClr val="171616"/>
                </a:solidFill>
                <a:latin typeface="Times New Roman" panose="02020603050405020304" pitchFamily="18" charset="0"/>
              </a:rPr>
              <a:t>652840 г. Мыски, </a:t>
            </a:r>
            <a:r>
              <a:rPr lang="ru-RU" sz="1200" b="1" dirty="0" err="1">
                <a:solidFill>
                  <a:srgbClr val="171616"/>
                </a:solidFill>
                <a:latin typeface="Times New Roman" panose="02020603050405020304" pitchFamily="18" charset="0"/>
              </a:rPr>
              <a:t>пром</a:t>
            </a:r>
            <a:r>
              <a:rPr lang="ru-RU" sz="1200" b="1" dirty="0">
                <a:solidFill>
                  <a:srgbClr val="171616"/>
                </a:solidFill>
                <a:latin typeface="Times New Roman" panose="02020603050405020304" pitchFamily="18" charset="0"/>
              </a:rPr>
              <a:t>. зона  </a:t>
            </a:r>
            <a:endParaRPr lang="ru-RU" sz="1200" dirty="0">
              <a:solidFill>
                <a:srgbClr val="171616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084070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Заголовок 1"/>
          <p:cNvSpPr txBox="1">
            <a:spLocks/>
          </p:cNvSpPr>
          <p:nvPr/>
        </p:nvSpPr>
        <p:spPr bwMode="auto">
          <a:xfrm>
            <a:off x="0" y="47625"/>
            <a:ext cx="9906000" cy="136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7210" tIns="53603" rIns="107210" bIns="53603" anchor="ctr"/>
          <a:lstStyle/>
          <a:p>
            <a:pPr algn="ctr" defTabSz="1241425"/>
            <a:r>
              <a:rPr lang="ru-RU" altLang="ru-RU" sz="23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СВЕДЕНИЯ О ЧРЕЗВЫЧАЙНЫХ СИТУАЦИЯХ, </a:t>
            </a:r>
          </a:p>
          <a:p>
            <a:pPr algn="ctr" defTabSz="1241425"/>
            <a:r>
              <a:rPr lang="ru-RU" altLang="ru-RU" sz="23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ПРОИЗОШЕДШИХ НА ТЕРРИТОРИИ </a:t>
            </a:r>
            <a:endParaRPr lang="ru-RU" altLang="ru-RU" sz="23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1241425"/>
            <a:r>
              <a:rPr lang="ru-RU" altLang="ru-RU" sz="23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МЫСКОВСКОГО </a:t>
            </a:r>
            <a:r>
              <a:rPr lang="ru-RU" altLang="ru-RU" sz="23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ГОРОДСКОГО ОКРУГА </a:t>
            </a:r>
            <a:endParaRPr lang="ru-RU" altLang="ru-RU" sz="23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1241425"/>
            <a:r>
              <a:rPr lang="ru-RU" altLang="ru-RU" sz="23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altLang="ru-RU" sz="23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ПЕРИОД 2018 - </a:t>
            </a:r>
            <a:r>
              <a:rPr lang="ru-RU" altLang="ru-RU" sz="23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2022</a:t>
            </a:r>
            <a:endParaRPr lang="ru-RU" altLang="ru-RU" sz="23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1491" name="Rectangle 4"/>
          <p:cNvSpPr>
            <a:spLocks noChangeArrowheads="1"/>
          </p:cNvSpPr>
          <p:nvPr/>
        </p:nvSpPr>
        <p:spPr bwMode="auto">
          <a:xfrm>
            <a:off x="0" y="-192088"/>
            <a:ext cx="217488" cy="3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7287" tIns="53643" rIns="107287" bIns="53643" anchor="ctr">
            <a:spAutoFit/>
          </a:bodyPr>
          <a:lstStyle/>
          <a:p>
            <a:pPr defTabSz="914400"/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91492" name="Rectangle 18"/>
          <p:cNvSpPr>
            <a:spLocks noChangeArrowheads="1"/>
          </p:cNvSpPr>
          <p:nvPr/>
        </p:nvSpPr>
        <p:spPr bwMode="auto">
          <a:xfrm>
            <a:off x="0" y="112713"/>
            <a:ext cx="407988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7287" tIns="53643" rIns="107287" bIns="53643" anchor="ctr">
            <a:spAutoFit/>
          </a:bodyPr>
          <a:lstStyle/>
          <a:p>
            <a:pPr indent="188913">
              <a:tabLst>
                <a:tab pos="3484563" algn="ctr"/>
                <a:tab pos="6969125" algn="r"/>
              </a:tabLst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91493" name="Rectangle 23"/>
          <p:cNvSpPr>
            <a:spLocks noChangeArrowheads="1"/>
          </p:cNvSpPr>
          <p:nvPr/>
        </p:nvSpPr>
        <p:spPr bwMode="auto">
          <a:xfrm>
            <a:off x="0" y="417513"/>
            <a:ext cx="217488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7287" tIns="53643" rIns="107287" bIns="53643" anchor="ctr">
            <a:spAutoFit/>
          </a:bodyPr>
          <a:lstStyle/>
          <a:p>
            <a:pPr defTabSz="914400"/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91494" name="TextBox 23"/>
          <p:cNvSpPr txBox="1">
            <a:spLocks noChangeArrowheads="1"/>
          </p:cNvSpPr>
          <p:nvPr/>
        </p:nvSpPr>
        <p:spPr bwMode="auto">
          <a:xfrm>
            <a:off x="1106488" y="1557338"/>
            <a:ext cx="7878762" cy="1571625"/>
          </a:xfrm>
          <a:prstGeom prst="rect">
            <a:avLst/>
          </a:prstGeom>
          <a:solidFill>
            <a:srgbClr val="CCECFF"/>
          </a:solidFill>
          <a:ln w="19050">
            <a:solidFill>
              <a:schemeClr val="bg1"/>
            </a:solidFill>
            <a:miter lim="800000"/>
            <a:headEnd/>
            <a:tailEnd/>
          </a:ln>
        </p:spPr>
        <p:txBody>
          <a:bodyPr lIns="107183" tIns="53594" rIns="107183" bIns="53594">
            <a:spAutoFit/>
          </a:bodyPr>
          <a:lstStyle/>
          <a:p>
            <a:pPr indent="523875" algn="just" defTabSz="914400"/>
            <a:r>
              <a:rPr lang="ru-RU" altLang="ru-RU" sz="19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 период 2018-2022 года на территории </a:t>
            </a:r>
            <a:r>
              <a:rPr lang="ru-RU" altLang="ru-RU" sz="19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Мысковского </a:t>
            </a:r>
            <a:r>
              <a:rPr lang="ru-RU" altLang="ru-RU" sz="19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городского округа чрезвычайных ситуаций не произошло: </a:t>
            </a:r>
          </a:p>
          <a:p>
            <a:pPr indent="523875" algn="just" defTabSz="914400"/>
            <a:r>
              <a:rPr lang="ru-RU" altLang="ru-RU" sz="19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техногенные ЧС – </a:t>
            </a:r>
            <a:r>
              <a:rPr lang="ru-RU" altLang="ru-RU" sz="19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altLang="ru-RU" sz="19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pPr indent="523875" algn="just" defTabSz="914400"/>
            <a:r>
              <a:rPr lang="ru-RU" altLang="ru-RU" sz="19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природные ЧС – </a:t>
            </a:r>
            <a:r>
              <a:rPr lang="ru-RU" altLang="ru-RU" sz="19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altLang="ru-RU" sz="1900" i="1" dirty="0" smtClean="0">
                <a:latin typeface="Times New Roman" pitchFamily="18" charset="0"/>
                <a:cs typeface="Times New Roman" pitchFamily="18" charset="0"/>
              </a:rPr>
              <a:t>;</a:t>
            </a:r>
            <a:r>
              <a:rPr lang="ru-RU" altLang="ru-RU" sz="19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altLang="ru-RU" sz="1900" i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523875" algn="just" defTabSz="914400"/>
            <a:r>
              <a:rPr lang="ru-RU" altLang="ru-RU" sz="19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биолого-социальные ЧС – </a:t>
            </a:r>
            <a:r>
              <a:rPr lang="ru-RU" altLang="ru-RU" sz="19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altLang="ru-RU" sz="19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191495" name="Номер слайда 2"/>
          <p:cNvSpPr txBox="1">
            <a:spLocks/>
          </p:cNvSpPr>
          <p:nvPr/>
        </p:nvSpPr>
        <p:spPr bwMode="auto">
          <a:xfrm>
            <a:off x="7594600" y="6492875"/>
            <a:ext cx="23114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7210" tIns="53603" rIns="107210" bIns="53603" anchor="ctr"/>
          <a:lstStyle/>
          <a:p>
            <a:pPr algn="r"/>
            <a:fld id="{20534C83-6BF2-454A-BAF5-4696BE4E081E}" type="slidenum">
              <a:rPr lang="ru-RU" altLang="ru-RU" sz="1400">
                <a:solidFill>
                  <a:srgbClr val="FFFF00"/>
                </a:solidFill>
                <a:latin typeface="Calibri" pitchFamily="34" charset="0"/>
              </a:rPr>
              <a:pPr algn="r"/>
              <a:t>8</a:t>
            </a:fld>
            <a:endParaRPr lang="ru-RU" altLang="ru-RU" sz="1400">
              <a:solidFill>
                <a:srgbClr val="FFFF00"/>
              </a:solidFill>
              <a:latin typeface="Calibri" pitchFamily="34" charset="0"/>
            </a:endParaRPr>
          </a:p>
        </p:txBody>
      </p:sp>
      <p:graphicFrame>
        <p:nvGraphicFramePr>
          <p:cNvPr id="191496" name="Objec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98491885"/>
              </p:ext>
            </p:extLst>
          </p:nvPr>
        </p:nvGraphicFramePr>
        <p:xfrm>
          <a:off x="661988" y="3927475"/>
          <a:ext cx="8734425" cy="2576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Лист" r:id="rId3" imgW="8334451" imgH="2457346" progId="Excel.Sheet.8">
                  <p:embed/>
                </p:oleObj>
              </mc:Choice>
              <mc:Fallback>
                <p:oleObj name="Лист" r:id="rId3" imgW="8334451" imgH="2457346" progId="Excel.Sheet.8">
                  <p:embed/>
                  <p:pic>
                    <p:nvPicPr>
                      <p:cNvPr id="0" name="Picture 2"/>
                      <p:cNvPicPr>
                        <a:picLocks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1988" y="3927475"/>
                        <a:ext cx="8734425" cy="25765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WhatsApp Image 2022-08-11 at 11.39.04 (2)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1562" y="4000504"/>
            <a:ext cx="4921594" cy="2695612"/>
          </a:xfrm>
          <a:prstGeom prst="rect">
            <a:avLst/>
          </a:prstGeom>
        </p:spPr>
      </p:pic>
      <p:sp>
        <p:nvSpPr>
          <p:cNvPr id="2" name="Заголовок 1"/>
          <p:cNvSpPr txBox="1">
            <a:spLocks/>
          </p:cNvSpPr>
          <p:nvPr/>
        </p:nvSpPr>
        <p:spPr>
          <a:xfrm>
            <a:off x="0" y="0"/>
            <a:ext cx="9906000" cy="980728"/>
          </a:xfrm>
          <a:prstGeom prst="rect">
            <a:avLst/>
          </a:prstGeom>
        </p:spPr>
        <p:txBody>
          <a:bodyPr vert="horz" lIns="107210" tIns="53603" rIns="107210" bIns="53603" rtlCol="0" anchor="ctr">
            <a:noAutofit/>
          </a:bodyPr>
          <a:lstStyle>
            <a:lvl1pPr algn="ctr" defTabSz="913953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241878">
              <a:spcBef>
                <a:spcPts val="0"/>
              </a:spcBef>
              <a:defRPr/>
            </a:pPr>
            <a:r>
              <a:rPr lang="ru-RU" sz="23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РАБОЧИЕ МЕСТА ПЕРСОНАЛА ДЕЖУРНОЙ </a:t>
            </a:r>
            <a:r>
              <a:rPr lang="ru-RU" sz="23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СМЕНЫ</a:t>
            </a:r>
            <a:r>
              <a:rPr lang="ru-RU" sz="23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3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defTabSz="1241878">
              <a:spcBef>
                <a:spcPts val="0"/>
              </a:spcBef>
              <a:defRPr/>
            </a:pPr>
            <a:r>
              <a:rPr lang="ru-RU" sz="23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ЕДДС </a:t>
            </a:r>
            <a:r>
              <a:rPr lang="ru-RU" sz="23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МЫСКОВСКОГО ГОРОДСКОГО ОКРУГА</a:t>
            </a:r>
          </a:p>
        </p:txBody>
      </p:sp>
      <p:sp>
        <p:nvSpPr>
          <p:cNvPr id="12" name="Номер слайда 2"/>
          <p:cNvSpPr txBox="1">
            <a:spLocks/>
          </p:cNvSpPr>
          <p:nvPr/>
        </p:nvSpPr>
        <p:spPr>
          <a:xfrm>
            <a:off x="7594600" y="6492875"/>
            <a:ext cx="2311400" cy="365125"/>
          </a:xfrm>
          <a:prstGeom prst="rect">
            <a:avLst/>
          </a:prstGeom>
        </p:spPr>
        <p:txBody>
          <a:bodyPr vert="horz" lIns="107210" tIns="53603" rIns="107210" bIns="53603" rtlCol="0" anchor="ctr"/>
          <a:lstStyle>
            <a:defPPr>
              <a:defRPr lang="ru-RU"/>
            </a:defPPr>
            <a:lvl1pPr marL="0" algn="r" defTabSz="1072097" rtl="0" eaLnBrk="1" latinLnBrk="0" hangingPunct="1"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36048" algn="l" defTabSz="107209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72097" algn="l" defTabSz="107209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8144" algn="l" defTabSz="107209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44194" algn="l" defTabSz="107209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80244" algn="l" defTabSz="107209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16292" algn="l" defTabSz="107209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52340" algn="l" defTabSz="107209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8393" algn="l" defTabSz="107209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107209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0720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26" name="Picture 2" descr="F:\WhatsApp Image 2022-08-11 at 16.16.58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5216" y="4000481"/>
            <a:ext cx="4714908" cy="2714667"/>
          </a:xfrm>
          <a:prstGeom prst="rect">
            <a:avLst/>
          </a:prstGeom>
          <a:noFill/>
        </p:spPr>
      </p:pic>
      <p:pic>
        <p:nvPicPr>
          <p:cNvPr id="8" name="Рисунок 7" descr="WhatsApp Image 2022-08-11 at 16.16.59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2670" y="928670"/>
            <a:ext cx="4889689" cy="3000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4784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Blue Segoe 4-3 template-template_April-17-2007">
  <a:themeElements>
    <a:clrScheme name="Другая 10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C2DFFD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91436" tIns="45718" rIns="91436" bIns="45718" numCol="1" rtlCol="0" anchor="ctr" anchorCtr="0" compatLnSpc="1">
        <a:prstTxWarp prst="textNoShape">
          <a:avLst/>
        </a:prstTxWarp>
      </a:bodyPr>
      <a:lstStyle>
        <a:defPPr algn="ctr" defTabSz="914099" fontAlgn="base">
          <a:spcBef>
            <a:spcPct val="0"/>
          </a:spcBef>
          <a:spcAft>
            <a:spcPct val="0"/>
          </a:spcAft>
          <a:defRPr sz="2300" dirty="0" smtClean="0"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1_Blue Segoe 4-3 template-template_April-17-2007">
  <a:themeElements>
    <a:clrScheme name="Другая 10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C2DFFD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91436" tIns="45718" rIns="91436" bIns="45718" numCol="1" rtlCol="0" anchor="ctr" anchorCtr="0" compatLnSpc="1">
        <a:prstTxWarp prst="textNoShape">
          <a:avLst/>
        </a:prstTxWarp>
      </a:bodyPr>
      <a:lstStyle>
        <a:defPPr algn="ctr" defTabSz="914099" fontAlgn="base">
          <a:spcBef>
            <a:spcPct val="0"/>
          </a:spcBef>
          <a:spcAft>
            <a:spcPct val="0"/>
          </a:spcAft>
          <a:defRPr sz="2300" dirty="0" smtClean="0"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20404</TotalTime>
  <Words>906</Words>
  <Application>Microsoft Office PowerPoint</Application>
  <PresentationFormat>Лист A4 (210x297 мм)</PresentationFormat>
  <Paragraphs>259</Paragraphs>
  <Slides>9</Slides>
  <Notes>2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3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8" baseType="lpstr">
      <vt:lpstr>Arial</vt:lpstr>
      <vt:lpstr>Calibri</vt:lpstr>
      <vt:lpstr>Georgia</vt:lpstr>
      <vt:lpstr>Times New Roman</vt:lpstr>
      <vt:lpstr>Wingdings</vt:lpstr>
      <vt:lpstr>Тема Office</vt:lpstr>
      <vt:lpstr>2_Blue Segoe 4-3 template-template_April-17-2007</vt:lpstr>
      <vt:lpstr>1_Blue Segoe 4-3 template-template_April-17-2007</vt:lpstr>
      <vt:lpstr>Лист</vt:lpstr>
      <vt:lpstr>Презентация PowerPoint</vt:lpstr>
      <vt:lpstr>РУКОВОДСТВО МЫСКОВСКОГО ГОРОДСКОГО ОКРУГА И ЕДДС</vt:lpstr>
      <vt:lpstr>КРАТКАЯ  ХАРАКТЕРИСТИКА  МЫСКОВСКОГО ГОРОДСКОГО ОКРУГА</vt:lpstr>
      <vt:lpstr>РАЗМЕЩЕНИЕ ЕДДС  МЫСКОВСКОГО ГОРОДСКОГО ОКРУГА</vt:lpstr>
      <vt:lpstr>ЧИСЛЕННОСТЬ ДИСПЕТЧЕРСКОГО СОСТАВА  ЕДДС МЫСКОВСКОГО ГОРОДСКОГО ОКРУГА</vt:lpstr>
      <vt:lpstr>ТЕХНИЧЕСКОЕ ОСНАЩЕНИЕ ЕДДС МЫСКОВСКОГО ГОРОДСКОГО ОКРУГА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Старший офицер-оператор отдела - Александров А.А.</dc:creator>
  <cp:lastModifiedBy>Илья Журкин</cp:lastModifiedBy>
  <cp:revision>479</cp:revision>
  <cp:lastPrinted>2016-02-19T04:03:24Z</cp:lastPrinted>
  <dcterms:modified xsi:type="dcterms:W3CDTF">2023-02-20T07:09:09Z</dcterms:modified>
</cp:coreProperties>
</file>