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4"/>
  </p:notesMasterIdLst>
  <p:sldIdLst>
    <p:sldId id="256" r:id="rId5"/>
    <p:sldId id="258" r:id="rId6"/>
    <p:sldId id="259" r:id="rId7"/>
    <p:sldId id="260" r:id="rId8"/>
    <p:sldId id="283" r:id="rId9"/>
    <p:sldId id="285" r:id="rId10"/>
    <p:sldId id="274" r:id="rId11"/>
    <p:sldId id="284" r:id="rId12"/>
    <p:sldId id="280" r:id="rId13"/>
  </p:sldIdLst>
  <p:sldSz cx="12801600" cy="9601200" type="A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282" y="10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364626780781128E-2"/>
          <c:y val="0.23387044506839272"/>
          <c:w val="0.95123072587145119"/>
          <c:h val="0.65015812912212245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Лист1!$C$2</c:f>
              <c:strCache>
                <c:ptCount val="1"/>
              </c:strCache>
            </c:strRef>
          </c:tx>
          <c:invertIfNegative val="0"/>
          <c:cat>
            <c:strRef>
              <c:f>Лист1!$A$4:$A$8</c:f>
              <c:strCache>
                <c:ptCount val="5"/>
                <c:pt idx="0">
                  <c:v>2018 г.</c:v>
                </c:pt>
                <c:pt idx="1">
                  <c:v>2019 г.</c:v>
                </c:pt>
                <c:pt idx="2">
                  <c:v>2020 г. </c:v>
                </c:pt>
                <c:pt idx="3">
                  <c:v>2021 г.</c:v>
                </c:pt>
                <c:pt idx="4">
                  <c:v>2022 г.</c:v>
                </c:pt>
              </c:strCache>
            </c:strRef>
          </c:cat>
          <c:val>
            <c:numRef>
              <c:f>Лист1!$C$4:$C$8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33-4BE6-8A36-7FAB77C05D4C}"/>
            </c:ext>
          </c:extLst>
        </c:ser>
        <c:ser>
          <c:idx val="2"/>
          <c:order val="1"/>
          <c:tx>
            <c:strRef>
              <c:f>Лист1!$D$2</c:f>
              <c:strCache>
                <c:ptCount val="1"/>
              </c:strCache>
            </c:strRef>
          </c:tx>
          <c:invertIfNegative val="0"/>
          <c:cat>
            <c:strRef>
              <c:f>Лист1!$A$4:$A$8</c:f>
              <c:strCache>
                <c:ptCount val="5"/>
                <c:pt idx="0">
                  <c:v>2018 г.</c:v>
                </c:pt>
                <c:pt idx="1">
                  <c:v>2019 г.</c:v>
                </c:pt>
                <c:pt idx="2">
                  <c:v>2020 г. </c:v>
                </c:pt>
                <c:pt idx="3">
                  <c:v>2021 г.</c:v>
                </c:pt>
                <c:pt idx="4">
                  <c:v>2022 г.</c:v>
                </c:pt>
              </c:strCache>
            </c:strRef>
          </c:cat>
          <c:val>
            <c:numRef>
              <c:f>Лист1!$D$4:$D$8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0933-4BE6-8A36-7FAB77C05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6143232"/>
        <c:axId val="76149120"/>
        <c:axId val="0"/>
      </c:bar3DChart>
      <c:catAx>
        <c:axId val="76143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6149120"/>
        <c:crosses val="autoZero"/>
        <c:auto val="1"/>
        <c:lblAlgn val="ctr"/>
        <c:lblOffset val="100"/>
        <c:noMultiLvlLbl val="0"/>
      </c:catAx>
      <c:valAx>
        <c:axId val="76149120"/>
        <c:scaling>
          <c:orientation val="minMax"/>
          <c:max val="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143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6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26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7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7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A6B64BBD-BD69-4693-A26B-96A658D60136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031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6360" cy="4464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540" name="Google Shape;385;p3:notes"/>
          <p:cNvSpPr/>
          <p:nvPr/>
        </p:nvSpPr>
        <p:spPr>
          <a:xfrm>
            <a:off x="3849840" y="9429840"/>
            <a:ext cx="2943720" cy="49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23C1C984-9C64-45B5-AE9F-7ADC8EE9DF9E}" type="slidenum"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  <a:tabLst>
                  <a:tab pos="0" algn="l"/>
                </a:tabLst>
              </a:pPr>
              <a:t>2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54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6360" cy="4464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543" name="Google Shape;398;p4:notes"/>
          <p:cNvSpPr/>
          <p:nvPr/>
        </p:nvSpPr>
        <p:spPr>
          <a:xfrm>
            <a:off x="3849840" y="9429840"/>
            <a:ext cx="2943720" cy="49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07AF7EBA-1E2C-4015-A2D4-2BF57E8F5672}" type="slidenum"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  <a:tabLst>
                  <a:tab pos="0" algn="l"/>
                </a:tabLst>
              </a:pPr>
              <a:t>3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54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3528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43084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4008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53528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43084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40080" y="383040"/>
            <a:ext cx="11521080" cy="7430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3528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43084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4008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53528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43084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40080" y="383040"/>
            <a:ext cx="11521080" cy="7430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3528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43084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4008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53528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43084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40080" y="383040"/>
            <a:ext cx="11521080" cy="7430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3528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843084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4008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453528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843084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40080" y="383040"/>
            <a:ext cx="11521080" cy="7430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370;p92"/>
          <p:cNvSpPr/>
          <p:nvPr/>
        </p:nvSpPr>
        <p:spPr>
          <a:xfrm>
            <a:off x="0" y="3576464"/>
            <a:ext cx="12799080" cy="418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>
            <a:noAutofit/>
          </a:bodyPr>
          <a:lstStyle/>
          <a:p>
            <a:pPr algn="ctr">
              <a:lnSpc>
                <a:spcPct val="110000"/>
              </a:lnSpc>
              <a:tabLst>
                <a:tab pos="0" algn="l"/>
              </a:tabLst>
            </a:pPr>
            <a:r>
              <a:rPr lang="ru-RU" sz="4400" b="1" strike="noStrike" spc="-1" dirty="0">
                <a:solidFill>
                  <a:srgbClr val="FFFF00"/>
                </a:solidFill>
                <a:latin typeface="Times New Roman"/>
                <a:ea typeface="Times New Roman"/>
              </a:rPr>
              <a:t>ПАСПОРТ</a:t>
            </a:r>
            <a:endParaRPr lang="ru-RU" sz="4400" b="0" strike="noStrike" spc="-1" dirty="0">
              <a:latin typeface="Arial"/>
            </a:endParaRPr>
          </a:p>
          <a:p>
            <a:pPr algn="ctr">
              <a:lnSpc>
                <a:spcPct val="110000"/>
              </a:lnSpc>
              <a:tabLst>
                <a:tab pos="0" algn="l"/>
              </a:tabLst>
            </a:pPr>
            <a:r>
              <a:rPr lang="ru-RU" sz="4400" b="1" strike="noStrike" spc="-1" dirty="0">
                <a:solidFill>
                  <a:srgbClr val="FFFF00"/>
                </a:solidFill>
                <a:latin typeface="Times New Roman"/>
                <a:ea typeface="Times New Roman"/>
              </a:rPr>
              <a:t>Единой дежурно-диспетчерской службы</a:t>
            </a:r>
            <a:endParaRPr lang="ru-RU" sz="4400" b="0" strike="noStrike" spc="-1" dirty="0">
              <a:latin typeface="Arial"/>
            </a:endParaRPr>
          </a:p>
          <a:p>
            <a:pPr algn="ctr">
              <a:lnSpc>
                <a:spcPct val="110000"/>
              </a:lnSpc>
              <a:tabLst>
                <a:tab pos="0" algn="l"/>
              </a:tabLst>
            </a:pPr>
            <a:r>
              <a:rPr lang="ru-RU" sz="4400" b="1" strike="noStrike" spc="-1" dirty="0">
                <a:solidFill>
                  <a:srgbClr val="FFFF00"/>
                </a:solidFill>
                <a:latin typeface="Times New Roman"/>
                <a:ea typeface="Times New Roman"/>
              </a:rPr>
              <a:t>Междуреченского городского округа Кемеровской </a:t>
            </a:r>
            <a:r>
              <a:rPr lang="ru-RU" sz="4400" b="1" strike="noStrike" spc="-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области – Кузбасса</a:t>
            </a:r>
            <a:endParaRPr lang="ru-RU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4400" b="0" strike="noStrike" spc="-1" dirty="0">
              <a:latin typeface="Arial"/>
            </a:endParaRPr>
          </a:p>
          <a:p>
            <a:pPr algn="ctr">
              <a:lnSpc>
                <a:spcPct val="110000"/>
              </a:lnSpc>
              <a:tabLst>
                <a:tab pos="0" algn="l"/>
              </a:tabLst>
            </a:pPr>
            <a:endParaRPr lang="ru-RU" sz="4400" b="0" strike="noStrike" spc="-1" dirty="0">
              <a:latin typeface="Arial"/>
            </a:endParaRPr>
          </a:p>
        </p:txBody>
      </p:sp>
      <p:pic>
        <p:nvPicPr>
          <p:cNvPr id="273" name="Google Shape;371;p92"/>
          <p:cNvPicPr/>
          <p:nvPr/>
        </p:nvPicPr>
        <p:blipFill>
          <a:blip r:embed="rId2" cstate="print"/>
          <a:stretch/>
        </p:blipFill>
        <p:spPr>
          <a:xfrm>
            <a:off x="10721880" y="479520"/>
            <a:ext cx="1437480" cy="2107440"/>
          </a:xfrm>
          <a:prstGeom prst="rect">
            <a:avLst/>
          </a:prstGeom>
          <a:ln w="0">
            <a:noFill/>
          </a:ln>
        </p:spPr>
      </p:pic>
      <p:pic>
        <p:nvPicPr>
          <p:cNvPr id="274" name="Google Shape;372;p92"/>
          <p:cNvPicPr/>
          <p:nvPr/>
        </p:nvPicPr>
        <p:blipFill>
          <a:blip r:embed="rId3" cstate="print"/>
          <a:stretch/>
        </p:blipFill>
        <p:spPr>
          <a:xfrm>
            <a:off x="704880" y="479520"/>
            <a:ext cx="1805760" cy="2107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388;p94"/>
          <p:cNvSpPr/>
          <p:nvPr/>
        </p:nvSpPr>
        <p:spPr>
          <a:xfrm>
            <a:off x="0" y="0"/>
            <a:ext cx="12799080" cy="137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FFFF00"/>
                </a:solidFill>
                <a:latin typeface="Times New Roman"/>
                <a:ea typeface="Times New Roman"/>
              </a:rPr>
              <a:t>РУКОВОДСТВО МУНИЦИПАЛЬНОГО </a:t>
            </a:r>
            <a:r>
              <a:rPr lang="ru-RU" sz="2800" b="1" strike="noStrike" spc="-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ОБРАЗОВАНИЯ</a:t>
            </a:r>
            <a:r>
              <a:rPr lang="ru-RU" dirty="0" smtClean="0"/>
              <a:t> </a:t>
            </a:r>
            <a:r>
              <a:rPr lang="ru-RU" sz="2800" b="1" strike="noStrike" spc="-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И ЕДДС</a:t>
            </a:r>
            <a:endParaRPr lang="ru-RU" sz="3100" b="0" strike="noStrike" spc="-1" dirty="0">
              <a:latin typeface="Arial"/>
            </a:endParaRPr>
          </a:p>
        </p:txBody>
      </p:sp>
      <p:sp>
        <p:nvSpPr>
          <p:cNvPr id="282" name="Google Shape;389;p94"/>
          <p:cNvSpPr/>
          <p:nvPr/>
        </p:nvSpPr>
        <p:spPr>
          <a:xfrm>
            <a:off x="9813960" y="9090000"/>
            <a:ext cx="2985120" cy="50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60421F61-5F82-4536-A3A8-6E8DD5D583BA}" type="slidenum">
              <a:rPr lang="ru-RU" sz="1900" b="0" strike="noStrike" spc="-1">
                <a:solidFill>
                  <a:srgbClr val="FFFF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  <a:tabLst>
                  <a:tab pos="0" algn="l"/>
                </a:tabLst>
              </a:pPr>
              <a:t>2</a:t>
            </a:fld>
            <a:endParaRPr lang="ru-RU" sz="1900" b="0" strike="noStrike" spc="-1" dirty="0">
              <a:latin typeface="Arial"/>
            </a:endParaRPr>
          </a:p>
        </p:txBody>
      </p:sp>
      <p:sp>
        <p:nvSpPr>
          <p:cNvPr id="283" name="Google Shape;390;p94"/>
          <p:cNvSpPr/>
          <p:nvPr/>
        </p:nvSpPr>
        <p:spPr>
          <a:xfrm>
            <a:off x="2440080" y="1704960"/>
            <a:ext cx="9903600" cy="213120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912813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Междуреченского городского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 -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КЧС и ОПБ</a:t>
            </a:r>
          </a:p>
          <a:p>
            <a:pPr algn="ctr" defTabSz="912813"/>
            <a:r>
              <a:rPr lang="ru-RU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Перепилищенко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Сергей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Владимирович</a:t>
            </a:r>
          </a:p>
          <a:p>
            <a:pPr algn="ctr" defTabSz="912813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(8-384-75)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2-82-81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4" name="Google Shape;391;p94"/>
          <p:cNvSpPr/>
          <p:nvPr/>
        </p:nvSpPr>
        <p:spPr>
          <a:xfrm>
            <a:off x="2411280" y="4440240"/>
            <a:ext cx="9903600" cy="205344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912813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ЧС и ГО администрации </a:t>
            </a:r>
          </a:p>
          <a:p>
            <a:pPr algn="ctr" defTabSz="912813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Междуреченского городского округа </a:t>
            </a:r>
          </a:p>
          <a:p>
            <a:pPr algn="ctr" defTabSz="912813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Башмаков Павел Владимирович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тел: (8-384-75)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2-72-79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" name="Google Shape;393;p94"/>
          <p:cNvSpPr/>
          <p:nvPr/>
        </p:nvSpPr>
        <p:spPr>
          <a:xfrm>
            <a:off x="2438280" y="7088040"/>
            <a:ext cx="9889200" cy="213120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912813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ЕДДС Междуреченского городского округа </a:t>
            </a:r>
          </a:p>
          <a:p>
            <a:pPr algn="ctr" defTabSz="912813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Карагаев  Александр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Владимирович</a:t>
            </a:r>
          </a:p>
          <a:p>
            <a:pPr algn="ctr" defTabSz="912813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тел: (8-384-75)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2-72-28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8" name="Google Shape;395;p94" descr="C:\Users\polyakova\Desktop\IMG-20191209-WA0000.jpg"/>
          <p:cNvPicPr/>
          <p:nvPr/>
        </p:nvPicPr>
        <p:blipFill>
          <a:blip r:embed="rId3" cstate="print"/>
          <a:stretch/>
        </p:blipFill>
        <p:spPr>
          <a:xfrm>
            <a:off x="340560" y="7088040"/>
            <a:ext cx="2098800" cy="213120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1" b="3735"/>
          <a:stretch/>
        </p:blipFill>
        <p:spPr>
          <a:xfrm>
            <a:off x="213944" y="1920280"/>
            <a:ext cx="2224336" cy="1584176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/>
          <a:stretch/>
        </p:blipFill>
        <p:spPr>
          <a:xfrm>
            <a:off x="342720" y="4430880"/>
            <a:ext cx="2068560" cy="2071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401;p95"/>
          <p:cNvPicPr/>
          <p:nvPr/>
        </p:nvPicPr>
        <p:blipFill>
          <a:blip r:embed="rId3" cstate="print"/>
          <a:srcRect l="8657" t="10499"/>
          <a:stretch/>
        </p:blipFill>
        <p:spPr>
          <a:xfrm>
            <a:off x="0" y="3733920"/>
            <a:ext cx="9753480" cy="5864760"/>
          </a:xfrm>
          <a:prstGeom prst="rect">
            <a:avLst/>
          </a:prstGeom>
          <a:ln w="0">
            <a:noFill/>
          </a:ln>
        </p:spPr>
      </p:pic>
      <p:sp>
        <p:nvSpPr>
          <p:cNvPr id="290" name="Google Shape;402;p95"/>
          <p:cNvSpPr/>
          <p:nvPr/>
        </p:nvSpPr>
        <p:spPr>
          <a:xfrm>
            <a:off x="5364720" y="3839400"/>
            <a:ext cx="4204440" cy="5653800"/>
          </a:xfrm>
          <a:custGeom>
            <a:avLst/>
            <a:gdLst/>
            <a:ahLst/>
            <a:cxnLst/>
            <a:rect l="l" t="t" r="r" b="b"/>
            <a:pathLst>
              <a:path w="20000" h="20000">
                <a:moveTo>
                  <a:pt x="2645" y="8079"/>
                </a:moveTo>
                <a:lnTo>
                  <a:pt x="3107" y="8169"/>
                </a:lnTo>
                <a:lnTo>
                  <a:pt x="3655" y="7614"/>
                </a:lnTo>
                <a:lnTo>
                  <a:pt x="4107" y="6780"/>
                </a:lnTo>
                <a:lnTo>
                  <a:pt x="4656" y="6283"/>
                </a:lnTo>
                <a:lnTo>
                  <a:pt x="5308" y="5370"/>
                </a:lnTo>
                <a:lnTo>
                  <a:pt x="5639" y="3970"/>
                </a:lnTo>
                <a:lnTo>
                  <a:pt x="5439" y="3569"/>
                </a:lnTo>
                <a:lnTo>
                  <a:pt x="5691" y="3360"/>
                </a:lnTo>
                <a:lnTo>
                  <a:pt x="6013" y="3238"/>
                </a:lnTo>
                <a:lnTo>
                  <a:pt x="6353" y="3222"/>
                </a:lnTo>
                <a:lnTo>
                  <a:pt x="6692" y="3376"/>
                </a:lnTo>
                <a:lnTo>
                  <a:pt x="7319" y="3056"/>
                </a:lnTo>
                <a:lnTo>
                  <a:pt x="7946" y="2318"/>
                </a:lnTo>
                <a:lnTo>
                  <a:pt x="8337" y="1859"/>
                </a:lnTo>
                <a:lnTo>
                  <a:pt x="8459" y="1517"/>
                </a:lnTo>
                <a:lnTo>
                  <a:pt x="8746" y="1180"/>
                </a:lnTo>
                <a:lnTo>
                  <a:pt x="9138" y="1266"/>
                </a:lnTo>
                <a:lnTo>
                  <a:pt x="9242" y="1394"/>
                </a:lnTo>
                <a:lnTo>
                  <a:pt x="9564" y="1378"/>
                </a:lnTo>
                <a:lnTo>
                  <a:pt x="9738" y="1298"/>
                </a:lnTo>
                <a:lnTo>
                  <a:pt x="10113" y="1522"/>
                </a:lnTo>
                <a:lnTo>
                  <a:pt x="9973" y="1757"/>
                </a:lnTo>
                <a:lnTo>
                  <a:pt x="9956" y="1971"/>
                </a:lnTo>
                <a:lnTo>
                  <a:pt x="10191" y="2083"/>
                </a:lnTo>
                <a:lnTo>
                  <a:pt x="10652" y="2046"/>
                </a:lnTo>
                <a:lnTo>
                  <a:pt x="10896" y="2174"/>
                </a:lnTo>
                <a:lnTo>
                  <a:pt x="11174" y="1955"/>
                </a:lnTo>
                <a:lnTo>
                  <a:pt x="11157" y="1870"/>
                </a:lnTo>
                <a:lnTo>
                  <a:pt x="11261" y="1790"/>
                </a:lnTo>
                <a:lnTo>
                  <a:pt x="11279" y="1635"/>
                </a:lnTo>
                <a:lnTo>
                  <a:pt x="11261" y="1501"/>
                </a:lnTo>
                <a:lnTo>
                  <a:pt x="11758" y="1293"/>
                </a:lnTo>
                <a:lnTo>
                  <a:pt x="11810" y="1138"/>
                </a:lnTo>
                <a:lnTo>
                  <a:pt x="12480" y="913"/>
                </a:lnTo>
                <a:lnTo>
                  <a:pt x="12950" y="561"/>
                </a:lnTo>
                <a:lnTo>
                  <a:pt x="12976" y="464"/>
                </a:lnTo>
                <a:lnTo>
                  <a:pt x="13394" y="523"/>
                </a:lnTo>
                <a:lnTo>
                  <a:pt x="13629" y="283"/>
                </a:lnTo>
                <a:lnTo>
                  <a:pt x="13655" y="128"/>
                </a:lnTo>
                <a:lnTo>
                  <a:pt x="13759" y="0"/>
                </a:lnTo>
                <a:lnTo>
                  <a:pt x="14073" y="26"/>
                </a:lnTo>
                <a:lnTo>
                  <a:pt x="14099" y="203"/>
                </a:lnTo>
                <a:lnTo>
                  <a:pt x="14360" y="304"/>
                </a:lnTo>
                <a:lnTo>
                  <a:pt x="14551" y="240"/>
                </a:lnTo>
                <a:lnTo>
                  <a:pt x="14786" y="240"/>
                </a:lnTo>
                <a:lnTo>
                  <a:pt x="14908" y="448"/>
                </a:lnTo>
                <a:lnTo>
                  <a:pt x="15091" y="528"/>
                </a:lnTo>
                <a:lnTo>
                  <a:pt x="15091" y="748"/>
                </a:lnTo>
                <a:lnTo>
                  <a:pt x="15352" y="801"/>
                </a:lnTo>
                <a:lnTo>
                  <a:pt x="15404" y="1004"/>
                </a:lnTo>
                <a:lnTo>
                  <a:pt x="15483" y="1100"/>
                </a:lnTo>
                <a:lnTo>
                  <a:pt x="15282" y="1261"/>
                </a:lnTo>
                <a:lnTo>
                  <a:pt x="15248" y="1501"/>
                </a:lnTo>
                <a:lnTo>
                  <a:pt x="15622" y="1501"/>
                </a:lnTo>
                <a:lnTo>
                  <a:pt x="15961" y="1731"/>
                </a:lnTo>
                <a:lnTo>
                  <a:pt x="15796" y="1982"/>
                </a:lnTo>
                <a:lnTo>
                  <a:pt x="15935" y="2014"/>
                </a:lnTo>
                <a:lnTo>
                  <a:pt x="16266" y="1982"/>
                </a:lnTo>
                <a:lnTo>
                  <a:pt x="16353" y="1811"/>
                </a:lnTo>
                <a:lnTo>
                  <a:pt x="16684" y="1581"/>
                </a:lnTo>
                <a:lnTo>
                  <a:pt x="16692" y="1341"/>
                </a:lnTo>
                <a:lnTo>
                  <a:pt x="17214" y="1293"/>
                </a:lnTo>
                <a:lnTo>
                  <a:pt x="17415" y="1170"/>
                </a:lnTo>
                <a:lnTo>
                  <a:pt x="17885" y="1148"/>
                </a:lnTo>
                <a:lnTo>
                  <a:pt x="18015" y="1074"/>
                </a:lnTo>
                <a:lnTo>
                  <a:pt x="18224" y="1106"/>
                </a:lnTo>
                <a:lnTo>
                  <a:pt x="18642" y="1084"/>
                </a:lnTo>
                <a:lnTo>
                  <a:pt x="18563" y="1586"/>
                </a:lnTo>
                <a:lnTo>
                  <a:pt x="18798" y="1661"/>
                </a:lnTo>
                <a:lnTo>
                  <a:pt x="18938" y="1651"/>
                </a:lnTo>
                <a:lnTo>
                  <a:pt x="19251" y="1731"/>
                </a:lnTo>
                <a:lnTo>
                  <a:pt x="18990" y="1918"/>
                </a:lnTo>
                <a:lnTo>
                  <a:pt x="19216" y="2051"/>
                </a:lnTo>
                <a:lnTo>
                  <a:pt x="19173" y="2115"/>
                </a:lnTo>
                <a:lnTo>
                  <a:pt x="19321" y="2244"/>
                </a:lnTo>
                <a:lnTo>
                  <a:pt x="19686" y="2270"/>
                </a:lnTo>
                <a:lnTo>
                  <a:pt x="19582" y="2431"/>
                </a:lnTo>
                <a:lnTo>
                  <a:pt x="19408" y="2452"/>
                </a:lnTo>
                <a:lnTo>
                  <a:pt x="19382" y="2511"/>
                </a:lnTo>
                <a:lnTo>
                  <a:pt x="19460" y="2607"/>
                </a:lnTo>
                <a:lnTo>
                  <a:pt x="19303" y="2837"/>
                </a:lnTo>
                <a:lnTo>
                  <a:pt x="19408" y="3029"/>
                </a:lnTo>
                <a:lnTo>
                  <a:pt x="19164" y="3109"/>
                </a:lnTo>
                <a:lnTo>
                  <a:pt x="19190" y="3521"/>
                </a:lnTo>
                <a:lnTo>
                  <a:pt x="19242" y="3590"/>
                </a:lnTo>
                <a:lnTo>
                  <a:pt x="18912" y="3895"/>
                </a:lnTo>
                <a:lnTo>
                  <a:pt x="18755" y="4199"/>
                </a:lnTo>
                <a:lnTo>
                  <a:pt x="18381" y="4360"/>
                </a:lnTo>
                <a:lnTo>
                  <a:pt x="18224" y="4563"/>
                </a:lnTo>
                <a:lnTo>
                  <a:pt x="17989" y="4483"/>
                </a:lnTo>
                <a:lnTo>
                  <a:pt x="17859" y="4499"/>
                </a:lnTo>
                <a:lnTo>
                  <a:pt x="17650" y="4680"/>
                </a:lnTo>
                <a:lnTo>
                  <a:pt x="17467" y="4728"/>
                </a:lnTo>
                <a:lnTo>
                  <a:pt x="17084" y="4648"/>
                </a:lnTo>
                <a:lnTo>
                  <a:pt x="16901" y="4696"/>
                </a:lnTo>
                <a:lnTo>
                  <a:pt x="16919" y="4889"/>
                </a:lnTo>
                <a:lnTo>
                  <a:pt x="16562" y="5156"/>
                </a:lnTo>
                <a:lnTo>
                  <a:pt x="16527" y="5353"/>
                </a:lnTo>
                <a:lnTo>
                  <a:pt x="16605" y="5818"/>
                </a:lnTo>
                <a:lnTo>
                  <a:pt x="16744" y="5882"/>
                </a:lnTo>
                <a:lnTo>
                  <a:pt x="16710" y="6011"/>
                </a:lnTo>
                <a:lnTo>
                  <a:pt x="16510" y="6198"/>
                </a:lnTo>
                <a:lnTo>
                  <a:pt x="16501" y="6411"/>
                </a:lnTo>
                <a:lnTo>
                  <a:pt x="16892" y="6524"/>
                </a:lnTo>
                <a:lnTo>
                  <a:pt x="16849" y="6636"/>
                </a:lnTo>
                <a:lnTo>
                  <a:pt x="17267" y="6807"/>
                </a:lnTo>
                <a:lnTo>
                  <a:pt x="16979" y="6935"/>
                </a:lnTo>
                <a:lnTo>
                  <a:pt x="16979" y="7069"/>
                </a:lnTo>
                <a:lnTo>
                  <a:pt x="17023" y="7165"/>
                </a:lnTo>
                <a:lnTo>
                  <a:pt x="16971" y="7288"/>
                </a:lnTo>
                <a:lnTo>
                  <a:pt x="17032" y="7304"/>
                </a:lnTo>
                <a:lnTo>
                  <a:pt x="17423" y="7021"/>
                </a:lnTo>
                <a:lnTo>
                  <a:pt x="17702" y="7015"/>
                </a:lnTo>
                <a:lnTo>
                  <a:pt x="17937" y="7037"/>
                </a:lnTo>
                <a:lnTo>
                  <a:pt x="18311" y="7037"/>
                </a:lnTo>
                <a:lnTo>
                  <a:pt x="18494" y="7133"/>
                </a:lnTo>
                <a:lnTo>
                  <a:pt x="18807" y="7015"/>
                </a:lnTo>
                <a:lnTo>
                  <a:pt x="19164" y="7015"/>
                </a:lnTo>
                <a:lnTo>
                  <a:pt x="19329" y="7117"/>
                </a:lnTo>
                <a:lnTo>
                  <a:pt x="19199" y="7293"/>
                </a:lnTo>
                <a:lnTo>
                  <a:pt x="19382" y="7325"/>
                </a:lnTo>
                <a:lnTo>
                  <a:pt x="19477" y="7560"/>
                </a:lnTo>
                <a:lnTo>
                  <a:pt x="19268" y="7822"/>
                </a:lnTo>
                <a:lnTo>
                  <a:pt x="19033" y="7801"/>
                </a:lnTo>
                <a:lnTo>
                  <a:pt x="18885" y="7897"/>
                </a:lnTo>
                <a:lnTo>
                  <a:pt x="18964" y="7998"/>
                </a:lnTo>
                <a:lnTo>
                  <a:pt x="18825" y="8063"/>
                </a:lnTo>
                <a:lnTo>
                  <a:pt x="18833" y="8121"/>
                </a:lnTo>
                <a:lnTo>
                  <a:pt x="19216" y="8415"/>
                </a:lnTo>
                <a:lnTo>
                  <a:pt x="19268" y="8543"/>
                </a:lnTo>
                <a:lnTo>
                  <a:pt x="19451" y="8634"/>
                </a:lnTo>
                <a:lnTo>
                  <a:pt x="19617" y="8634"/>
                </a:lnTo>
                <a:lnTo>
                  <a:pt x="19765" y="8763"/>
                </a:lnTo>
                <a:lnTo>
                  <a:pt x="19930" y="8811"/>
                </a:lnTo>
                <a:lnTo>
                  <a:pt x="20000" y="8992"/>
                </a:lnTo>
                <a:lnTo>
                  <a:pt x="19738" y="9281"/>
                </a:lnTo>
                <a:lnTo>
                  <a:pt x="19582" y="9297"/>
                </a:lnTo>
                <a:lnTo>
                  <a:pt x="19138" y="9393"/>
                </a:lnTo>
                <a:lnTo>
                  <a:pt x="18729" y="9324"/>
                </a:lnTo>
                <a:lnTo>
                  <a:pt x="18642" y="9308"/>
                </a:lnTo>
                <a:lnTo>
                  <a:pt x="18572" y="9425"/>
                </a:lnTo>
                <a:lnTo>
                  <a:pt x="18537" y="9516"/>
                </a:lnTo>
                <a:lnTo>
                  <a:pt x="18468" y="9532"/>
                </a:lnTo>
                <a:lnTo>
                  <a:pt x="18224" y="9484"/>
                </a:lnTo>
                <a:lnTo>
                  <a:pt x="18015" y="9537"/>
                </a:lnTo>
                <a:lnTo>
                  <a:pt x="17832" y="9532"/>
                </a:lnTo>
                <a:lnTo>
                  <a:pt x="17676" y="9457"/>
                </a:lnTo>
                <a:lnTo>
                  <a:pt x="17397" y="9500"/>
                </a:lnTo>
                <a:lnTo>
                  <a:pt x="17180" y="9484"/>
                </a:lnTo>
                <a:lnTo>
                  <a:pt x="17058" y="9612"/>
                </a:lnTo>
                <a:lnTo>
                  <a:pt x="17206" y="9869"/>
                </a:lnTo>
                <a:lnTo>
                  <a:pt x="17127" y="9922"/>
                </a:lnTo>
                <a:lnTo>
                  <a:pt x="17188" y="10045"/>
                </a:lnTo>
                <a:lnTo>
                  <a:pt x="16692" y="10430"/>
                </a:lnTo>
                <a:lnTo>
                  <a:pt x="16710" y="10595"/>
                </a:lnTo>
                <a:lnTo>
                  <a:pt x="16536" y="10878"/>
                </a:lnTo>
                <a:lnTo>
                  <a:pt x="16614" y="10959"/>
                </a:lnTo>
                <a:lnTo>
                  <a:pt x="16527" y="11044"/>
                </a:lnTo>
                <a:lnTo>
                  <a:pt x="16553" y="11103"/>
                </a:lnTo>
                <a:lnTo>
                  <a:pt x="16344" y="11263"/>
                </a:lnTo>
                <a:lnTo>
                  <a:pt x="16422" y="11343"/>
                </a:lnTo>
                <a:lnTo>
                  <a:pt x="16275" y="11456"/>
                </a:lnTo>
                <a:lnTo>
                  <a:pt x="16536" y="11536"/>
                </a:lnTo>
                <a:lnTo>
                  <a:pt x="16275" y="11744"/>
                </a:lnTo>
                <a:lnTo>
                  <a:pt x="15822" y="11760"/>
                </a:lnTo>
                <a:lnTo>
                  <a:pt x="15561" y="11952"/>
                </a:lnTo>
                <a:lnTo>
                  <a:pt x="15509" y="12070"/>
                </a:lnTo>
                <a:lnTo>
                  <a:pt x="15648" y="12257"/>
                </a:lnTo>
                <a:lnTo>
                  <a:pt x="14960" y="12321"/>
                </a:lnTo>
                <a:lnTo>
                  <a:pt x="14856" y="12369"/>
                </a:lnTo>
                <a:lnTo>
                  <a:pt x="14734" y="12519"/>
                </a:lnTo>
                <a:lnTo>
                  <a:pt x="14360" y="12497"/>
                </a:lnTo>
                <a:lnTo>
                  <a:pt x="14255" y="12503"/>
                </a:lnTo>
                <a:lnTo>
                  <a:pt x="14238" y="12626"/>
                </a:lnTo>
                <a:lnTo>
                  <a:pt x="14316" y="12727"/>
                </a:lnTo>
                <a:lnTo>
                  <a:pt x="14386" y="12823"/>
                </a:lnTo>
                <a:lnTo>
                  <a:pt x="14516" y="12818"/>
                </a:lnTo>
                <a:lnTo>
                  <a:pt x="14630" y="12872"/>
                </a:lnTo>
                <a:lnTo>
                  <a:pt x="14630" y="13043"/>
                </a:lnTo>
                <a:lnTo>
                  <a:pt x="14865" y="13010"/>
                </a:lnTo>
                <a:lnTo>
                  <a:pt x="15013" y="13043"/>
                </a:lnTo>
                <a:lnTo>
                  <a:pt x="14865" y="13283"/>
                </a:lnTo>
                <a:lnTo>
                  <a:pt x="14917" y="13363"/>
                </a:lnTo>
                <a:lnTo>
                  <a:pt x="14551" y="13523"/>
                </a:lnTo>
                <a:lnTo>
                  <a:pt x="14682" y="13636"/>
                </a:lnTo>
                <a:lnTo>
                  <a:pt x="14595" y="13737"/>
                </a:lnTo>
                <a:lnTo>
                  <a:pt x="14786" y="13865"/>
                </a:lnTo>
                <a:lnTo>
                  <a:pt x="14865" y="14117"/>
                </a:lnTo>
                <a:lnTo>
                  <a:pt x="14630" y="14539"/>
                </a:lnTo>
                <a:lnTo>
                  <a:pt x="14412" y="14533"/>
                </a:lnTo>
                <a:lnTo>
                  <a:pt x="14264" y="14410"/>
                </a:lnTo>
                <a:lnTo>
                  <a:pt x="14055" y="14523"/>
                </a:lnTo>
                <a:lnTo>
                  <a:pt x="13838" y="14982"/>
                </a:lnTo>
                <a:lnTo>
                  <a:pt x="14055" y="15100"/>
                </a:lnTo>
                <a:lnTo>
                  <a:pt x="14020" y="15158"/>
                </a:lnTo>
                <a:lnTo>
                  <a:pt x="13820" y="15228"/>
                </a:lnTo>
                <a:lnTo>
                  <a:pt x="13768" y="15468"/>
                </a:lnTo>
                <a:lnTo>
                  <a:pt x="13655" y="15613"/>
                </a:lnTo>
                <a:lnTo>
                  <a:pt x="13716" y="15645"/>
                </a:lnTo>
                <a:lnTo>
                  <a:pt x="13637" y="15784"/>
                </a:lnTo>
                <a:lnTo>
                  <a:pt x="13141" y="15949"/>
                </a:lnTo>
                <a:lnTo>
                  <a:pt x="13167" y="16232"/>
                </a:lnTo>
                <a:lnTo>
                  <a:pt x="13342" y="16297"/>
                </a:lnTo>
                <a:lnTo>
                  <a:pt x="13429" y="16425"/>
                </a:lnTo>
                <a:lnTo>
                  <a:pt x="13655" y="16393"/>
                </a:lnTo>
                <a:lnTo>
                  <a:pt x="13872" y="16398"/>
                </a:lnTo>
                <a:lnTo>
                  <a:pt x="14125" y="16222"/>
                </a:lnTo>
                <a:lnTo>
                  <a:pt x="14081" y="16088"/>
                </a:lnTo>
                <a:lnTo>
                  <a:pt x="14177" y="15976"/>
                </a:lnTo>
                <a:lnTo>
                  <a:pt x="14386" y="15928"/>
                </a:lnTo>
                <a:lnTo>
                  <a:pt x="14490" y="15837"/>
                </a:lnTo>
                <a:lnTo>
                  <a:pt x="14656" y="15736"/>
                </a:lnTo>
                <a:lnTo>
                  <a:pt x="14830" y="15720"/>
                </a:lnTo>
                <a:lnTo>
                  <a:pt x="14995" y="15629"/>
                </a:lnTo>
                <a:lnTo>
                  <a:pt x="15413" y="15677"/>
                </a:lnTo>
                <a:lnTo>
                  <a:pt x="15570" y="15837"/>
                </a:lnTo>
                <a:lnTo>
                  <a:pt x="15561" y="15992"/>
                </a:lnTo>
                <a:lnTo>
                  <a:pt x="15718" y="16104"/>
                </a:lnTo>
                <a:lnTo>
                  <a:pt x="15718" y="16206"/>
                </a:lnTo>
                <a:lnTo>
                  <a:pt x="15883" y="16248"/>
                </a:lnTo>
                <a:lnTo>
                  <a:pt x="16161" y="16494"/>
                </a:lnTo>
                <a:lnTo>
                  <a:pt x="16118" y="16585"/>
                </a:lnTo>
                <a:lnTo>
                  <a:pt x="16031" y="16687"/>
                </a:lnTo>
                <a:lnTo>
                  <a:pt x="16057" y="16842"/>
                </a:lnTo>
                <a:lnTo>
                  <a:pt x="16475" y="16927"/>
                </a:lnTo>
                <a:lnTo>
                  <a:pt x="16814" y="17210"/>
                </a:lnTo>
                <a:lnTo>
                  <a:pt x="17127" y="17226"/>
                </a:lnTo>
                <a:lnTo>
                  <a:pt x="17371" y="17296"/>
                </a:lnTo>
                <a:lnTo>
                  <a:pt x="17441" y="17440"/>
                </a:lnTo>
                <a:lnTo>
                  <a:pt x="17441" y="17648"/>
                </a:lnTo>
                <a:lnTo>
                  <a:pt x="17476" y="17681"/>
                </a:lnTo>
                <a:lnTo>
                  <a:pt x="17528" y="17873"/>
                </a:lnTo>
                <a:lnTo>
                  <a:pt x="17658" y="17916"/>
                </a:lnTo>
                <a:lnTo>
                  <a:pt x="17684" y="18028"/>
                </a:lnTo>
                <a:lnTo>
                  <a:pt x="17554" y="18113"/>
                </a:lnTo>
                <a:lnTo>
                  <a:pt x="17571" y="18220"/>
                </a:lnTo>
                <a:lnTo>
                  <a:pt x="17127" y="18466"/>
                </a:lnTo>
                <a:lnTo>
                  <a:pt x="16901" y="18706"/>
                </a:lnTo>
                <a:lnTo>
                  <a:pt x="17180" y="18883"/>
                </a:lnTo>
                <a:lnTo>
                  <a:pt x="17293" y="19075"/>
                </a:lnTo>
                <a:lnTo>
                  <a:pt x="17754" y="19059"/>
                </a:lnTo>
                <a:lnTo>
                  <a:pt x="17972" y="19134"/>
                </a:lnTo>
                <a:lnTo>
                  <a:pt x="18050" y="19246"/>
                </a:lnTo>
                <a:lnTo>
                  <a:pt x="17937" y="19310"/>
                </a:lnTo>
                <a:lnTo>
                  <a:pt x="17885" y="19572"/>
                </a:lnTo>
                <a:lnTo>
                  <a:pt x="17180" y="19759"/>
                </a:lnTo>
                <a:lnTo>
                  <a:pt x="17110" y="19951"/>
                </a:lnTo>
                <a:lnTo>
                  <a:pt x="16196" y="19925"/>
                </a:lnTo>
                <a:lnTo>
                  <a:pt x="14081" y="20000"/>
                </a:lnTo>
                <a:lnTo>
                  <a:pt x="13733" y="19877"/>
                </a:lnTo>
                <a:lnTo>
                  <a:pt x="13655" y="19551"/>
                </a:lnTo>
                <a:lnTo>
                  <a:pt x="13315" y="19438"/>
                </a:lnTo>
                <a:lnTo>
                  <a:pt x="12750" y="19332"/>
                </a:lnTo>
                <a:lnTo>
                  <a:pt x="12088" y="19294"/>
                </a:lnTo>
                <a:lnTo>
                  <a:pt x="11627" y="18915"/>
                </a:lnTo>
                <a:lnTo>
                  <a:pt x="11305" y="18781"/>
                </a:lnTo>
                <a:lnTo>
                  <a:pt x="11096" y="18717"/>
                </a:lnTo>
                <a:lnTo>
                  <a:pt x="10948" y="18546"/>
                </a:lnTo>
                <a:lnTo>
                  <a:pt x="10478" y="18738"/>
                </a:lnTo>
                <a:lnTo>
                  <a:pt x="9712" y="18899"/>
                </a:lnTo>
                <a:lnTo>
                  <a:pt x="9425" y="18733"/>
                </a:lnTo>
                <a:lnTo>
                  <a:pt x="8903" y="18979"/>
                </a:lnTo>
                <a:lnTo>
                  <a:pt x="8624" y="18942"/>
                </a:lnTo>
                <a:lnTo>
                  <a:pt x="8703" y="18706"/>
                </a:lnTo>
                <a:lnTo>
                  <a:pt x="7728" y="18717"/>
                </a:lnTo>
                <a:lnTo>
                  <a:pt x="7597" y="18669"/>
                </a:lnTo>
                <a:lnTo>
                  <a:pt x="6997" y="18573"/>
                </a:lnTo>
                <a:lnTo>
                  <a:pt x="6718" y="18209"/>
                </a:lnTo>
                <a:lnTo>
                  <a:pt x="7058" y="17632"/>
                </a:lnTo>
                <a:lnTo>
                  <a:pt x="7554" y="17258"/>
                </a:lnTo>
                <a:lnTo>
                  <a:pt x="7684" y="16922"/>
                </a:lnTo>
                <a:lnTo>
                  <a:pt x="7989" y="16655"/>
                </a:lnTo>
                <a:lnTo>
                  <a:pt x="7711" y="16238"/>
                </a:lnTo>
                <a:lnTo>
                  <a:pt x="7467" y="16200"/>
                </a:lnTo>
                <a:lnTo>
                  <a:pt x="7606" y="15591"/>
                </a:lnTo>
                <a:lnTo>
                  <a:pt x="7867" y="15158"/>
                </a:lnTo>
                <a:lnTo>
                  <a:pt x="8015" y="14629"/>
                </a:lnTo>
                <a:lnTo>
                  <a:pt x="8067" y="14555"/>
                </a:lnTo>
                <a:lnTo>
                  <a:pt x="7893" y="14389"/>
                </a:lnTo>
                <a:lnTo>
                  <a:pt x="7528" y="14346"/>
                </a:lnTo>
                <a:lnTo>
                  <a:pt x="7180" y="14523"/>
                </a:lnTo>
                <a:lnTo>
                  <a:pt x="6605" y="14902"/>
                </a:lnTo>
                <a:lnTo>
                  <a:pt x="6109" y="15078"/>
                </a:lnTo>
                <a:lnTo>
                  <a:pt x="5465" y="15046"/>
                </a:lnTo>
                <a:lnTo>
                  <a:pt x="5091" y="14966"/>
                </a:lnTo>
                <a:lnTo>
                  <a:pt x="4630" y="14870"/>
                </a:lnTo>
                <a:lnTo>
                  <a:pt x="3159" y="14020"/>
                </a:lnTo>
                <a:lnTo>
                  <a:pt x="2637" y="13609"/>
                </a:lnTo>
                <a:lnTo>
                  <a:pt x="2140" y="12578"/>
                </a:lnTo>
                <a:lnTo>
                  <a:pt x="1575" y="12407"/>
                </a:lnTo>
                <a:lnTo>
                  <a:pt x="1070" y="12113"/>
                </a:lnTo>
                <a:lnTo>
                  <a:pt x="548" y="11621"/>
                </a:lnTo>
                <a:lnTo>
                  <a:pt x="191" y="11108"/>
                </a:lnTo>
                <a:lnTo>
                  <a:pt x="0" y="10531"/>
                </a:lnTo>
                <a:lnTo>
                  <a:pt x="417" y="10029"/>
                </a:lnTo>
                <a:lnTo>
                  <a:pt x="913" y="9548"/>
                </a:lnTo>
                <a:lnTo>
                  <a:pt x="1209" y="9281"/>
                </a:lnTo>
                <a:lnTo>
                  <a:pt x="1418" y="9153"/>
                </a:lnTo>
                <a:lnTo>
                  <a:pt x="2123" y="8431"/>
                </a:lnTo>
                <a:lnTo>
                  <a:pt x="2645" y="8079"/>
                </a:lnTo>
                <a:close/>
              </a:path>
            </a:pathLst>
          </a:custGeom>
          <a:noFill/>
          <a:ln w="3815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Google Shape;403;p95"/>
          <p:cNvSpPr/>
          <p:nvPr/>
        </p:nvSpPr>
        <p:spPr>
          <a:xfrm>
            <a:off x="0" y="0"/>
            <a:ext cx="12799080" cy="12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FFFF00"/>
                </a:solidFill>
                <a:latin typeface="Times New Roman"/>
                <a:ea typeface="Times New Roman"/>
              </a:rPr>
              <a:t>КРАТКАЯ  ХАРАКТЕРИСТИКА </a:t>
            </a:r>
            <a:r>
              <a:rPr dirty="0"/>
              <a:t/>
            </a:r>
            <a:br>
              <a:rPr dirty="0"/>
            </a:br>
            <a:r>
              <a:rPr lang="ru-RU" sz="2800" b="1" strike="noStrike" spc="-1" dirty="0">
                <a:solidFill>
                  <a:srgbClr val="FFFF00"/>
                </a:solidFill>
                <a:latin typeface="Times New Roman"/>
                <a:ea typeface="Times New Roman"/>
              </a:rPr>
              <a:t> МЕЖДУРЕЧЕНСКОГО ГОРОДСКОГО ОКРУГА</a:t>
            </a:r>
            <a:r>
              <a:rPr lang="ru-RU" sz="4400" b="1" strike="noStrike" spc="-1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292" name="Google Shape;404;p95"/>
          <p:cNvSpPr/>
          <p:nvPr/>
        </p:nvSpPr>
        <p:spPr>
          <a:xfrm>
            <a:off x="9813960" y="9090000"/>
            <a:ext cx="2985120" cy="50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59159945-FB63-45FC-89E0-7987C70DF00F}" type="slidenum">
              <a:rPr lang="ru-RU" sz="1900" b="0" strike="noStrike" spc="-1">
                <a:solidFill>
                  <a:srgbClr val="FFFF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  <a:tabLst>
                  <a:tab pos="0" algn="l"/>
                </a:tabLst>
              </a:pPr>
              <a:t>3</a:t>
            </a:fld>
            <a:endParaRPr lang="ru-RU" sz="1900" b="0" strike="noStrike" spc="-1">
              <a:latin typeface="Arial"/>
            </a:endParaRPr>
          </a:p>
        </p:txBody>
      </p:sp>
      <p:graphicFrame>
        <p:nvGraphicFramePr>
          <p:cNvPr id="293" name="Google Shape;405;p95"/>
          <p:cNvGraphicFramePr/>
          <p:nvPr>
            <p:extLst>
              <p:ext uri="{D42A27DB-BD31-4B8C-83A1-F6EECF244321}">
                <p14:modId xmlns:p14="http://schemas.microsoft.com/office/powerpoint/2010/main" val="1979576712"/>
              </p:ext>
            </p:extLst>
          </p:nvPr>
        </p:nvGraphicFramePr>
        <p:xfrm>
          <a:off x="0" y="1200240"/>
          <a:ext cx="12800880" cy="2729880"/>
        </p:xfrm>
        <a:graphic>
          <a:graphicData uri="http://schemas.openxmlformats.org/drawingml/2006/table">
            <a:tbl>
              <a:tblPr/>
              <a:tblGrid>
                <a:gridCol w="160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3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5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94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37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7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Муниципальное образование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8200" marR="88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Территория (тыс.кв.км)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88200" marR="88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Население (тыс.чел)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88200" marR="88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В т.ч.сельское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(тыс.чел)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88200" marR="88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Муниципальные  образования (сельсоветы)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88200" marR="88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Города  (ПГТ)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88200" marR="88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Населенные пункты 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(села, деревни)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88200" marR="88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Плотность населения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на 1 кв. км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88200" marR="88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700" b="1" strike="noStrike" spc="-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Городское насел. %</a:t>
                      </a:r>
                      <a:endParaRPr lang="ru-RU" sz="1700" b="0" strike="noStrike" spc="-1">
                        <a:latin typeface="Arial"/>
                      </a:endParaRPr>
                    </a:p>
                  </a:txBody>
                  <a:tcPr marL="88200" marR="88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Междуреченский городской округ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88200" marR="88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33,536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88200" marR="88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98,028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88200" marR="88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88200" marR="88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88200" marR="88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88200" marR="88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88200" marR="88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289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88200" marR="88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88200" marR="88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5320">
                <a:tc gridSpan="9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Адрес ЕДДС: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652870, г. Междуреченск, ул. Космонавтов, д.3 «а»,  координаты  </a:t>
                      </a:r>
                      <a:r>
                        <a:rPr lang="ru-RU" sz="1400" b="0" strike="noStrike" spc="-1" dirty="0">
                          <a:solidFill>
                            <a:srgbClr val="E7F3FF"/>
                          </a:solidFill>
                          <a:latin typeface="Calibri"/>
                          <a:ea typeface="Calibri"/>
                        </a:rPr>
                        <a:t>53° 41’ 39 "; 88° 3’ 37" 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pos="0" algn="l"/>
                        </a:tabLst>
                      </a:pPr>
                      <a:r>
                        <a:rPr lang="ru-RU" sz="1400" b="1" strike="noStrike" spc="-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Адрес электронной почты:  </a:t>
                      </a:r>
                      <a:r>
                        <a:rPr lang="ru-RU" sz="1400" b="0" strike="noStrike" spc="-1" dirty="0">
                          <a:solidFill>
                            <a:srgbClr val="E7F3FF"/>
                          </a:solidFill>
                          <a:latin typeface="Times New Roman"/>
                          <a:ea typeface="Times New Roman"/>
                        </a:rPr>
                        <a:t>mchs_mzk@mail.ru;  edds_mzk@mail.ru.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pos="0" algn="l"/>
                        </a:tabLst>
                      </a:pPr>
                      <a:r>
                        <a:rPr lang="ru-RU" sz="1400" b="1" strike="noStrike" spc="-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Телефон: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тел.: 8 (38475) 4-94-14, 8 (38475) 65-112.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pos="0" algn="l"/>
                        </a:tabLst>
                      </a:pPr>
                      <a:r>
                        <a:rPr lang="ru-RU" sz="1400" b="1" strike="noStrike" spc="-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Факс: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8-(38475) 4-94-14.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8200" marR="88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4" name="Google Shape;406;p95"/>
          <p:cNvSpPr/>
          <p:nvPr/>
        </p:nvSpPr>
        <p:spPr>
          <a:xfrm>
            <a:off x="9753480" y="3936960"/>
            <a:ext cx="3045600" cy="789480"/>
          </a:xfrm>
          <a:prstGeom prst="rect">
            <a:avLst/>
          </a:prstGeom>
          <a:solidFill>
            <a:srgbClr val="CCECFF"/>
          </a:solidFill>
          <a:ln w="1907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7280" tIns="53280" rIns="107280" bIns="5328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Потенциально опасные объекты:                          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химически опасных – 2;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взрывопожароопасных – 18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95" name="Google Shape;407;p95"/>
          <p:cNvSpPr/>
          <p:nvPr/>
        </p:nvSpPr>
        <p:spPr>
          <a:xfrm>
            <a:off x="9753480" y="4692240"/>
            <a:ext cx="3045600" cy="4906440"/>
          </a:xfrm>
          <a:prstGeom prst="rect">
            <a:avLst/>
          </a:prstGeom>
          <a:solidFill>
            <a:srgbClr val="CCECFF"/>
          </a:solidFill>
          <a:ln w="1907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7280" tIns="53280" rIns="107280" bIns="5328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Социально значимые объекты/в том числе с круглосуточным пребыванием людей: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общеобразовательные школы – 19;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высшие учебные заведения/техникум– 1/1;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детские сады – 39;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учреждения здравоохранения – </a:t>
            </a:r>
            <a:r>
              <a:rPr lang="ru-RU" sz="1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21/8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из них: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муниципальных – 20</a:t>
            </a:r>
            <a:r>
              <a:rPr lang="ru-RU" sz="1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/8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(8 больниц на 591 коек);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прочих – </a:t>
            </a:r>
            <a:r>
              <a:rPr lang="ru-RU" sz="1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ж.д. поликлиника)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музеи – </a:t>
            </a:r>
            <a:r>
              <a:rPr lang="ru-RU" sz="1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кинотеатры – </a:t>
            </a:r>
            <a:r>
              <a:rPr lang="ru-RU" sz="1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библиотеки – 10;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- объекты религиозного культа (храмы) – 4 (православные христианские)</a:t>
            </a:r>
            <a:endParaRPr lang="ru-RU" sz="1400" b="0" strike="noStrike" spc="-1">
              <a:latin typeface="Arial"/>
            </a:endParaRPr>
          </a:p>
        </p:txBody>
      </p:sp>
      <p:graphicFrame>
        <p:nvGraphicFramePr>
          <p:cNvPr id="296" name="Google Shape;408;p95"/>
          <p:cNvGraphicFramePr/>
          <p:nvPr>
            <p:extLst>
              <p:ext uri="{D42A27DB-BD31-4B8C-83A1-F6EECF244321}">
                <p14:modId xmlns:p14="http://schemas.microsoft.com/office/powerpoint/2010/main" val="644306140"/>
              </p:ext>
            </p:extLst>
          </p:nvPr>
        </p:nvGraphicFramePr>
        <p:xfrm>
          <a:off x="-4907" y="8432640"/>
          <a:ext cx="9758387" cy="1188720"/>
        </p:xfrm>
        <a:graphic>
          <a:graphicData uri="http://schemas.openxmlformats.org/drawingml/2006/table">
            <a:tbl>
              <a:tblPr/>
              <a:tblGrid>
                <a:gridCol w="9758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18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Междуреченский городской округ входит в состав Кемеровской </a:t>
                      </a:r>
                      <a:r>
                        <a:rPr lang="ru-RU" sz="1800" b="0" strike="noStrike" spc="-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области – Кузбасса. </a:t>
                      </a:r>
                      <a:r>
                        <a:rPr lang="ru-RU" sz="18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Он граничит на севере и востоке с республикой Хакасия, на западе с </a:t>
                      </a:r>
                      <a:r>
                        <a:rPr lang="ru-RU" sz="1800" b="0" strike="noStrike" spc="-1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Мысковским</a:t>
                      </a:r>
                      <a:r>
                        <a:rPr lang="ru-RU" sz="18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городским округом и Новокузнецким </a:t>
                      </a:r>
                      <a:r>
                        <a:rPr lang="ru-RU" sz="1800" b="0" strike="noStrike" spc="-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муниципальном округе,  </a:t>
                      </a:r>
                      <a:r>
                        <a:rPr lang="ru-RU" sz="18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на юге с </a:t>
                      </a:r>
                      <a:r>
                        <a:rPr lang="ru-RU" sz="1800" b="0" strike="noStrike" spc="-1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Таштагольским</a:t>
                      </a:r>
                      <a:r>
                        <a:rPr lang="ru-RU" sz="18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strike="noStrike" spc="-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муниципальном районом</a:t>
                      </a:r>
                      <a:r>
                        <a:rPr lang="ru-RU" sz="18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105840" marR="105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7" name="Google Shape;409;p95"/>
          <p:cNvSpPr/>
          <p:nvPr/>
        </p:nvSpPr>
        <p:spPr>
          <a:xfrm>
            <a:off x="75960" y="4729320"/>
            <a:ext cx="834120" cy="280080"/>
          </a:xfrm>
          <a:custGeom>
            <a:avLst/>
            <a:gdLst/>
            <a:ahLst/>
            <a:cxnLst/>
            <a:rect l="l" t="t" r="r" b="b"/>
            <a:pathLst>
              <a:path w="20000" h="20000">
                <a:moveTo>
                  <a:pt x="38" y="0"/>
                </a:moveTo>
                <a:cubicBezTo>
                  <a:pt x="288" y="0"/>
                  <a:pt x="519" y="0"/>
                  <a:pt x="769" y="0"/>
                </a:cubicBezTo>
                <a:lnTo>
                  <a:pt x="15692" y="0"/>
                </a:lnTo>
                <a:lnTo>
                  <a:pt x="20000" y="20000"/>
                </a:lnTo>
                <a:lnTo>
                  <a:pt x="0" y="20000"/>
                </a:lnTo>
                <a:lnTo>
                  <a:pt x="38" y="0"/>
                </a:lnTo>
                <a:close/>
              </a:path>
            </a:pathLst>
          </a:custGeom>
          <a:gradFill rotWithShape="0">
            <a:gsLst>
              <a:gs pos="0">
                <a:srgbClr val="FF9999"/>
              </a:gs>
              <a:gs pos="50000">
                <a:srgbClr val="FFFFFF"/>
              </a:gs>
              <a:gs pos="100000">
                <a:srgbClr val="FF9999"/>
              </a:gs>
            </a:gsLst>
            <a:lin ang="16200000"/>
          </a:gradFill>
          <a:ln w="126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Google Shape;410;p95"/>
          <p:cNvSpPr/>
          <p:nvPr/>
        </p:nvSpPr>
        <p:spPr>
          <a:xfrm>
            <a:off x="75960" y="4793400"/>
            <a:ext cx="695880" cy="2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Google Shape;411;p95"/>
          <p:cNvSpPr/>
          <p:nvPr/>
        </p:nvSpPr>
        <p:spPr>
          <a:xfrm>
            <a:off x="75960" y="4949280"/>
            <a:ext cx="788040" cy="2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Google Shape;412;p95"/>
          <p:cNvSpPr/>
          <p:nvPr/>
        </p:nvSpPr>
        <p:spPr>
          <a:xfrm>
            <a:off x="75960" y="4728960"/>
            <a:ext cx="649800" cy="1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Google Shape;413;p95"/>
          <p:cNvSpPr/>
          <p:nvPr/>
        </p:nvSpPr>
        <p:spPr>
          <a:xfrm>
            <a:off x="154440" y="4729320"/>
            <a:ext cx="686520" cy="26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440" tIns="72360" rIns="145440" bIns="7236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800" b="1" strike="noStrike" spc="-1">
                <a:solidFill>
                  <a:srgbClr val="000000"/>
                </a:solidFill>
                <a:latin typeface="Calibri"/>
                <a:ea typeface="Calibri"/>
              </a:rPr>
              <a:t>ГУ МЧС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302" name="Google Shape;414;p95"/>
          <p:cNvSpPr/>
          <p:nvPr/>
        </p:nvSpPr>
        <p:spPr>
          <a:xfrm>
            <a:off x="0" y="5274720"/>
            <a:ext cx="161280" cy="13788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Google Shape;415;p95"/>
          <p:cNvSpPr/>
          <p:nvPr/>
        </p:nvSpPr>
        <p:spPr>
          <a:xfrm flipH="1">
            <a:off x="72720" y="5020560"/>
            <a:ext cx="834120" cy="2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Google Shape;416;p95"/>
          <p:cNvSpPr/>
          <p:nvPr/>
        </p:nvSpPr>
        <p:spPr>
          <a:xfrm>
            <a:off x="75960" y="4764600"/>
            <a:ext cx="1800" cy="567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Google Shape;417;p95"/>
          <p:cNvSpPr/>
          <p:nvPr/>
        </p:nvSpPr>
        <p:spPr>
          <a:xfrm>
            <a:off x="2871720" y="5808600"/>
            <a:ext cx="2493000" cy="40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080" rIns="110520" bIns="5508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Новокузнецкий район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306" name="Google Shape;418;p95"/>
          <p:cNvSpPr/>
          <p:nvPr/>
        </p:nvSpPr>
        <p:spPr>
          <a:xfrm>
            <a:off x="5991656" y="7046280"/>
            <a:ext cx="360" cy="296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50">
            <a:solidFill>
              <a:srgbClr val="FF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Google Shape;419;p95"/>
          <p:cNvSpPr/>
          <p:nvPr/>
        </p:nvSpPr>
        <p:spPr>
          <a:xfrm>
            <a:off x="6005698" y="7059322"/>
            <a:ext cx="290520" cy="3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50">
            <a:solidFill>
              <a:srgbClr val="FF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Google Shape;420;p95"/>
          <p:cNvSpPr/>
          <p:nvPr/>
        </p:nvSpPr>
        <p:spPr>
          <a:xfrm rot="10800000" flipH="1">
            <a:off x="6021717" y="7153200"/>
            <a:ext cx="290520" cy="31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50">
            <a:solidFill>
              <a:srgbClr val="FF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Google Shape;421;p95"/>
          <p:cNvSpPr/>
          <p:nvPr/>
        </p:nvSpPr>
        <p:spPr>
          <a:xfrm>
            <a:off x="6276596" y="7089480"/>
            <a:ext cx="360" cy="63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50">
            <a:solidFill>
              <a:srgbClr val="FF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Google Shape;422;p95"/>
          <p:cNvSpPr/>
          <p:nvPr/>
        </p:nvSpPr>
        <p:spPr>
          <a:xfrm>
            <a:off x="5913720" y="7022070"/>
            <a:ext cx="488155" cy="56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0640" tIns="40680" rIns="80640" bIns="4068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П</a:t>
            </a:r>
            <a:r>
              <a:rPr lang="ru-RU" sz="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ru-RU" sz="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Ч-1</a:t>
            </a:r>
            <a:endParaRPr lang="ru-RU" sz="800" b="0" strike="noStrike" spc="-1" dirty="0">
              <a:latin typeface="Arial"/>
            </a:endParaRPr>
          </a:p>
        </p:txBody>
      </p:sp>
      <p:sp>
        <p:nvSpPr>
          <p:cNvPr id="311" name="Google Shape;423;p95"/>
          <p:cNvSpPr/>
          <p:nvPr/>
        </p:nvSpPr>
        <p:spPr>
          <a:xfrm>
            <a:off x="5561257" y="6775740"/>
            <a:ext cx="360" cy="254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50">
            <a:solidFill>
              <a:srgbClr val="FF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Google Shape;424;p95"/>
          <p:cNvSpPr/>
          <p:nvPr/>
        </p:nvSpPr>
        <p:spPr>
          <a:xfrm>
            <a:off x="5550793" y="6786097"/>
            <a:ext cx="287640" cy="26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50">
            <a:solidFill>
              <a:srgbClr val="FF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Google Shape;425;p95"/>
          <p:cNvSpPr/>
          <p:nvPr/>
        </p:nvSpPr>
        <p:spPr>
          <a:xfrm rot="10800000" flipH="1">
            <a:off x="5550794" y="6863497"/>
            <a:ext cx="287640" cy="27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50">
            <a:solidFill>
              <a:srgbClr val="FF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Google Shape;426;p95"/>
          <p:cNvSpPr/>
          <p:nvPr/>
        </p:nvSpPr>
        <p:spPr>
          <a:xfrm>
            <a:off x="5836680" y="6803280"/>
            <a:ext cx="360" cy="54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50">
            <a:solidFill>
              <a:srgbClr val="FF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Google Shape;427;p95"/>
          <p:cNvSpPr/>
          <p:nvPr/>
        </p:nvSpPr>
        <p:spPr>
          <a:xfrm>
            <a:off x="5432665" y="6743160"/>
            <a:ext cx="520023" cy="56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0640" tIns="40680" rIns="80640" bIns="4068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П</a:t>
            </a:r>
            <a:r>
              <a:rPr lang="ru-RU" sz="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ru-RU" sz="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Ч-23</a:t>
            </a:r>
            <a:endParaRPr lang="ru-RU" sz="800" b="0" strike="noStrike" spc="-1" dirty="0">
              <a:latin typeface="Arial"/>
            </a:endParaRPr>
          </a:p>
        </p:txBody>
      </p:sp>
      <p:sp>
        <p:nvSpPr>
          <p:cNvPr id="316" name="Google Shape;428;p95"/>
          <p:cNvSpPr/>
          <p:nvPr/>
        </p:nvSpPr>
        <p:spPr>
          <a:xfrm>
            <a:off x="5834890" y="6443475"/>
            <a:ext cx="360" cy="254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50">
            <a:solidFill>
              <a:srgbClr val="FF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Google Shape;429;p95"/>
          <p:cNvSpPr/>
          <p:nvPr/>
        </p:nvSpPr>
        <p:spPr>
          <a:xfrm>
            <a:off x="5838433" y="6458040"/>
            <a:ext cx="287640" cy="25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50">
            <a:solidFill>
              <a:srgbClr val="FF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Google Shape;430;p95"/>
          <p:cNvSpPr/>
          <p:nvPr/>
        </p:nvSpPr>
        <p:spPr>
          <a:xfrm rot="10800000" flipH="1">
            <a:off x="5847836" y="6526644"/>
            <a:ext cx="287640" cy="27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50">
            <a:solidFill>
              <a:srgbClr val="FF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Google Shape;431;p95"/>
          <p:cNvSpPr/>
          <p:nvPr/>
        </p:nvSpPr>
        <p:spPr>
          <a:xfrm>
            <a:off x="6112768" y="6476020"/>
            <a:ext cx="360" cy="54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50">
            <a:solidFill>
              <a:srgbClr val="FF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Google Shape;432;p95"/>
          <p:cNvSpPr/>
          <p:nvPr/>
        </p:nvSpPr>
        <p:spPr>
          <a:xfrm>
            <a:off x="5744365" y="6406740"/>
            <a:ext cx="522665" cy="56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0640" tIns="40680" rIns="80640" bIns="4068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П</a:t>
            </a:r>
            <a:r>
              <a:rPr lang="ru-RU" sz="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ru-RU" sz="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Ч-24</a:t>
            </a:r>
            <a:endParaRPr lang="ru-RU" sz="800" b="0" strike="noStrike" spc="-1" dirty="0">
              <a:latin typeface="Arial"/>
            </a:endParaRPr>
          </a:p>
        </p:txBody>
      </p:sp>
      <p:sp>
        <p:nvSpPr>
          <p:cNvPr id="321" name="Google Shape;433;p95"/>
          <p:cNvSpPr/>
          <p:nvPr/>
        </p:nvSpPr>
        <p:spPr>
          <a:xfrm>
            <a:off x="6400800" y="5087880"/>
            <a:ext cx="2496240" cy="39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080" rIns="110520" bIns="5508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Междуреченск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35" name="Google Shape;389;p94"/>
          <p:cNvSpPr/>
          <p:nvPr/>
        </p:nvSpPr>
        <p:spPr>
          <a:xfrm>
            <a:off x="9783720" y="9127119"/>
            <a:ext cx="2985120" cy="50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60421F61-5F82-4536-A3A8-6E8DD5D583BA}" type="slidenum">
              <a:rPr lang="ru-RU" sz="1900" b="0" strike="noStrike" spc="-1">
                <a:solidFill>
                  <a:srgbClr val="FFFF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  <a:tabLst>
                  <a:tab pos="0" algn="l"/>
                </a:tabLst>
              </a:pPr>
              <a:t>3</a:t>
            </a:fld>
            <a:endParaRPr lang="ru-RU" sz="19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438;p96"/>
          <p:cNvSpPr/>
          <p:nvPr/>
        </p:nvSpPr>
        <p:spPr>
          <a:xfrm>
            <a:off x="1080" y="0"/>
            <a:ext cx="12799080" cy="137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FFFF00"/>
                </a:solidFill>
                <a:latin typeface="Times New Roman"/>
                <a:ea typeface="Times New Roman"/>
              </a:rPr>
              <a:t>РАЗМЕЩЕНИЕ ЕДДС </a:t>
            </a:r>
            <a:r>
              <a:rPr dirty="0"/>
              <a:t/>
            </a:r>
            <a:br>
              <a:rPr dirty="0"/>
            </a:br>
            <a:r>
              <a:rPr lang="ru-RU" sz="2800" b="1" strike="noStrike" spc="-1" dirty="0">
                <a:solidFill>
                  <a:srgbClr val="FFFF00"/>
                </a:solidFill>
                <a:latin typeface="Times New Roman"/>
                <a:ea typeface="Times New Roman"/>
              </a:rPr>
              <a:t> МЕЖДУРЕЧЕНСКОГО ГОРОДСКОГО ОКРУГА</a:t>
            </a:r>
            <a:r>
              <a:rPr lang="ru-RU" sz="4800" b="1" strike="noStrike" spc="-1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endParaRPr lang="ru-RU" sz="4800" b="0" strike="noStrike" spc="-1" dirty="0">
              <a:latin typeface="Arial"/>
            </a:endParaRPr>
          </a:p>
        </p:txBody>
      </p:sp>
      <p:sp>
        <p:nvSpPr>
          <p:cNvPr id="323" name="Google Shape;439;p96"/>
          <p:cNvSpPr/>
          <p:nvPr/>
        </p:nvSpPr>
        <p:spPr>
          <a:xfrm>
            <a:off x="9813960" y="9090000"/>
            <a:ext cx="2985120" cy="50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A87F57E8-8FB5-4818-BBB6-08936E685DBD}" type="slidenum">
              <a:rPr lang="ru-RU" sz="1900" b="0" strike="noStrike" spc="-1">
                <a:solidFill>
                  <a:srgbClr val="FFFF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  <a:tabLst>
                  <a:tab pos="0" algn="l"/>
                </a:tabLst>
              </a:pPr>
              <a:t>4</a:t>
            </a:fld>
            <a:endParaRPr lang="ru-RU" sz="1900" b="0" strike="noStrike" spc="-1">
              <a:latin typeface="Arial"/>
            </a:endParaRPr>
          </a:p>
        </p:txBody>
      </p:sp>
      <p:sp>
        <p:nvSpPr>
          <p:cNvPr id="324" name="Google Shape;440;p96"/>
          <p:cNvSpPr/>
          <p:nvPr/>
        </p:nvSpPr>
        <p:spPr>
          <a:xfrm>
            <a:off x="352440" y="5880600"/>
            <a:ext cx="5325120" cy="3187800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7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7280" tIns="53280" rIns="107280" bIns="5328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ЕДДС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Междуреченского городского округа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размещена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в отдельном здании.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Общая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площадь – </a:t>
            </a:r>
            <a:r>
              <a:rPr lang="ru-RU" sz="20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472,18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кв. м.</a:t>
            </a:r>
            <a:endParaRPr lang="ru-RU" sz="2000" b="0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Площадь зала ОДС –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80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кв. м.</a:t>
            </a:r>
            <a:endParaRPr lang="ru-RU" sz="20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25" name="Google Shape;441;p96"/>
          <p:cNvSpPr/>
          <p:nvPr/>
        </p:nvSpPr>
        <p:spPr>
          <a:xfrm>
            <a:off x="6480000" y="1656000"/>
            <a:ext cx="5758560" cy="2662920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7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7280" tIns="53280" rIns="107280" bIns="5328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800" b="1" i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Адрес</a:t>
            </a:r>
            <a:r>
              <a:rPr lang="ru-RU" sz="1800" b="1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Российская Федерация </a:t>
            </a:r>
            <a:r>
              <a:rPr lang="ru-RU" sz="180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652870, </a:t>
            </a:r>
            <a:endParaRPr lang="ru-RU" sz="1800" strike="noStrike" spc="-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Кемеровская область – Кузбасс,</a:t>
            </a: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Междуреченск,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ул. Космонавтов, д.3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«А»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pc="-1" dirty="0">
                <a:solidFill>
                  <a:srgbClr val="000000"/>
                </a:solidFill>
                <a:latin typeface="Times New Roman"/>
                <a:ea typeface="Times New Roman"/>
              </a:rPr>
              <a:t>э</a:t>
            </a:r>
            <a:r>
              <a:rPr lang="ru-RU" sz="180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л. </a:t>
            </a:r>
            <a:r>
              <a:rPr lang="ru-RU" sz="180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адрес </a:t>
            </a:r>
            <a:r>
              <a:rPr lang="ru-RU" sz="180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ЕДДС: </a:t>
            </a:r>
            <a:r>
              <a:rPr lang="ru-RU" sz="1800" strike="noStrike" spc="-1" dirty="0" smtClean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mchs_mzk@mail.ru</a:t>
            </a:r>
            <a:r>
              <a:rPr lang="ru-RU" sz="1800" strike="noStrike" spc="-1" dirty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, edds_mzk@mail.ru</a:t>
            </a:r>
            <a:endParaRPr lang="ru-RU" sz="180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800" strike="noStrike" spc="-1" dirty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тел. </a:t>
            </a:r>
            <a:r>
              <a:rPr lang="ru-RU" sz="1800" strike="noStrike" spc="-1" dirty="0" smtClean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8(38475</a:t>
            </a:r>
            <a:r>
              <a:rPr lang="ru-RU" sz="1800" strike="noStrike" spc="-1" dirty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) 65-112</a:t>
            </a:r>
            <a:endParaRPr lang="ru-RU" sz="180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800" strike="noStrike" spc="-1" dirty="0" smtClean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Факс 8 (384-75</a:t>
            </a:r>
            <a:r>
              <a:rPr lang="ru-RU" sz="1800" strike="noStrike" spc="-1" dirty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) </a:t>
            </a:r>
            <a:r>
              <a:rPr lang="ru-RU" sz="1800" strike="noStrike" spc="-1" dirty="0" smtClean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4-94-14</a:t>
            </a:r>
            <a:endParaRPr lang="ru-RU" sz="1800" strike="noStrike" spc="-1" dirty="0">
              <a:latin typeface="Arial"/>
            </a:endParaRPr>
          </a:p>
        </p:txBody>
      </p:sp>
      <p:pic>
        <p:nvPicPr>
          <p:cNvPr id="326" name="Google Shape;442;p96" descr="C:\Users\Mchs_1\Desktop\_DSC2923.JPG"/>
          <p:cNvPicPr/>
          <p:nvPr/>
        </p:nvPicPr>
        <p:blipFill>
          <a:blip r:embed="rId2" cstate="print"/>
          <a:stretch/>
        </p:blipFill>
        <p:spPr>
          <a:xfrm>
            <a:off x="145800" y="1281240"/>
            <a:ext cx="5894280" cy="3511080"/>
          </a:xfrm>
          <a:prstGeom prst="rect">
            <a:avLst/>
          </a:prstGeom>
          <a:ln w="0">
            <a:noFill/>
          </a:ln>
        </p:spPr>
      </p:pic>
      <p:pic>
        <p:nvPicPr>
          <p:cNvPr id="327" name="Google Shape;443;p96" descr="C:\Users\polyakova\Desktop\00Безымянный.jpg"/>
          <p:cNvPicPr/>
          <p:nvPr/>
        </p:nvPicPr>
        <p:blipFill>
          <a:blip r:embed="rId3" cstate="print"/>
          <a:stretch/>
        </p:blipFill>
        <p:spPr>
          <a:xfrm>
            <a:off x="6480000" y="5880600"/>
            <a:ext cx="5896800" cy="3187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448;p97"/>
          <p:cNvSpPr/>
          <p:nvPr/>
        </p:nvSpPr>
        <p:spPr>
          <a:xfrm>
            <a:off x="0" y="192088"/>
            <a:ext cx="12799080" cy="18722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ru-RU" alt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ЧИСЛЕННОСТЬ ДИСПЕТЧЕРСКОГО СОСТАВА </a:t>
            </a:r>
            <a:br>
              <a:rPr lang="ru-RU" alt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r>
              <a:rPr lang="ru-RU" alt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МЕЖДУРЕЧЕНСКОГО  </a:t>
            </a:r>
            <a:r>
              <a:rPr lang="ru-RU" alt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ГОРОДСКОГО ОКРУГА</a:t>
            </a:r>
            <a:endParaRPr lang="ru-RU" sz="3000" b="0" strike="noStrike" spc="-1" dirty="0">
              <a:latin typeface="Arial"/>
            </a:endParaRPr>
          </a:p>
        </p:txBody>
      </p:sp>
      <p:sp>
        <p:nvSpPr>
          <p:cNvPr id="334" name="Google Shape;454;p97"/>
          <p:cNvSpPr/>
          <p:nvPr/>
        </p:nvSpPr>
        <p:spPr>
          <a:xfrm flipH="1">
            <a:off x="2185920" y="1514160"/>
            <a:ext cx="77148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Google Shape;456;p97"/>
          <p:cNvSpPr/>
          <p:nvPr/>
        </p:nvSpPr>
        <p:spPr>
          <a:xfrm rot="10800000" flipH="1">
            <a:off x="2185200" y="1514520"/>
            <a:ext cx="360" cy="43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Google Shape;470;p97"/>
          <p:cNvSpPr/>
          <p:nvPr/>
        </p:nvSpPr>
        <p:spPr>
          <a:xfrm rot="10800000" flipH="1">
            <a:off x="9900360" y="1514520"/>
            <a:ext cx="360" cy="428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Google Shape;472;p97"/>
          <p:cNvSpPr/>
          <p:nvPr/>
        </p:nvSpPr>
        <p:spPr>
          <a:xfrm>
            <a:off x="8400960" y="2371680"/>
            <a:ext cx="3567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Google Shape;473;p97"/>
          <p:cNvSpPr/>
          <p:nvPr/>
        </p:nvSpPr>
        <p:spPr>
          <a:xfrm rot="10800000" flipH="1">
            <a:off x="8400240" y="2372040"/>
            <a:ext cx="360" cy="1571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Google Shape;474;p97"/>
          <p:cNvSpPr/>
          <p:nvPr/>
        </p:nvSpPr>
        <p:spPr>
          <a:xfrm>
            <a:off x="8400960" y="3228840"/>
            <a:ext cx="3567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Google Shape;475;p97"/>
          <p:cNvSpPr/>
          <p:nvPr/>
        </p:nvSpPr>
        <p:spPr>
          <a:xfrm>
            <a:off x="8400960" y="3943080"/>
            <a:ext cx="3567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Google Shape;476;p97"/>
          <p:cNvSpPr/>
          <p:nvPr/>
        </p:nvSpPr>
        <p:spPr>
          <a:xfrm>
            <a:off x="757080" y="2371680"/>
            <a:ext cx="3567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Google Shape;477;p97"/>
          <p:cNvSpPr/>
          <p:nvPr/>
        </p:nvSpPr>
        <p:spPr>
          <a:xfrm rot="10800000" flipH="1">
            <a:off x="756000" y="2372040"/>
            <a:ext cx="360" cy="3999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Google Shape;478;p97"/>
          <p:cNvSpPr/>
          <p:nvPr/>
        </p:nvSpPr>
        <p:spPr>
          <a:xfrm>
            <a:off x="757080" y="3300120"/>
            <a:ext cx="3567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Google Shape;479;p97"/>
          <p:cNvSpPr/>
          <p:nvPr/>
        </p:nvSpPr>
        <p:spPr>
          <a:xfrm>
            <a:off x="757080" y="4086000"/>
            <a:ext cx="3567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Google Shape;480;p97"/>
          <p:cNvSpPr/>
          <p:nvPr/>
        </p:nvSpPr>
        <p:spPr>
          <a:xfrm>
            <a:off x="757080" y="4871880"/>
            <a:ext cx="3567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Google Shape;481;p97"/>
          <p:cNvSpPr/>
          <p:nvPr/>
        </p:nvSpPr>
        <p:spPr>
          <a:xfrm>
            <a:off x="757080" y="5657760"/>
            <a:ext cx="3567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Google Shape;482;p97"/>
          <p:cNvSpPr/>
          <p:nvPr/>
        </p:nvSpPr>
        <p:spPr>
          <a:xfrm>
            <a:off x="757080" y="6372000"/>
            <a:ext cx="3567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Google Shape;483;p97"/>
          <p:cNvSpPr/>
          <p:nvPr/>
        </p:nvSpPr>
        <p:spPr>
          <a:xfrm rot="10800000" flipH="1">
            <a:off x="4827960" y="1800360"/>
            <a:ext cx="360" cy="5000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Google Shape;484;p97"/>
          <p:cNvSpPr/>
          <p:nvPr/>
        </p:nvSpPr>
        <p:spPr>
          <a:xfrm>
            <a:off x="3842280" y="2228760"/>
            <a:ext cx="285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Google Shape;485;p97"/>
          <p:cNvSpPr/>
          <p:nvPr/>
        </p:nvSpPr>
        <p:spPr>
          <a:xfrm>
            <a:off x="3842280" y="2800080"/>
            <a:ext cx="285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Google Shape;486;p97"/>
          <p:cNvSpPr/>
          <p:nvPr/>
        </p:nvSpPr>
        <p:spPr>
          <a:xfrm>
            <a:off x="3842280" y="3371760"/>
            <a:ext cx="285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Google Shape;487;p97"/>
          <p:cNvSpPr/>
          <p:nvPr/>
        </p:nvSpPr>
        <p:spPr>
          <a:xfrm>
            <a:off x="3842280" y="3943080"/>
            <a:ext cx="285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Google Shape;488;p97"/>
          <p:cNvSpPr/>
          <p:nvPr/>
        </p:nvSpPr>
        <p:spPr>
          <a:xfrm>
            <a:off x="3842280" y="4514760"/>
            <a:ext cx="285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Google Shape;489;p97"/>
          <p:cNvSpPr/>
          <p:nvPr/>
        </p:nvSpPr>
        <p:spPr>
          <a:xfrm>
            <a:off x="3842280" y="5086080"/>
            <a:ext cx="285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Google Shape;490;p97"/>
          <p:cNvSpPr/>
          <p:nvPr/>
        </p:nvSpPr>
        <p:spPr>
          <a:xfrm>
            <a:off x="3842280" y="5586120"/>
            <a:ext cx="285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Google Shape;491;p97"/>
          <p:cNvSpPr/>
          <p:nvPr/>
        </p:nvSpPr>
        <p:spPr>
          <a:xfrm>
            <a:off x="3842280" y="6157800"/>
            <a:ext cx="285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Google Shape;492;p97"/>
          <p:cNvSpPr/>
          <p:nvPr/>
        </p:nvSpPr>
        <p:spPr>
          <a:xfrm>
            <a:off x="3842280" y="6800760"/>
            <a:ext cx="285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48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062092"/>
              </p:ext>
            </p:extLst>
          </p:nvPr>
        </p:nvGraphicFramePr>
        <p:xfrm>
          <a:off x="1113840" y="2766014"/>
          <a:ext cx="10687559" cy="2059751"/>
        </p:xfrm>
        <a:graphic>
          <a:graphicData uri="http://schemas.openxmlformats.org/drawingml/2006/table">
            <a:tbl>
              <a:tblPr/>
              <a:tblGrid>
                <a:gridCol w="2137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7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5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7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7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8651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Штатная численность оперативных дежурных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(чел.)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Численность дежурной смены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Заработная плата оперативных дежурных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Средняя зарплата в городском округе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Консолидированный бюджет городского округа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(млн.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2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62,84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6861,1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Google Shape;389;p94"/>
          <p:cNvSpPr/>
          <p:nvPr/>
        </p:nvSpPr>
        <p:spPr>
          <a:xfrm>
            <a:off x="9813960" y="9090000"/>
            <a:ext cx="2985120" cy="50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60421F61-5F82-4536-A3A8-6E8DD5D583BA}" type="slidenum">
              <a:rPr lang="ru-RU" sz="1900" b="0" strike="noStrike" spc="-1">
                <a:solidFill>
                  <a:srgbClr val="FFFF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  <a:tabLst>
                  <a:tab pos="0" algn="l"/>
                </a:tabLst>
              </a:pPr>
              <a:t>5</a:t>
            </a:fld>
            <a:endParaRPr lang="ru-RU" sz="19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967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0" y="0"/>
            <a:ext cx="12799440" cy="137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ТЕХНИЧЕСКОЕ </a:t>
            </a:r>
            <a:r>
              <a:rPr lang="ru-RU" sz="2800" b="1" strike="noStrike" spc="-1" dirty="0">
                <a:solidFill>
                  <a:srgbClr val="FFFF00"/>
                </a:solidFill>
                <a:latin typeface="Times New Roman"/>
                <a:ea typeface="DejaVu Sans"/>
              </a:rPr>
              <a:t>ОСНАЩЕНИЕ И ПРОГРАММНОЕ ОБЕСПЕЧЕНИЕ ЕДДС МЕЖДУРЕЧЕНСКОГО ГОРОДСКОГО ОКРУГА</a:t>
            </a:r>
            <a:r>
              <a:rPr lang="ru-RU" sz="4400" b="1" strike="noStrike" spc="-1" dirty="0">
                <a:solidFill>
                  <a:srgbClr val="FFFF00"/>
                </a:solidFill>
                <a:latin typeface="Times New Roman"/>
                <a:ea typeface="DejaVu Sans"/>
              </a:rPr>
              <a:t> 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379" name="CustomShape 2"/>
          <p:cNvSpPr/>
          <p:nvPr/>
        </p:nvSpPr>
        <p:spPr>
          <a:xfrm>
            <a:off x="9813960" y="9090000"/>
            <a:ext cx="2985480" cy="509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>
            <a:noAutofit/>
          </a:bodyPr>
          <a:lstStyle/>
          <a:p>
            <a:pPr algn="r">
              <a:lnSpc>
                <a:spcPct val="100000"/>
              </a:lnSpc>
            </a:pPr>
            <a:fld id="{2203A135-6AEC-48DD-814F-3FA09C4B0F79}" type="slidenum">
              <a:rPr lang="ru-RU" sz="1900" b="0" strike="noStrike" spc="-1">
                <a:solidFill>
                  <a:srgbClr val="FFFF00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6</a:t>
            </a:fld>
            <a:endParaRPr lang="ru-RU" sz="1900" b="0" strike="noStrike" spc="-1">
              <a:latin typeface="Arial"/>
            </a:endParaRPr>
          </a:p>
        </p:txBody>
      </p:sp>
      <p:graphicFrame>
        <p:nvGraphicFramePr>
          <p:cNvPr id="380" name="Table 3"/>
          <p:cNvGraphicFramePr/>
          <p:nvPr>
            <p:extLst>
              <p:ext uri="{D42A27DB-BD31-4B8C-83A1-F6EECF244321}">
                <p14:modId xmlns:p14="http://schemas.microsoft.com/office/powerpoint/2010/main" val="1787525884"/>
              </p:ext>
            </p:extLst>
          </p:nvPr>
        </p:nvGraphicFramePr>
        <p:xfrm>
          <a:off x="-2160" y="6646758"/>
          <a:ext cx="12801240" cy="2926080"/>
        </p:xfrm>
        <a:graphic>
          <a:graphicData uri="http://schemas.openxmlformats.org/drawingml/2006/table">
            <a:tbl>
              <a:tblPr/>
              <a:tblGrid>
                <a:gridCol w="38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9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2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57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5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82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875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7324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Абонент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Каналы связи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Прямой канал связи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МГТС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ВЦСС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Транкинговая</a:t>
                      </a:r>
                      <a:r>
                        <a:t/>
                      </a:r>
                      <a:br/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 связь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Спутниковая </a:t>
                      </a:r>
                      <a:r>
                        <a:t/>
                      </a:r>
                      <a:br/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связь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Сотовая </a:t>
                      </a:r>
                      <a:r>
                        <a:t/>
                      </a:r>
                      <a:br/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связь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Радиосвязь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Интернет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Интранет ЛВС МЧС России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ЦУКС ГУ МЧС </a:t>
                      </a: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России по Кемеровской области – Кузбассу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ЕДДС соседних муниципальных образований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ДДС потенциально опасных объектов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Объекты с массовым пребыванием людей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81" name="Table 4"/>
          <p:cNvGraphicFramePr/>
          <p:nvPr>
            <p:extLst>
              <p:ext uri="{D42A27DB-BD31-4B8C-83A1-F6EECF244321}">
                <p14:modId xmlns:p14="http://schemas.microsoft.com/office/powerpoint/2010/main" val="701247226"/>
              </p:ext>
            </p:extLst>
          </p:nvPr>
        </p:nvGraphicFramePr>
        <p:xfrm>
          <a:off x="6755040" y="5418143"/>
          <a:ext cx="6046560" cy="868680"/>
        </p:xfrm>
        <a:graphic>
          <a:graphicData uri="http://schemas.openxmlformats.org/drawingml/2006/table">
            <a:tbl>
              <a:tblPr/>
              <a:tblGrid>
                <a:gridCol w="65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Приемник ГЛОНАСС или ГЛОНАСС/GPS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ГЛОНАСС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24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Укомплектованность - 100 %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2" name="Table 5"/>
          <p:cNvGraphicFramePr/>
          <p:nvPr>
            <p:extLst>
              <p:ext uri="{D42A27DB-BD31-4B8C-83A1-F6EECF244321}">
                <p14:modId xmlns:p14="http://schemas.microsoft.com/office/powerpoint/2010/main" val="2275427614"/>
              </p:ext>
            </p:extLst>
          </p:nvPr>
        </p:nvGraphicFramePr>
        <p:xfrm>
          <a:off x="6752520" y="4213523"/>
          <a:ext cx="6046560" cy="868680"/>
        </p:xfrm>
        <a:graphic>
          <a:graphicData uri="http://schemas.openxmlformats.org/drawingml/2006/table">
            <a:tbl>
              <a:tblPr/>
              <a:tblGrid>
                <a:gridCol w="65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Метеостанция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Метеостанция </a:t>
                      </a:r>
                      <a:r>
                        <a:rPr lang="ru-RU" sz="1200" b="0" strike="noStrike" spc="-1" dirty="0" err="1">
                          <a:solidFill>
                            <a:srgbClr val="000000"/>
                          </a:solidFill>
                          <a:latin typeface="Arial"/>
                        </a:rPr>
                        <a:t>Oregon</a:t>
                      </a: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strike="noStrike" spc="-1" dirty="0" err="1">
                          <a:solidFill>
                            <a:srgbClr val="000000"/>
                          </a:solidFill>
                          <a:latin typeface="Arial"/>
                        </a:rPr>
                        <a:t>Scientific</a:t>
                      </a: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 WMR 89 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24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Укомплектованность - _100_ %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3" name="Table 6"/>
          <p:cNvGraphicFramePr/>
          <p:nvPr>
            <p:extLst>
              <p:ext uri="{D42A27DB-BD31-4B8C-83A1-F6EECF244321}">
                <p14:modId xmlns:p14="http://schemas.microsoft.com/office/powerpoint/2010/main" val="937252650"/>
              </p:ext>
            </p:extLst>
          </p:nvPr>
        </p:nvGraphicFramePr>
        <p:xfrm>
          <a:off x="0" y="4967043"/>
          <a:ext cx="6049440" cy="1630680"/>
        </p:xfrm>
        <a:graphic>
          <a:graphicData uri="http://schemas.openxmlformats.org/drawingml/2006/table">
            <a:tbl>
              <a:tblPr/>
              <a:tblGrid>
                <a:gridCol w="65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2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регистрации (записи) входящих </a:t>
                      </a:r>
                      <a:endParaRPr lang="ru-RU" sz="13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и исходящих переговоров, а также </a:t>
                      </a:r>
                      <a:endParaRPr lang="ru-RU" sz="13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определения номера звонящего абонента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АОН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Устройство записи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24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Укомплектованность - 100 %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84" name="Table 7"/>
          <p:cNvGraphicFramePr/>
          <p:nvPr>
            <p:extLst>
              <p:ext uri="{D42A27DB-BD31-4B8C-83A1-F6EECF244321}">
                <p14:modId xmlns:p14="http://schemas.microsoft.com/office/powerpoint/2010/main" val="623633490"/>
              </p:ext>
            </p:extLst>
          </p:nvPr>
        </p:nvGraphicFramePr>
        <p:xfrm>
          <a:off x="6752520" y="2833707"/>
          <a:ext cx="6046560" cy="1158240"/>
        </p:xfrm>
        <a:graphic>
          <a:graphicData uri="http://schemas.openxmlformats.org/drawingml/2006/table">
            <a:tbl>
              <a:tblPr/>
              <a:tblGrid>
                <a:gridCol w="65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Система видеоконференцсвязи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ВКС Polycom RealPresence Group 310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ВКС Logitech GROUP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2 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24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Укомплектованность - 100 %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85" name="Table 8"/>
          <p:cNvGraphicFramePr/>
          <p:nvPr>
            <p:extLst>
              <p:ext uri="{D42A27DB-BD31-4B8C-83A1-F6EECF244321}">
                <p14:modId xmlns:p14="http://schemas.microsoft.com/office/powerpoint/2010/main" val="956659072"/>
              </p:ext>
            </p:extLst>
          </p:nvPr>
        </p:nvGraphicFramePr>
        <p:xfrm>
          <a:off x="-2160" y="2986815"/>
          <a:ext cx="6046560" cy="1882140"/>
        </p:xfrm>
        <a:graphic>
          <a:graphicData uri="http://schemas.openxmlformats.org/drawingml/2006/table">
            <a:tbl>
              <a:tblPr/>
              <a:tblGrid>
                <a:gridCol w="64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оповещения руководящего </a:t>
                      </a:r>
                      <a:endParaRPr lang="ru-RU" sz="13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состава и населения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300" b="0" strike="noStrike" spc="-1">
                        <a:latin typeface="Times New Roman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С</a:t>
                      </a: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истема 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оповещения 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«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Протей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»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300" b="0" strike="noStrike" spc="-1">
                        <a:latin typeface="Times New Roman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 П-166 ИТК ОС</a:t>
                      </a:r>
                      <a:endParaRPr lang="ru-RU" sz="1300" b="0" strike="noStrike" spc="-1" dirty="0">
                        <a:latin typeface="Times New Roman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latin typeface="Times New Roman"/>
                        </a:rPr>
                        <a:t>1</a:t>
                      </a:r>
                      <a:endParaRPr lang="ru-RU" sz="1300" b="0" strike="noStrike" spc="-1" dirty="0">
                        <a:latin typeface="Times New Roman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300" b="0" strike="noStrike" spc="-1">
                        <a:latin typeface="Times New Roman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 Многоканальная система автоматического телефонного оповещения "Рупор"</a:t>
                      </a:r>
                      <a:endParaRPr lang="ru-RU" sz="1300" b="0" strike="noStrike" spc="-1" dirty="0">
                        <a:latin typeface="Times New Roman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latin typeface="Times New Roman"/>
                        </a:rPr>
                        <a:t>1</a:t>
                      </a:r>
                      <a:endParaRPr lang="ru-RU" sz="1300" b="0" strike="noStrike" spc="-1" dirty="0">
                        <a:latin typeface="Times New Roman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Укомплектованность - 100 %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86" name="Table 9"/>
          <p:cNvGraphicFramePr/>
          <p:nvPr>
            <p:extLst>
              <p:ext uri="{D42A27DB-BD31-4B8C-83A1-F6EECF244321}">
                <p14:modId xmlns:p14="http://schemas.microsoft.com/office/powerpoint/2010/main" val="2620756076"/>
              </p:ext>
            </p:extLst>
          </p:nvPr>
        </p:nvGraphicFramePr>
        <p:xfrm>
          <a:off x="0" y="1249101"/>
          <a:ext cx="6046560" cy="1645920"/>
        </p:xfrm>
        <a:graphic>
          <a:graphicData uri="http://schemas.openxmlformats.org/drawingml/2006/table">
            <a:tbl>
              <a:tblPr/>
              <a:tblGrid>
                <a:gridCol w="64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связи и автоматизации управления, </a:t>
                      </a:r>
                      <a:r>
                        <a:rPr dirty="0"/>
                        <a:t/>
                      </a:r>
                      <a:br>
                        <a:rPr dirty="0"/>
                      </a:b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 средства радиосвязи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 Телефонный аппарат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9360" marR="9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9360" marR="9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 Факсимильный аппарат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9360" marR="9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9360" marR="9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 Сотовый телефон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9360" marR="9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9360" marR="9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24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Укомплектованность - __ %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87" name="Table 10"/>
          <p:cNvGraphicFramePr/>
          <p:nvPr>
            <p:extLst>
              <p:ext uri="{D42A27DB-BD31-4B8C-83A1-F6EECF244321}">
                <p14:modId xmlns:p14="http://schemas.microsoft.com/office/powerpoint/2010/main" val="3598076116"/>
              </p:ext>
            </p:extLst>
          </p:nvPr>
        </p:nvGraphicFramePr>
        <p:xfrm>
          <a:off x="6755040" y="1248889"/>
          <a:ext cx="6046560" cy="1447800"/>
        </p:xfrm>
        <a:graphic>
          <a:graphicData uri="http://schemas.openxmlformats.org/drawingml/2006/table">
            <a:tbl>
              <a:tblPr/>
              <a:tblGrid>
                <a:gridCol w="65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Оргтехника (компьютеры, принтеры, сканеры)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ринтеры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Копировальный аппарат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Факсимильный аппарат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24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Укомплектованность - _100_ %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Google Shape;389;p94"/>
          <p:cNvSpPr/>
          <p:nvPr/>
        </p:nvSpPr>
        <p:spPr>
          <a:xfrm>
            <a:off x="9813960" y="9090000"/>
            <a:ext cx="2985120" cy="50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60421F61-5F82-4536-A3A8-6E8DD5D583BA}" type="slidenum">
              <a:rPr lang="ru-RU" sz="1900" b="0" strike="noStrike" spc="-1">
                <a:solidFill>
                  <a:srgbClr val="FFFF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  <a:tabLst>
                  <a:tab pos="0" algn="l"/>
                </a:tabLst>
              </a:pPr>
              <a:t>6</a:t>
            </a:fld>
            <a:endParaRPr lang="ru-RU" sz="19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641;p110"/>
          <p:cNvSpPr/>
          <p:nvPr/>
        </p:nvSpPr>
        <p:spPr>
          <a:xfrm>
            <a:off x="0" y="0"/>
            <a:ext cx="12799080" cy="98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100" b="1" strike="noStrike" spc="-1" dirty="0">
                <a:solidFill>
                  <a:srgbClr val="FFFF00"/>
                </a:solidFill>
                <a:latin typeface="Times New Roman"/>
                <a:ea typeface="Times New Roman"/>
              </a:rPr>
              <a:t>ПОТЕНЦИАЛЬНО ОПАСНЫЕ ОБЪЕКТЫ</a:t>
            </a:r>
            <a:endParaRPr lang="ru-RU" sz="3100" b="0" strike="noStrike" spc="-1" dirty="0">
              <a:latin typeface="Arial"/>
            </a:endParaRPr>
          </a:p>
        </p:txBody>
      </p:sp>
      <p:sp>
        <p:nvSpPr>
          <p:cNvPr id="470" name="Google Shape;642;p110"/>
          <p:cNvSpPr/>
          <p:nvPr/>
        </p:nvSpPr>
        <p:spPr>
          <a:xfrm>
            <a:off x="9813960" y="9090000"/>
            <a:ext cx="2985120" cy="50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9B2E5F36-1AA6-406A-A023-CC70D27C9716}" type="slidenum">
              <a:rPr lang="ru-RU" sz="1900" b="0" strike="noStrike" spc="-1">
                <a:solidFill>
                  <a:srgbClr val="FFFF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  <a:tabLst>
                  <a:tab pos="0" algn="l"/>
                </a:tabLst>
              </a:pPr>
              <a:t>7</a:t>
            </a:fld>
            <a:endParaRPr lang="ru-RU" sz="1900" b="0" strike="noStrike" spc="-1">
              <a:latin typeface="Arial"/>
            </a:endParaRPr>
          </a:p>
        </p:txBody>
      </p:sp>
      <p:graphicFrame>
        <p:nvGraphicFramePr>
          <p:cNvPr id="471" name="Google Shape;643;p110"/>
          <p:cNvGraphicFramePr/>
          <p:nvPr/>
        </p:nvGraphicFramePr>
        <p:xfrm>
          <a:off x="304920" y="1066680"/>
          <a:ext cx="12034080" cy="1443600"/>
        </p:xfrm>
        <a:graphic>
          <a:graphicData uri="http://schemas.openxmlformats.org/drawingml/2006/table">
            <a:tbl>
              <a:tblPr/>
              <a:tblGrid>
                <a:gridCol w="2422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9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8720">
                <a:tc gridSpan="5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Количество объектов 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E3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Общее количество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CE9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Потенциально-опасные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CE9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Социально-значимые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CE9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Критически-важные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CE9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Туристические маршруты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CE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148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CE9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CE9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120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CE9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CE9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CE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680">
                <a:tc gridSpan="5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 них химически-опасных - 2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CE9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72" name="Google Shape;644;p110"/>
          <p:cNvSpPr/>
          <p:nvPr/>
        </p:nvSpPr>
        <p:spPr>
          <a:xfrm>
            <a:off x="9512280" y="2902535"/>
            <a:ext cx="3588480" cy="33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080" rIns="110520" bIns="5508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FFFF00"/>
                </a:solidFill>
                <a:latin typeface="Times New Roman"/>
                <a:ea typeface="Times New Roman"/>
              </a:rPr>
              <a:t>АО «Междуречье»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73" name="Google Shape;645;p110"/>
          <p:cNvSpPr/>
          <p:nvPr/>
        </p:nvSpPr>
        <p:spPr>
          <a:xfrm>
            <a:off x="159431" y="6000660"/>
            <a:ext cx="3131280" cy="33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080" rIns="110520" bIns="5508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 dirty="0" err="1">
                <a:solidFill>
                  <a:srgbClr val="FFFF00"/>
                </a:solidFill>
                <a:latin typeface="Times New Roman"/>
                <a:ea typeface="Times New Roman"/>
              </a:rPr>
              <a:t>Карайский</a:t>
            </a:r>
            <a:r>
              <a:rPr lang="ru-RU" sz="1400" b="1" strike="noStrike" spc="-1" dirty="0">
                <a:solidFill>
                  <a:srgbClr val="FFFF00"/>
                </a:solidFill>
                <a:latin typeface="Times New Roman"/>
                <a:ea typeface="Times New Roman"/>
              </a:rPr>
              <a:t> водозабор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74" name="Google Shape;646;p110"/>
          <p:cNvSpPr/>
          <p:nvPr/>
        </p:nvSpPr>
        <p:spPr>
          <a:xfrm>
            <a:off x="3290711" y="2783618"/>
            <a:ext cx="3896625" cy="33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080" rIns="110520" bIns="5508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350" b="1" strike="noStrike" spc="-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ПАО </a:t>
            </a:r>
            <a:r>
              <a:rPr lang="ru-RU" sz="1350" b="1" strike="noStrike" spc="-1" dirty="0">
                <a:solidFill>
                  <a:srgbClr val="FFFF00"/>
                </a:solidFill>
                <a:latin typeface="Times New Roman"/>
                <a:ea typeface="Times New Roman"/>
              </a:rPr>
              <a:t>«Распадская угольная компания</a:t>
            </a:r>
            <a:r>
              <a:rPr lang="ru-RU" sz="1350" b="1" strike="noStrike" spc="-1" dirty="0" smtClean="0">
                <a:solidFill>
                  <a:srgbClr val="FFFF00"/>
                </a:solidFill>
                <a:latin typeface="Times New Roman"/>
                <a:ea typeface="Times New Roman"/>
              </a:rPr>
              <a:t>»</a:t>
            </a: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350" b="1" spc="-1" dirty="0" smtClean="0">
                <a:solidFill>
                  <a:srgbClr val="FFFF00"/>
                </a:solidFill>
                <a:latin typeface="Times New Roman"/>
              </a:rPr>
              <a:t>ПАО шахта «Распадская»</a:t>
            </a:r>
            <a:endParaRPr lang="ru-RU" sz="1350" b="0" strike="noStrike" spc="-1" dirty="0">
              <a:latin typeface="Arial"/>
            </a:endParaRPr>
          </a:p>
        </p:txBody>
      </p:sp>
      <p:sp>
        <p:nvSpPr>
          <p:cNvPr id="475" name="Google Shape;647;p110"/>
          <p:cNvSpPr/>
          <p:nvPr/>
        </p:nvSpPr>
        <p:spPr>
          <a:xfrm>
            <a:off x="-63393" y="2734235"/>
            <a:ext cx="3912889" cy="33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080" rIns="110520" bIns="5508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350" b="1" strike="noStrike" spc="-1" dirty="0">
                <a:solidFill>
                  <a:srgbClr val="FFFF00"/>
                </a:solidFill>
                <a:latin typeface="Times New Roman"/>
                <a:ea typeface="Times New Roman"/>
              </a:rPr>
              <a:t>Филиал ПАО «Южный </a:t>
            </a:r>
            <a:r>
              <a:rPr lang="ru-RU" sz="1350" b="1" strike="noStrike" spc="-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Кузбасс» </a:t>
            </a:r>
            <a:endParaRPr lang="en-US" sz="1350" b="1" strike="noStrike" spc="-1" dirty="0" smtClean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350" b="1" strike="noStrike" spc="-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ГОФ </a:t>
            </a:r>
            <a:r>
              <a:rPr lang="ru-RU" sz="1350" b="1" strike="noStrike" spc="-1" dirty="0">
                <a:solidFill>
                  <a:srgbClr val="FFFF00"/>
                </a:solidFill>
                <a:latin typeface="Times New Roman"/>
                <a:ea typeface="Times New Roman"/>
              </a:rPr>
              <a:t>«</a:t>
            </a:r>
            <a:r>
              <a:rPr lang="ru-RU" sz="1350" b="1" strike="noStrike" spc="-1" dirty="0" err="1">
                <a:solidFill>
                  <a:srgbClr val="FFFF00"/>
                </a:solidFill>
                <a:latin typeface="Times New Roman"/>
                <a:ea typeface="Times New Roman"/>
              </a:rPr>
              <a:t>Томусинская</a:t>
            </a:r>
            <a:r>
              <a:rPr lang="ru-RU" sz="1350" b="1" strike="noStrike" spc="-1" dirty="0">
                <a:solidFill>
                  <a:srgbClr val="FFFF00"/>
                </a:solidFill>
                <a:latin typeface="Times New Roman"/>
                <a:ea typeface="Times New Roman"/>
              </a:rPr>
              <a:t>»</a:t>
            </a:r>
            <a:endParaRPr lang="ru-RU" sz="1350" b="0" strike="noStrike" spc="-1" dirty="0">
              <a:latin typeface="Arial"/>
            </a:endParaRPr>
          </a:p>
        </p:txBody>
      </p:sp>
      <p:pic>
        <p:nvPicPr>
          <p:cNvPr id="476" name="Google Shape;648;p110"/>
          <p:cNvPicPr/>
          <p:nvPr/>
        </p:nvPicPr>
        <p:blipFill>
          <a:blip r:embed="rId2" cstate="print"/>
          <a:stretch/>
        </p:blipFill>
        <p:spPr>
          <a:xfrm>
            <a:off x="424137" y="6600800"/>
            <a:ext cx="2866574" cy="1931015"/>
          </a:xfrm>
          <a:prstGeom prst="rect">
            <a:avLst/>
          </a:prstGeom>
          <a:ln w="0">
            <a:noFill/>
          </a:ln>
        </p:spPr>
      </p:pic>
      <p:pic>
        <p:nvPicPr>
          <p:cNvPr id="477" name="Google Shape;649;p110"/>
          <p:cNvPicPr/>
          <p:nvPr/>
        </p:nvPicPr>
        <p:blipFill>
          <a:blip r:embed="rId3" cstate="print"/>
          <a:stretch/>
        </p:blipFill>
        <p:spPr>
          <a:xfrm>
            <a:off x="3737993" y="3494214"/>
            <a:ext cx="2767328" cy="1771390"/>
          </a:xfrm>
          <a:prstGeom prst="rect">
            <a:avLst/>
          </a:prstGeom>
          <a:ln w="9525">
            <a:noFill/>
            <a:miter/>
          </a:ln>
        </p:spPr>
      </p:pic>
      <p:pic>
        <p:nvPicPr>
          <p:cNvPr id="478" name="Google Shape;650;p110"/>
          <p:cNvPicPr/>
          <p:nvPr/>
        </p:nvPicPr>
        <p:blipFill>
          <a:blip r:embed="rId4" cstate="print"/>
          <a:stretch/>
        </p:blipFill>
        <p:spPr>
          <a:xfrm>
            <a:off x="388378" y="3494212"/>
            <a:ext cx="2902333" cy="1771391"/>
          </a:xfrm>
          <a:prstGeom prst="rect">
            <a:avLst/>
          </a:prstGeom>
          <a:ln w="0">
            <a:noFill/>
          </a:ln>
        </p:spPr>
      </p:pic>
      <p:pic>
        <p:nvPicPr>
          <p:cNvPr id="479" name="Google Shape;651;p110"/>
          <p:cNvPicPr/>
          <p:nvPr/>
        </p:nvPicPr>
        <p:blipFill>
          <a:blip r:embed="rId5" cstate="print"/>
          <a:stretch/>
        </p:blipFill>
        <p:spPr>
          <a:xfrm>
            <a:off x="10111174" y="3494213"/>
            <a:ext cx="2390692" cy="1771391"/>
          </a:xfrm>
          <a:prstGeom prst="rect">
            <a:avLst/>
          </a:prstGeom>
          <a:ln w="9525">
            <a:noFill/>
            <a:miter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226" y="3494214"/>
            <a:ext cx="2617289" cy="177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08" y="6600801"/>
            <a:ext cx="2804534" cy="193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Google Shape;644;p110"/>
          <p:cNvSpPr/>
          <p:nvPr/>
        </p:nvSpPr>
        <p:spPr>
          <a:xfrm>
            <a:off x="3108660" y="5832576"/>
            <a:ext cx="3588480" cy="672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080" rIns="110520" bIns="55080">
            <a:noAutofit/>
          </a:bodyPr>
          <a:lstStyle/>
          <a:p>
            <a:pPr algn="ctr"/>
            <a:r>
              <a:rPr lang="ru-RU" sz="135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35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илиал ПАО «Южный </a:t>
            </a:r>
            <a:r>
              <a:rPr lang="ru-RU" sz="135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35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узбасс» - УПДУ (шахта имени В.И. </a:t>
            </a:r>
            <a:r>
              <a:rPr lang="ru-RU" sz="135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35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енина)</a:t>
            </a:r>
            <a:endParaRPr lang="ru-RU" sz="135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646;p110"/>
          <p:cNvSpPr/>
          <p:nvPr/>
        </p:nvSpPr>
        <p:spPr>
          <a:xfrm>
            <a:off x="6454738" y="2806668"/>
            <a:ext cx="4032448" cy="33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080" rIns="110520" bIns="55080">
            <a:noAutofit/>
          </a:bodyPr>
          <a:lstStyle/>
          <a:p>
            <a:pPr algn="ctr"/>
            <a:r>
              <a:rPr lang="ru-RU" sz="135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«Распадская угольная компания»</a:t>
            </a:r>
          </a:p>
          <a:p>
            <a:pPr algn="ctr"/>
            <a:r>
              <a:rPr lang="ru-RU" sz="135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«Распадская-Коксовая»</a:t>
            </a:r>
          </a:p>
        </p:txBody>
      </p:sp>
      <p:pic>
        <p:nvPicPr>
          <p:cNvPr id="17" name="Picture 6" descr="C:\Documents and Settings\Администратор\Рабочий стол\ФОТО  ПОО\Новая папка\DSC07061.JPG"/>
          <p:cNvPicPr/>
          <p:nvPr/>
        </p:nvPicPr>
        <p:blipFill>
          <a:blip r:embed="rId8" cstate="print"/>
          <a:stretch/>
        </p:blipFill>
        <p:spPr>
          <a:xfrm>
            <a:off x="6950230" y="6600802"/>
            <a:ext cx="2680285" cy="1931014"/>
          </a:xfrm>
          <a:prstGeom prst="rect">
            <a:avLst/>
          </a:prstGeom>
          <a:ln w="0">
            <a:noFill/>
          </a:ln>
        </p:spPr>
      </p:pic>
      <p:sp>
        <p:nvSpPr>
          <p:cNvPr id="18" name="Google Shape;644;p110"/>
          <p:cNvSpPr/>
          <p:nvPr/>
        </p:nvSpPr>
        <p:spPr>
          <a:xfrm>
            <a:off x="6457495" y="5832576"/>
            <a:ext cx="3588480" cy="672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080" rIns="110520" bIns="55080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pc="-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400" b="1" spc="-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илиал ПАО «Южный </a:t>
            </a:r>
            <a:r>
              <a:rPr lang="ru-RU" sz="1400" b="1" spc="-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b="1" spc="-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узбасс» -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1400" b="1" spc="-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разрез «</a:t>
            </a:r>
            <a:r>
              <a:rPr lang="ru-RU" sz="1400" b="1" spc="-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b="1" spc="-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расногорский» </a:t>
            </a:r>
            <a:endParaRPr lang="ru-RU" sz="1400" spc="-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/>
          <p:cNvPicPr/>
          <p:nvPr/>
        </p:nvPicPr>
        <p:blipFill>
          <a:blip r:embed="rId9" cstate="print"/>
          <a:stretch/>
        </p:blipFill>
        <p:spPr>
          <a:xfrm>
            <a:off x="10111174" y="6600800"/>
            <a:ext cx="2390692" cy="1931016"/>
          </a:xfrm>
          <a:prstGeom prst="rect">
            <a:avLst/>
          </a:prstGeom>
          <a:ln w="0">
            <a:noFill/>
          </a:ln>
        </p:spPr>
      </p:pic>
      <p:sp>
        <p:nvSpPr>
          <p:cNvPr id="20" name="Google Shape;644;p110"/>
          <p:cNvSpPr/>
          <p:nvPr/>
        </p:nvSpPr>
        <p:spPr>
          <a:xfrm>
            <a:off x="9531216" y="5832575"/>
            <a:ext cx="3588480" cy="672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080" rIns="110520" bIns="55080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350" b="1" spc="-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ПАО «УК «Южный </a:t>
            </a:r>
            <a:r>
              <a:rPr lang="ru-RU" sz="1350" b="1" spc="-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350" b="1" spc="-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узбасс» - ЦОФ «Кузбасская»</a:t>
            </a:r>
            <a:endParaRPr lang="ru-RU" sz="1350" spc="-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679;p113"/>
          <p:cNvSpPr/>
          <p:nvPr/>
        </p:nvSpPr>
        <p:spPr>
          <a:xfrm>
            <a:off x="0" y="66600"/>
            <a:ext cx="12799080" cy="177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FFFF00"/>
                </a:solidFill>
                <a:latin typeface="Times New Roman"/>
                <a:ea typeface="Times New Roman"/>
              </a:rPr>
              <a:t>СВЕДЕНИЯ О ЧРЕЗВЫЧАЙНЫХ СИТУАЦИЯХ, 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FFFF00"/>
                </a:solidFill>
                <a:latin typeface="Times New Roman"/>
                <a:ea typeface="Times New Roman"/>
              </a:rPr>
              <a:t>ПРОИЗОШЕДШИХ НА ТЕРРИТОРИИ </a:t>
            </a:r>
            <a:endParaRPr lang="ru-RU" sz="2800" b="1" strike="noStrike" spc="-1" dirty="0" smtClean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800" b="1" strike="noStrike" spc="-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МЕЖДУРЕЧЕНСКОГО </a:t>
            </a:r>
            <a:r>
              <a:rPr lang="ru-RU" sz="2800" b="1" strike="noStrike" spc="-1" dirty="0">
                <a:solidFill>
                  <a:srgbClr val="FFFF00"/>
                </a:solidFill>
                <a:latin typeface="Times New Roman"/>
                <a:ea typeface="Times New Roman"/>
              </a:rPr>
              <a:t>ГОРОДСКОГО ОКРУГА </a:t>
            </a:r>
            <a:endParaRPr lang="ru-RU" sz="2800" b="1" strike="noStrike" spc="-1" dirty="0" smtClean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800" b="1" strike="noStrike" spc="-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В </a:t>
            </a:r>
            <a:r>
              <a:rPr lang="ru-RU" sz="2800" b="1" strike="noStrike" spc="-1" dirty="0">
                <a:solidFill>
                  <a:srgbClr val="FFFF00"/>
                </a:solidFill>
                <a:latin typeface="Times New Roman"/>
                <a:ea typeface="Times New Roman"/>
              </a:rPr>
              <a:t>ПЕРИОД </a:t>
            </a:r>
            <a:r>
              <a:rPr lang="ru-RU" sz="2800" b="1" strike="noStrike" spc="-1" dirty="0" smtClean="0">
                <a:solidFill>
                  <a:srgbClr val="FFFF00"/>
                </a:solidFill>
                <a:latin typeface="Times New Roman"/>
                <a:ea typeface="Times New Roman"/>
              </a:rPr>
              <a:t>2018 </a:t>
            </a:r>
            <a:r>
              <a:rPr lang="ru-RU" sz="2800" b="1" strike="noStrike" spc="-1" dirty="0">
                <a:solidFill>
                  <a:srgbClr val="FFFF00"/>
                </a:solidFill>
                <a:latin typeface="Times New Roman"/>
                <a:ea typeface="Times New Roman"/>
              </a:rPr>
              <a:t>– </a:t>
            </a:r>
            <a:r>
              <a:rPr lang="ru-RU" sz="2800" b="1" strike="noStrike" spc="-1" dirty="0" smtClean="0">
                <a:solidFill>
                  <a:srgbClr val="FFFF00"/>
                </a:solidFill>
                <a:latin typeface="Times New Roman"/>
                <a:ea typeface="Times New Roman"/>
              </a:rPr>
              <a:t>2022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496" name="Google Shape;680;p113"/>
          <p:cNvSpPr/>
          <p:nvPr/>
        </p:nvSpPr>
        <p:spPr>
          <a:xfrm>
            <a:off x="0" y="-287280"/>
            <a:ext cx="28656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7" name="Google Shape;681;p113"/>
          <p:cNvSpPr/>
          <p:nvPr/>
        </p:nvSpPr>
        <p:spPr>
          <a:xfrm>
            <a:off x="0" y="138240"/>
            <a:ext cx="543600" cy="57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8" name="Google Shape;682;p113"/>
          <p:cNvSpPr/>
          <p:nvPr/>
        </p:nvSpPr>
        <p:spPr>
          <a:xfrm>
            <a:off x="0" y="565200"/>
            <a:ext cx="286560" cy="57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9" name="Google Shape;683;p113"/>
          <p:cNvSpPr/>
          <p:nvPr/>
        </p:nvSpPr>
        <p:spPr>
          <a:xfrm>
            <a:off x="9813960" y="9090000"/>
            <a:ext cx="2985120" cy="50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47ACB580-22F2-47D4-AB2B-572911ED6854}" type="slidenum">
              <a:rPr lang="ru-RU" sz="1900" b="0" strike="noStrike" spc="-1">
                <a:solidFill>
                  <a:srgbClr val="FFFF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  <a:tabLst>
                  <a:tab pos="0" algn="l"/>
                </a:tabLst>
              </a:pPr>
              <a:t>8</a:t>
            </a:fld>
            <a:endParaRPr lang="ru-RU" sz="1900" b="0" strike="noStrike" spc="-1">
              <a:latin typeface="Arial"/>
            </a:endParaRPr>
          </a:p>
        </p:txBody>
      </p:sp>
      <p:sp>
        <p:nvSpPr>
          <p:cNvPr id="500" name="Google Shape;684;p113"/>
          <p:cNvSpPr/>
          <p:nvPr/>
        </p:nvSpPr>
        <p:spPr>
          <a:xfrm>
            <a:off x="1432080" y="2064296"/>
            <a:ext cx="10179720" cy="1872208"/>
          </a:xfrm>
          <a:prstGeom prst="rect">
            <a:avLst/>
          </a:prstGeom>
          <a:solidFill>
            <a:srgbClr val="CCECFF"/>
          </a:solidFill>
          <a:ln w="19075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640" tIns="71640" rIns="143640" bIns="71640">
            <a:no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 период 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2018-2022 годы 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на территории Междуреченского городского округа 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произошли </a:t>
            </a:r>
            <a:r>
              <a:rPr lang="ru-RU" sz="2200" b="1" spc="-1" dirty="0" smtClean="0">
                <a:solidFill>
                  <a:srgbClr val="FF0000"/>
                </a:solidFill>
                <a:latin typeface="Times New Roman"/>
                <a:ea typeface="Times New Roman"/>
              </a:rPr>
              <a:t>2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чрезвычайные ситуации: </a:t>
            </a:r>
            <a:endParaRPr lang="ru-RU" sz="2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2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техногенные ЧС – </a:t>
            </a:r>
            <a:r>
              <a:rPr lang="ru-RU" sz="2200" i="1" spc="-1" dirty="0" smtClean="0">
                <a:solidFill>
                  <a:srgbClr val="FF0000"/>
                </a:solidFill>
                <a:latin typeface="Times New Roman"/>
                <a:ea typeface="Times New Roman"/>
              </a:rPr>
              <a:t>2</a:t>
            </a:r>
            <a:r>
              <a:rPr lang="ru-RU" sz="2200" b="0" i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; </a:t>
            </a:r>
            <a:endParaRPr lang="ru-RU" sz="2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2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природные ЧС –  </a:t>
            </a:r>
            <a:r>
              <a:rPr lang="ru-RU" sz="2200" b="0" i="1" strike="noStrike" spc="-1" dirty="0" smtClean="0">
                <a:solidFill>
                  <a:srgbClr val="FF0000"/>
                </a:solidFill>
                <a:latin typeface="Times New Roman"/>
                <a:ea typeface="Times New Roman"/>
              </a:rPr>
              <a:t>0</a:t>
            </a:r>
            <a:r>
              <a:rPr lang="ru-RU" sz="2200" b="0" i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; </a:t>
            </a:r>
            <a:endParaRPr lang="ru-RU" sz="2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2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биолого-социальные ЧС – </a:t>
            </a:r>
            <a:r>
              <a:rPr lang="ru-RU" sz="2200" b="0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0</a:t>
            </a:r>
            <a:r>
              <a:rPr lang="ru-RU" sz="2200" b="0" i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2200" b="0" strike="noStrike" spc="-1" dirty="0">
              <a:latin typeface="Arial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82082026"/>
              </p:ext>
            </p:extLst>
          </p:nvPr>
        </p:nvGraphicFramePr>
        <p:xfrm>
          <a:off x="2552136" y="5448672"/>
          <a:ext cx="8385168" cy="364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Google Shape;679;p113"/>
          <p:cNvSpPr/>
          <p:nvPr/>
        </p:nvSpPr>
        <p:spPr>
          <a:xfrm>
            <a:off x="2800400" y="5608822"/>
            <a:ext cx="8352928" cy="8374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 dirty="0" smtClean="0">
                <a:solidFill>
                  <a:schemeClr val="bg1"/>
                </a:solidFill>
                <a:latin typeface="Times New Roman"/>
                <a:ea typeface="Times New Roman"/>
              </a:rPr>
              <a:t>Количество ЧС на территории Междуреченского городского округа</a:t>
            </a:r>
            <a:endParaRPr lang="ru-RU" sz="20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694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715;p116" descr="\\10.114.81.168\shtab$\ИАО\Целищев\фото 2\_DSC3713.JPG"/>
          <p:cNvPicPr/>
          <p:nvPr/>
        </p:nvPicPr>
        <p:blipFill>
          <a:blip r:embed="rId2" cstate="print"/>
          <a:stretch/>
        </p:blipFill>
        <p:spPr>
          <a:xfrm>
            <a:off x="6450120" y="1373400"/>
            <a:ext cx="6095880" cy="3858480"/>
          </a:xfrm>
          <a:prstGeom prst="rect">
            <a:avLst/>
          </a:prstGeom>
          <a:ln w="0">
            <a:noFill/>
          </a:ln>
        </p:spPr>
      </p:pic>
      <p:pic>
        <p:nvPicPr>
          <p:cNvPr id="519" name="Google Shape;716;p116" descr="\\10.114.81.168\shtab$\ИАО\Целищев\Смотр-конкурс ЕДДС 2018\Прислали с МО\г. Междуреченск\фото конкурс 18.10.18\фото конкурс 18.10.18\_DSC3672.JPG"/>
          <p:cNvPicPr/>
          <p:nvPr/>
        </p:nvPicPr>
        <p:blipFill>
          <a:blip r:embed="rId3" cstate="print"/>
          <a:stretch/>
        </p:blipFill>
        <p:spPr>
          <a:xfrm>
            <a:off x="280080" y="1373400"/>
            <a:ext cx="5976000" cy="3858480"/>
          </a:xfrm>
          <a:prstGeom prst="rect">
            <a:avLst/>
          </a:prstGeom>
          <a:ln w="0">
            <a:noFill/>
          </a:ln>
        </p:spPr>
      </p:pic>
      <p:pic>
        <p:nvPicPr>
          <p:cNvPr id="520" name="Google Shape;717;p116" descr="\\10.114.81.168\shtab$\ИАО\Целищев\фото 2\_DSC3700.JPG"/>
          <p:cNvPicPr/>
          <p:nvPr/>
        </p:nvPicPr>
        <p:blipFill>
          <a:blip r:embed="rId4" cstate="print"/>
          <a:stretch/>
        </p:blipFill>
        <p:spPr>
          <a:xfrm>
            <a:off x="280080" y="5376600"/>
            <a:ext cx="5976000" cy="3968280"/>
          </a:xfrm>
          <a:prstGeom prst="rect">
            <a:avLst/>
          </a:prstGeom>
          <a:ln w="0">
            <a:noFill/>
          </a:ln>
        </p:spPr>
      </p:pic>
      <p:pic>
        <p:nvPicPr>
          <p:cNvPr id="521" name="Google Shape;718;p116" descr="\\10.114.81.168\shtab$\ИАО\Целищев\фото 2\_DSC3705.JPG"/>
          <p:cNvPicPr/>
          <p:nvPr/>
        </p:nvPicPr>
        <p:blipFill>
          <a:blip r:embed="rId5" cstate="print"/>
          <a:stretch/>
        </p:blipFill>
        <p:spPr>
          <a:xfrm>
            <a:off x="6450120" y="5376600"/>
            <a:ext cx="6095880" cy="3975840"/>
          </a:xfrm>
          <a:prstGeom prst="rect">
            <a:avLst/>
          </a:prstGeom>
          <a:ln w="0">
            <a:noFill/>
          </a:ln>
        </p:spPr>
      </p:pic>
      <p:sp>
        <p:nvSpPr>
          <p:cNvPr id="522" name="Google Shape;719;p116"/>
          <p:cNvSpPr/>
          <p:nvPr/>
        </p:nvSpPr>
        <p:spPr>
          <a:xfrm>
            <a:off x="-144000" y="-15480"/>
            <a:ext cx="12800880" cy="137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РАБОЧИЕ МЕСТА ПЕРСОНАЛА ДЕЖУРНОЙ СМЕНЫ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ЕДДС МЕЖДУРЕЧЕНСКОГО ГОРОДСКОГО ОКРУГА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523" name="Google Shape;720;p116"/>
          <p:cNvSpPr/>
          <p:nvPr/>
        </p:nvSpPr>
        <p:spPr>
          <a:xfrm>
            <a:off x="9814680" y="9090000"/>
            <a:ext cx="2986200" cy="51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7D17DB4D-4440-446A-A299-2895061C1641}" type="slidenum">
              <a:rPr lang="ru-RU" sz="1900" b="0" strike="noStrike" spc="-1">
                <a:solidFill>
                  <a:srgbClr val="FFFF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  <a:tabLst>
                  <a:tab pos="0" algn="l"/>
                </a:tabLst>
              </a:pPr>
              <a:t>9</a:t>
            </a:fld>
            <a:endParaRPr lang="ru-RU" sz="1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829</Words>
  <Application>Microsoft Office PowerPoint</Application>
  <PresentationFormat>A3 (297x420 мм)</PresentationFormat>
  <Paragraphs>272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dc:description/>
  <cp:lastModifiedBy>Денис Целищев</cp:lastModifiedBy>
  <cp:revision>29</cp:revision>
  <dcterms:modified xsi:type="dcterms:W3CDTF">2023-05-25T05:24:40Z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27</vt:i4>
  </property>
  <property fmtid="{D5CDD505-2E9C-101B-9397-08002B2CF9AE}" pid="3" name="PresentationFormat">
    <vt:lpwstr>A3 (297x420 мм)</vt:lpwstr>
  </property>
  <property fmtid="{D5CDD505-2E9C-101B-9397-08002B2CF9AE}" pid="4" name="Slides">
    <vt:i4>27</vt:i4>
  </property>
</Properties>
</file>