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  <p:sldMasterId id="2147483702" r:id="rId4"/>
    <p:sldMasterId id="2147483717" r:id="rId5"/>
    <p:sldMasterId id="2147483744" r:id="rId6"/>
    <p:sldMasterId id="2147483874" r:id="rId7"/>
  </p:sldMasterIdLst>
  <p:notesMasterIdLst>
    <p:notesMasterId r:id="rId17"/>
  </p:notesMasterIdLst>
  <p:sldIdLst>
    <p:sldId id="256" r:id="rId8"/>
    <p:sldId id="326" r:id="rId9"/>
    <p:sldId id="327" r:id="rId10"/>
    <p:sldId id="260" r:id="rId11"/>
    <p:sldId id="342" r:id="rId12"/>
    <p:sldId id="295" r:id="rId13"/>
    <p:sldId id="351" r:id="rId14"/>
    <p:sldId id="349" r:id="rId15"/>
    <p:sldId id="340" r:id="rId16"/>
  </p:sldIdLst>
  <p:sldSz cx="9906000" cy="6858000" type="A4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125" indent="-314325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99"/>
    <a:srgbClr val="FFFF99"/>
    <a:srgbClr val="CCFF99"/>
    <a:srgbClr val="FFF0E1"/>
    <a:srgbClr val="FFE8D1"/>
    <a:srgbClr val="FFF2E5"/>
    <a:srgbClr val="FFE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6914" autoAdjust="0"/>
  </p:normalViewPr>
  <p:slideViewPr>
    <p:cSldViewPr>
      <p:cViewPr varScale="1">
        <p:scale>
          <a:sx n="115" d="100"/>
          <a:sy n="115" d="100"/>
        </p:scale>
        <p:origin x="1632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6F64D8-FE0C-4EB9-B501-CDDC6DB926F4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F0045-E8C1-48C5-87BD-3F83AADBB5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3125" algn="l" defTabSz="10715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0244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6292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2340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88393" algn="l" defTabSz="10720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A51D24C4-8D40-4CED-A20F-5D4BE938DB5A}" type="slidenum">
              <a:rPr lang="ru-RU" altLang="ru-RU" sz="1200"/>
              <a:pPr algn="r" defTabSz="914400"/>
              <a:t>2</a:t>
            </a:fld>
            <a:endParaRPr lang="ru-RU" altLang="ru-RU" sz="1200"/>
          </a:p>
        </p:txBody>
      </p:sp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4452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72281-8231-4510-8975-42BF37B0FFE9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575B0268-53C7-4145-B9E6-D18A212A4571}" type="slidenum">
              <a:rPr lang="ru-RU" altLang="ru-RU" sz="1200"/>
              <a:pPr algn="r" defTabSz="914400"/>
              <a:t>3</a:t>
            </a:fld>
            <a:endParaRPr lang="ru-RU" altLang="ru-RU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845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58863" eaLnBrk="1" hangingPunct="1">
              <a:spcBef>
                <a:spcPct val="0"/>
              </a:spcBef>
            </a:pP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6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1E17-FE61-451D-B158-F61CB5D8C1E8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FF6E-E6D8-47FC-BC9D-B53B9F361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BF551-7765-4441-8ECA-A48393362363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9557-4068-4FE8-97F3-4C62315FAF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AE31-A18E-4187-92A7-955BCC4BE668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EB2D-8649-4C2D-8927-4F3D8760F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6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6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1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2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1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9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1B47-96EB-4D66-B014-40682319EDA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4338-89B7-41FD-8A21-6F60C87070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6" y="6238908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6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772CF1A-A489-473F-980C-47DFB42C4C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5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5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4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3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CFF4-19E6-429A-B52B-8484830E2ECA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108E-7725-498C-A1B0-A48864E070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24495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58"/>
            <a:ext cx="4457701" cy="1034129"/>
          </a:xfrm>
        </p:spPr>
        <p:txBody>
          <a:bodyPr/>
          <a:lstStyle>
            <a:lvl1pPr marL="201109" indent="-201109">
              <a:lnSpc>
                <a:spcPct val="90000"/>
              </a:lnSpc>
              <a:defRPr sz="1600"/>
            </a:lvl1pPr>
            <a:lvl2pPr marL="398306" indent="-192501">
              <a:lnSpc>
                <a:spcPct val="90000"/>
              </a:lnSpc>
              <a:defRPr sz="1400"/>
            </a:lvl2pPr>
            <a:lvl3pPr marL="564201" indent="-170590">
              <a:lnSpc>
                <a:spcPct val="90000"/>
              </a:lnSpc>
              <a:defRPr sz="1200"/>
            </a:lvl3pPr>
            <a:lvl4pPr marL="726185" indent="-161982">
              <a:lnSpc>
                <a:spcPct val="90000"/>
              </a:lnSpc>
              <a:defRPr sz="1100"/>
            </a:lvl4pPr>
            <a:lvl5pPr marL="896774" indent="-165895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0" y="1411558"/>
            <a:ext cx="4457701" cy="1034129"/>
          </a:xfrm>
        </p:spPr>
        <p:txBody>
          <a:bodyPr/>
          <a:lstStyle>
            <a:lvl1pPr marL="205805" indent="-205805">
              <a:lnSpc>
                <a:spcPct val="90000"/>
              </a:lnSpc>
              <a:defRPr sz="1600"/>
            </a:lvl1pPr>
            <a:lvl2pPr marL="398306" indent="-201109">
              <a:lnSpc>
                <a:spcPct val="90000"/>
              </a:lnSpc>
              <a:defRPr sz="1400"/>
            </a:lvl2pPr>
            <a:lvl3pPr marL="568897" indent="-179198">
              <a:lnSpc>
                <a:spcPct val="90000"/>
              </a:lnSpc>
              <a:defRPr sz="1200"/>
            </a:lvl3pPr>
            <a:lvl4pPr marL="726185" indent="-157288">
              <a:lnSpc>
                <a:spcPct val="90000"/>
              </a:lnSpc>
              <a:defRPr sz="1100"/>
            </a:lvl4pPr>
            <a:lvl5pPr marL="896774" indent="-161982">
              <a:lnSpc>
                <a:spcPct val="90000"/>
              </a:lnSpc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96305"/>
            <a:ext cx="4457701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8"/>
            <a:ext cx="4457701" cy="955646"/>
          </a:xfrm>
        </p:spPr>
        <p:txBody>
          <a:bodyPr/>
          <a:lstStyle>
            <a:lvl1pPr marL="166677" indent="-166677">
              <a:defRPr sz="1400"/>
            </a:lvl1pPr>
            <a:lvl2pPr marL="332573" indent="-157288">
              <a:defRPr sz="1200"/>
            </a:lvl2pPr>
            <a:lvl3pPr marL="481254" indent="-143985">
              <a:defRPr sz="1100"/>
            </a:lvl3pPr>
            <a:lvl4pPr marL="621326" indent="-135377">
              <a:defRPr sz="1100"/>
            </a:lvl4pPr>
            <a:lvl5pPr marL="756703" indent="-122074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96305"/>
            <a:ext cx="4460104" cy="2077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500" b="1"/>
            </a:lvl1pPr>
            <a:lvl2pPr marL="270441" indent="0">
              <a:buNone/>
              <a:defRPr sz="1200" b="1"/>
            </a:lvl2pPr>
            <a:lvl3pPr marL="540881" indent="0">
              <a:buNone/>
              <a:defRPr sz="1100" b="1"/>
            </a:lvl3pPr>
            <a:lvl4pPr marL="811322" indent="0">
              <a:buNone/>
              <a:defRPr sz="900" b="1"/>
            </a:lvl4pPr>
            <a:lvl5pPr marL="1081763" indent="0">
              <a:buNone/>
              <a:defRPr sz="900" b="1"/>
            </a:lvl5pPr>
            <a:lvl6pPr marL="1352204" indent="0">
              <a:buNone/>
              <a:defRPr sz="900" b="1"/>
            </a:lvl6pPr>
            <a:lvl7pPr marL="1622645" indent="0">
              <a:buNone/>
              <a:defRPr sz="900" b="1"/>
            </a:lvl7pPr>
            <a:lvl8pPr marL="1893084" indent="0">
              <a:buNone/>
              <a:defRPr sz="900" b="1"/>
            </a:lvl8pPr>
            <a:lvl9pPr marL="2163525" indent="0">
              <a:buNone/>
              <a:defRPr sz="9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8"/>
            <a:ext cx="4461139" cy="955646"/>
          </a:xfrm>
        </p:spPr>
        <p:txBody>
          <a:bodyPr/>
          <a:lstStyle>
            <a:lvl1pPr marL="175286" indent="-175286">
              <a:defRPr sz="1400"/>
            </a:lvl1pPr>
            <a:lvl2pPr marL="337269" indent="-161982">
              <a:defRPr sz="1200"/>
            </a:lvl2pPr>
            <a:lvl3pPr marL="485949" indent="-144768">
              <a:defRPr sz="1100"/>
            </a:lvl3pPr>
            <a:lvl4pPr marL="621326" indent="-140072">
              <a:defRPr sz="1100"/>
            </a:lvl4pPr>
            <a:lvl5pPr marL="756703" indent="-130682">
              <a:defRPr sz="11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55"/>
            <a:ext cx="9080500" cy="1244956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3" y="6238910"/>
            <a:ext cx="9906001" cy="619125"/>
          </a:xfrm>
          <a:solidFill>
            <a:srgbClr val="FFFF99"/>
          </a:solidFill>
        </p:spPr>
        <p:txBody>
          <a:bodyPr lIns="127325" tIns="63663" rIns="127325" bIns="63663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07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5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0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22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9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63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5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100" b="0" i="1" u="none" strike="noStrike" kern="0" cap="none" spc="-8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03F6-D727-4DAC-97F7-FE328ABEAA45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0B3-939F-47C7-9807-3422FE5BBC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1" y="4408544"/>
            <a:ext cx="8420633" cy="484748"/>
          </a:xfrm>
        </p:spPr>
        <p:txBody>
          <a:bodyPr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1" y="4187182"/>
            <a:ext cx="8420633" cy="22159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608" indent="0">
              <a:buNone/>
              <a:defRPr sz="1600"/>
            </a:lvl2pPr>
            <a:lvl3pPr marL="725189" indent="0">
              <a:buNone/>
              <a:defRPr sz="1300"/>
            </a:lvl3pPr>
            <a:lvl4pPr marL="1087752" indent="0">
              <a:buNone/>
              <a:defRPr sz="1200"/>
            </a:lvl4pPr>
            <a:lvl5pPr marL="1450445" indent="0">
              <a:buNone/>
              <a:defRPr sz="1200"/>
            </a:lvl5pPr>
            <a:lvl6pPr marL="1813029" indent="0">
              <a:buNone/>
              <a:defRPr sz="1200"/>
            </a:lvl6pPr>
            <a:lvl7pPr marL="2175529" indent="0">
              <a:buNone/>
              <a:defRPr sz="1200"/>
            </a:lvl7pPr>
            <a:lvl8pPr marL="2538084" indent="0">
              <a:buNone/>
              <a:defRPr sz="1200"/>
            </a:lvl8pPr>
            <a:lvl9pPr marL="290072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6" tIns="45713" rIns="91426" bIns="45713"/>
          <a:lstStyle>
            <a:lvl1pPr defTabSz="1072866"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5F3C8F0-68BC-473E-A398-08310D132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1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F29C-86AA-4294-B26E-38D72A41DB4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8C46-C6F8-45BE-A635-F34F9F8AD3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4" y="623890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BF123D7-964A-4570-BD0D-9C53C0A1B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0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0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79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B38A-EF3D-471B-9F7B-163159462AC4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4835-AE9A-4120-9BFD-D1755D6995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68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69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68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6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2" y="6238902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0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79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4E56238-4751-46CB-B50A-F8E852086C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9539-8D24-451D-87AC-15EC115DE57E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2799-3134-488A-BD35-5FFB0EFE67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4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0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8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6C0B8-236E-4968-B91D-D7896556170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9F3F9-8371-4D84-AD48-DE7DF604F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0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8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4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02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6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2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8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E822C6-5B98-4D88-A1B2-666692391BE8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61D-47D0-416A-A8D8-B59D350A1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12706-CA4C-4A28-A639-A0723FB2DB07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7525-3347-4719-9DFB-C70E88BFF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048" indent="0">
              <a:buNone/>
              <a:defRPr sz="2300" b="1"/>
            </a:lvl2pPr>
            <a:lvl3pPr marL="1072097" indent="0">
              <a:buNone/>
              <a:defRPr sz="2100" b="1"/>
            </a:lvl3pPr>
            <a:lvl4pPr marL="1608144" indent="0">
              <a:buNone/>
              <a:defRPr sz="1900" b="1"/>
            </a:lvl4pPr>
            <a:lvl5pPr marL="2144194" indent="0">
              <a:buNone/>
              <a:defRPr sz="1900" b="1"/>
            </a:lvl5pPr>
            <a:lvl6pPr marL="2680244" indent="0">
              <a:buNone/>
              <a:defRPr sz="1900" b="1"/>
            </a:lvl6pPr>
            <a:lvl7pPr marL="3216292" indent="0">
              <a:buNone/>
              <a:defRPr sz="1900" b="1"/>
            </a:lvl7pPr>
            <a:lvl8pPr marL="3752340" indent="0">
              <a:buNone/>
              <a:defRPr sz="1900" b="1"/>
            </a:lvl8pPr>
            <a:lvl9pPr marL="4288393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159E6-64C3-4E54-AE3A-A237F52FA889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3510-8849-426D-93FA-1A9409526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B6E1D-BD68-40F5-A46B-39EFA37B8FFA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AB553-DA33-40A9-A886-E366BE72A7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665A04-26DF-4B27-8449-54DB267EA7EB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C887-9275-4D7A-A24D-1AAF7E3D9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1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5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1FD3C-F520-4631-BFEB-1D1C35BD0A77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4E29-CBAC-41FE-B5C5-2C75143DF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0AFA4-F239-4DC0-BEC7-D783A8565C57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7B21-332F-41FB-8596-9E896F968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589B8-DD26-4049-8E4C-91416BF93315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107209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0D1E-2567-41B7-8F47-09BCAEB3AC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07" y="1905004"/>
            <a:ext cx="8322074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1106" y="4345024"/>
            <a:ext cx="832207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46022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11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EF5E-E6BC-47C0-9367-B2AA55A62F9B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5179-E168-49BC-A5CB-9DEBCC60B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1637343"/>
      </p:ext>
    </p:extLst>
  </p:cSld>
  <p:clrMapOvr>
    <a:masterClrMapping/>
  </p:clrMapOvr>
  <p:transition spd="slow">
    <p:fade/>
  </p:transition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12750" y="1411555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703610"/>
      </p:ext>
    </p:extLst>
  </p:cSld>
  <p:clrMapOvr>
    <a:masterClrMapping/>
  </p:clrMapOvr>
  <p:transition spd="slow">
    <p:fade/>
  </p:transition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750" y="1412878"/>
            <a:ext cx="9080500" cy="14557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24494416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2770" y="1411564"/>
            <a:ext cx="4457701" cy="1224951"/>
          </a:xfrm>
        </p:spPr>
        <p:txBody>
          <a:bodyPr/>
          <a:lstStyle>
            <a:lvl1pPr marL="235934" indent="-235934">
              <a:lnSpc>
                <a:spcPct val="90000"/>
              </a:lnSpc>
              <a:defRPr sz="2000"/>
            </a:lvl1pPr>
            <a:lvl2pPr marL="467277" indent="-225836">
              <a:lnSpc>
                <a:spcPct val="90000"/>
              </a:lnSpc>
              <a:defRPr sz="1600"/>
            </a:lvl2pPr>
            <a:lvl3pPr marL="661902" indent="-200130">
              <a:lnSpc>
                <a:spcPct val="90000"/>
              </a:lnSpc>
              <a:defRPr sz="1400"/>
            </a:lvl3pPr>
            <a:lvl4pPr marL="851935" indent="-190034">
              <a:lnSpc>
                <a:spcPct val="90000"/>
              </a:lnSpc>
              <a:defRPr sz="1300"/>
            </a:lvl4pPr>
            <a:lvl5pPr marL="1052065" indent="-194622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71" y="1411564"/>
            <a:ext cx="4457701" cy="1224951"/>
          </a:xfrm>
        </p:spPr>
        <p:txBody>
          <a:bodyPr/>
          <a:lstStyle>
            <a:lvl1pPr marL="241444" indent="-241444">
              <a:lnSpc>
                <a:spcPct val="90000"/>
              </a:lnSpc>
              <a:defRPr sz="2000"/>
            </a:lvl1pPr>
            <a:lvl2pPr marL="467277" indent="-235934">
              <a:lnSpc>
                <a:spcPct val="90000"/>
              </a:lnSpc>
              <a:defRPr sz="1600"/>
            </a:lvl2pPr>
            <a:lvl3pPr marL="667411" indent="-210230">
              <a:lnSpc>
                <a:spcPct val="90000"/>
              </a:lnSpc>
              <a:defRPr sz="1400"/>
            </a:lvl3pPr>
            <a:lvl4pPr marL="851935" indent="-184525">
              <a:lnSpc>
                <a:spcPct val="90000"/>
              </a:lnSpc>
              <a:defRPr sz="1300"/>
            </a:lvl4pPr>
            <a:lvl5pPr marL="1052065" indent="-190034">
              <a:lnSpc>
                <a:spcPct val="90000"/>
              </a:lnSpc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6511613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770" y="1854759"/>
            <a:ext cx="4457701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2768" y="2174879"/>
            <a:ext cx="4457701" cy="1084912"/>
          </a:xfrm>
        </p:spPr>
        <p:txBody>
          <a:bodyPr/>
          <a:lstStyle>
            <a:lvl1pPr marL="195540" indent="-195540">
              <a:defRPr sz="1600"/>
            </a:lvl1pPr>
            <a:lvl2pPr marL="390163" indent="-184525">
              <a:defRPr sz="1400"/>
            </a:lvl2pPr>
            <a:lvl3pPr marL="564591" indent="-168916">
              <a:defRPr sz="1300"/>
            </a:lvl3pPr>
            <a:lvl4pPr marL="728918" indent="-158819">
              <a:defRPr sz="1200"/>
            </a:lvl4pPr>
            <a:lvl5pPr marL="887739" indent="-143213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3153" y="1854759"/>
            <a:ext cx="4460104" cy="2492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17272" indent="0">
              <a:buNone/>
              <a:defRPr sz="1400" b="1"/>
            </a:lvl2pPr>
            <a:lvl3pPr marL="634543" indent="0">
              <a:buNone/>
              <a:defRPr sz="1300" b="1"/>
            </a:lvl3pPr>
            <a:lvl4pPr marL="951816" indent="0">
              <a:buNone/>
              <a:defRPr sz="1100" b="1"/>
            </a:lvl4pPr>
            <a:lvl5pPr marL="1269088" indent="0">
              <a:buNone/>
              <a:defRPr sz="1100" b="1"/>
            </a:lvl5pPr>
            <a:lvl6pPr marL="1586360" indent="0">
              <a:buNone/>
              <a:defRPr sz="1100" b="1"/>
            </a:lvl6pPr>
            <a:lvl7pPr marL="1903631" indent="0">
              <a:buNone/>
              <a:defRPr sz="1100" b="1"/>
            </a:lvl7pPr>
            <a:lvl8pPr marL="2220904" indent="0">
              <a:buNone/>
              <a:defRPr sz="1100" b="1"/>
            </a:lvl8pPr>
            <a:lvl9pPr marL="2538176" indent="0">
              <a:buNone/>
              <a:defRPr sz="1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9"/>
            <a:ext cx="4461139" cy="1084912"/>
          </a:xfrm>
        </p:spPr>
        <p:txBody>
          <a:bodyPr/>
          <a:lstStyle>
            <a:lvl1pPr marL="205640" indent="-205640">
              <a:defRPr sz="1600"/>
            </a:lvl1pPr>
            <a:lvl2pPr marL="395672" indent="-190034">
              <a:defRPr sz="1400"/>
            </a:lvl2pPr>
            <a:lvl3pPr marL="570098" indent="-169835">
              <a:defRPr sz="1300"/>
            </a:lvl3pPr>
            <a:lvl4pPr marL="728918" indent="-164328">
              <a:defRPr sz="1200"/>
            </a:lvl4pPr>
            <a:lvl5pPr marL="887739" indent="-153312">
              <a:defRPr sz="12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9348804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23017975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560145"/>
      </p:ext>
    </p:extLst>
  </p:cSld>
  <p:clrMapOvr>
    <a:masterClrMapping/>
  </p:clrMapOvr>
  <p:transition spd="slow">
    <p:fade/>
  </p:transition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458736"/>
      </p:ext>
    </p:extLst>
  </p:cSld>
  <p:clrMapOvr>
    <a:masterClrMapping/>
  </p:clrMapOvr>
  <p:transition spd="slow">
    <p:fade/>
  </p:transition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4746538"/>
      </p:ext>
    </p:extLst>
  </p:cSld>
  <p:clrMapOvr>
    <a:masterClrMapping/>
  </p:clrMapOvr>
  <p:transition spd="slow">
    <p:fade/>
  </p:transition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412750" y="1411560"/>
            <a:ext cx="9080500" cy="14557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24" y="6238906"/>
            <a:ext cx="9906001" cy="61912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9222208"/>
      </p:ext>
    </p:extLst>
  </p:cSld>
  <p:clrMapOvr>
    <a:masterClrMapping/>
  </p:clrMapOvr>
  <p:transition spd="slow"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9" y="4800637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9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048" indent="0">
              <a:buNone/>
              <a:defRPr sz="3300"/>
            </a:lvl2pPr>
            <a:lvl3pPr marL="1072097" indent="0">
              <a:buNone/>
              <a:defRPr sz="2800"/>
            </a:lvl3pPr>
            <a:lvl4pPr marL="1608144" indent="0">
              <a:buNone/>
              <a:defRPr sz="2300"/>
            </a:lvl4pPr>
            <a:lvl5pPr marL="2144194" indent="0">
              <a:buNone/>
              <a:defRPr sz="2300"/>
            </a:lvl5pPr>
            <a:lvl6pPr marL="2680244" indent="0">
              <a:buNone/>
              <a:defRPr sz="2300"/>
            </a:lvl6pPr>
            <a:lvl7pPr marL="3216292" indent="0">
              <a:buNone/>
              <a:defRPr sz="2300"/>
            </a:lvl7pPr>
            <a:lvl8pPr marL="3752340" indent="0">
              <a:buNone/>
              <a:defRPr sz="2300"/>
            </a:lvl8pPr>
            <a:lvl9pPr marL="4288393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9" y="536737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048" indent="0">
              <a:buNone/>
              <a:defRPr sz="1400"/>
            </a:lvl2pPr>
            <a:lvl3pPr marL="1072097" indent="0">
              <a:buNone/>
              <a:defRPr sz="1200"/>
            </a:lvl3pPr>
            <a:lvl4pPr marL="1608144" indent="0">
              <a:buNone/>
              <a:defRPr sz="1100"/>
            </a:lvl4pPr>
            <a:lvl5pPr marL="2144194" indent="0">
              <a:buNone/>
              <a:defRPr sz="1100"/>
            </a:lvl5pPr>
            <a:lvl6pPr marL="2680244" indent="0">
              <a:buNone/>
              <a:defRPr sz="1100"/>
            </a:lvl6pPr>
            <a:lvl7pPr marL="3216292" indent="0">
              <a:buNone/>
              <a:defRPr sz="1100"/>
            </a:lvl7pPr>
            <a:lvl8pPr marL="3752340" indent="0">
              <a:buNone/>
              <a:defRPr sz="1100"/>
            </a:lvl8pPr>
            <a:lvl9pPr marL="4288393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8413-BB85-4EF1-AC6D-E0F319EB7451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2B85-6584-4857-BC36-28CB71ECDC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22" y="649812"/>
            <a:ext cx="7630142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036" y="4345024"/>
            <a:ext cx="7630142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4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1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0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82224" y="2355883"/>
            <a:ext cx="8330957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4800" b="0" i="1" u="none" strike="noStrike" kern="0" cap="none" spc="-10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1255688"/>
      </p:ext>
    </p:extLst>
  </p:cSld>
  <p:clrMapOvr>
    <a:masterClrMapping/>
  </p:clrMapOvr>
  <p:transition spd="slow">
    <p:fade/>
  </p:transition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594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288" y="4408543"/>
            <a:ext cx="8420633" cy="567848"/>
          </a:xfrm>
        </p:spPr>
        <p:txBody>
          <a:bodyPr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288" y="4131784"/>
            <a:ext cx="8420633" cy="276999"/>
          </a:xfrm>
        </p:spPr>
        <p:txBody>
          <a:bodyPr anchor="b"/>
          <a:lstStyle>
            <a:lvl1pPr marL="0" indent="0">
              <a:buNone/>
              <a:defRPr sz="2000"/>
            </a:lvl1pPr>
            <a:lvl2pPr marL="425401" indent="0">
              <a:buNone/>
              <a:defRPr sz="1900"/>
            </a:lvl2pPr>
            <a:lvl3pPr marL="850766" indent="0">
              <a:buNone/>
              <a:defRPr sz="1500"/>
            </a:lvl3pPr>
            <a:lvl4pPr marL="1276114" indent="0">
              <a:buNone/>
              <a:defRPr sz="1400"/>
            </a:lvl4pPr>
            <a:lvl5pPr marL="1701614" indent="0">
              <a:buNone/>
              <a:defRPr sz="1400"/>
            </a:lvl5pPr>
            <a:lvl6pPr marL="2126985" indent="0">
              <a:buNone/>
              <a:defRPr sz="1400"/>
            </a:lvl6pPr>
            <a:lvl7pPr marL="2552257" indent="0">
              <a:buNone/>
              <a:defRPr sz="1400"/>
            </a:lvl7pPr>
            <a:lvl8pPr marL="2977595" indent="0">
              <a:buNone/>
              <a:defRPr sz="1400"/>
            </a:lvl8pPr>
            <a:lvl9pPr marL="3403032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107257" tIns="53629" rIns="107257" bIns="53629"/>
          <a:lstStyle>
            <a:lvl1pPr defTabSz="1072621" eaLnBrk="0" hangingPunct="0"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26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 vert="horz" wrap="square" lIns="107257" tIns="53629" rIns="107257" bIns="53629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10715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2E69B-3ED9-49BC-AAE2-3CFD14AAF3C3}" type="slidenum"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10715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97488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84121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F0D98-BB34-46E5-B906-23504C12622B}" type="datetimeFigureOut">
              <a:rPr lang="ru-RU"/>
              <a:pPr>
                <a:defRPr/>
              </a:pPr>
              <a:t>20.02.2023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 defTabSz="1072097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A20347-A92A-41F5-A145-097D2807A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08" r:id="rId13"/>
    <p:sldLayoutId id="2147483837" r:id="rId14"/>
    <p:sldLayoutId id="2147483807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3873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0" r:id="rId2"/>
    <p:sldLayoutId id="2147483819" r:id="rId3"/>
    <p:sldLayoutId id="2147483818" r:id="rId4"/>
    <p:sldLayoutId id="2147483817" r:id="rId5"/>
    <p:sldLayoutId id="2147483816" r:id="rId6"/>
    <p:sldLayoutId id="2147483815" r:id="rId7"/>
    <p:sldLayoutId id="2147483814" r:id="rId8"/>
    <p:sldLayoutId id="2147483813" r:id="rId9"/>
    <p:sldLayoutId id="2147483812" r:id="rId10"/>
    <p:sldLayoutId id="2147483811" r:id="rId11"/>
    <p:sldLayoutId id="2147483810" r:id="rId12"/>
    <p:sldLayoutId id="2147483809" r:id="rId13"/>
    <p:sldLayoutId id="2147483838" r:id="rId14"/>
  </p:sldLayoutIdLst>
  <p:transition spd="slow">
    <p:fade/>
  </p:transition>
  <p:hf sldNum="0" hdr="0" dt="0"/>
  <p:txStyles>
    <p:titleStyle>
      <a:lvl1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kern="1200" spc="-8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defTabSz="5397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defTabSz="539750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33363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33363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03200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-198438" algn="l" defTabSz="5397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87424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5786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28305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98747" indent="-135220" algn="l" defTabSz="540881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44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881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1322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763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220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264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3084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3525" algn="l" defTabSz="54088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4505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23" r:id="rId13"/>
    <p:sldLayoutId id="2147483851" r:id="rId14"/>
    <p:sldLayoutId id="2147483822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1443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24" r:id="rId13"/>
    <p:sldLayoutId id="2147483864" r:id="rId14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9091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10" tIns="53603" rIns="107210" bIns="53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B6A12-D1A7-4DC3-87F8-8AFF814DADAA}" type="datetimeFigureOut">
              <a:rPr lang="ru-RU" altLang="ru-RU"/>
              <a:pPr>
                <a:defRPr/>
              </a:pPr>
              <a:t>20.02.2023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107210" tIns="53603" rIns="107210" bIns="5360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04F364-9F96-46A0-AEAA-3C7F24C464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ctr" defTabSz="1071563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4838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1413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8268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3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0365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6416" indent="-268024" algn="l" defTabSz="10720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048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097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419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244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6292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340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393" algn="l" defTabSz="10720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230188"/>
            <a:ext cx="9080500" cy="4572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12750" y="1412875"/>
            <a:ext cx="90805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721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transition spd="slow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300" kern="1200" spc="-10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53631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072621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608932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145243" algn="l" defTabSz="63314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73050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73125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12838" indent="-23812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31775" algn="l" defTabSz="6318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44996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62268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9539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6812" indent="-158636" algn="l" defTabSz="63454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7272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4543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181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69088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86360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3631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0904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8176" algn="l" defTabSz="63454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Прямоугольник 6"/>
          <p:cNvSpPr>
            <a:spLocks noChangeArrowheads="1"/>
          </p:cNvSpPr>
          <p:nvPr/>
        </p:nvSpPr>
        <p:spPr bwMode="auto">
          <a:xfrm>
            <a:off x="0" y="2276475"/>
            <a:ext cx="9906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Ленинск-Кузнецкого городского округа</a:t>
            </a:r>
          </a:p>
          <a:p>
            <a:pPr algn="ctr">
              <a:lnSpc>
                <a:spcPct val="110000"/>
              </a:lnSpc>
            </a:pPr>
            <a:r>
              <a:rPr lang="ru-RU" altLang="ru-RU" sz="3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</a:p>
        </p:txBody>
      </p:sp>
      <p:pic>
        <p:nvPicPr>
          <p:cNvPr id="102402" name="Picture 5" descr="123 коп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0925" y="476250"/>
            <a:ext cx="132238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Рисунок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3" y="476250"/>
            <a:ext cx="14874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3059113"/>
            <a:ext cx="7800975" cy="189706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МКУ управление по делам ГО и ЧС </a:t>
            </a:r>
          </a:p>
          <a:p>
            <a:pPr algn="ctr" defTabSz="1241425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Ленинск-Кузнецкого городского округа</a:t>
            </a:r>
          </a:p>
          <a:p>
            <a:pPr algn="ctr" defTabSz="1241425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Якушина Людмила 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algn="ctr" defTabSz="1241425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 (38456)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5-34-98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8463" y="1143000"/>
            <a:ext cx="7808912" cy="16383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03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75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47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1925" indent="-314325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Ленинск-Кузнецкого городского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КЧС и ПБ Ленинск-Кузнецкого городского округа</a:t>
            </a:r>
          </a:p>
          <a:p>
            <a:pPr algn="ctr">
              <a:defRPr/>
            </a:pPr>
            <a:r>
              <a:rPr lang="ru-RU" alt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 Константин 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</a:t>
            </a:r>
          </a:p>
          <a:p>
            <a:pPr algn="ctr">
              <a:defRPr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(38456)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3-02-72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8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F80C360D-F908-437F-9C61-96E127936802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2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055" name="Picture 7" descr="D:\На альбом\В альбом 2013-2014 год\МАКЕт 2014\2 Телегин + Службы\DSC_0948.jpg"/>
          <p:cNvPicPr>
            <a:picLocks noChangeAspect="1" noChangeArrowheads="1"/>
          </p:cNvPicPr>
          <p:nvPr/>
        </p:nvPicPr>
        <p:blipFill>
          <a:blip r:embed="rId3" cstate="print"/>
          <a:srcRect t="13335" b="6656"/>
          <a:stretch>
            <a:fillRect/>
          </a:stretch>
        </p:blipFill>
        <p:spPr bwMode="auto">
          <a:xfrm>
            <a:off x="187502" y="1123834"/>
            <a:ext cx="1368230" cy="16574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 descr="D:\Фотографии\Фото руководителей\Якушина Людмила Ивановна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5881" t="14369" r="32480" b="18750"/>
          <a:stretch>
            <a:fillRect/>
          </a:stretch>
        </p:blipFill>
        <p:spPr bwMode="auto">
          <a:xfrm>
            <a:off x="159021" y="3044530"/>
            <a:ext cx="1396711" cy="19254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Прямоугольник 19"/>
          <p:cNvSpPr/>
          <p:nvPr/>
        </p:nvSpPr>
        <p:spPr>
          <a:xfrm>
            <a:off x="1658938" y="5197475"/>
            <a:ext cx="7818437" cy="146526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4" tIns="62096" rIns="124194" bIns="62096" anchor="ctr"/>
          <a:lstStyle/>
          <a:p>
            <a:pPr algn="ctr" defTabSz="914400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ЕДДС Ленинск-Кузнецкого городского округа</a:t>
            </a:r>
          </a:p>
          <a:p>
            <a:pPr algn="ctr" eaLnBrk="0" hangingPunct="0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Архипова Кристина </a:t>
            </a:r>
            <a:r>
              <a:rPr lang="ru-RU" sz="1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</a:p>
          <a:p>
            <a:pPr algn="ctr" defTabSz="914400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 (38456)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7-11-12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32" name="Рисунок 11" descr="Кристина Архипова уменьш.jpg"/>
          <p:cNvPicPr>
            <a:picLocks noChangeAspect="1"/>
          </p:cNvPicPr>
          <p:nvPr/>
        </p:nvPicPr>
        <p:blipFill>
          <a:blip r:embed="rId5"/>
          <a:srcRect l="4189"/>
          <a:stretch>
            <a:fillRect/>
          </a:stretch>
        </p:blipFill>
        <p:spPr bwMode="auto">
          <a:xfrm>
            <a:off x="157163" y="5186363"/>
            <a:ext cx="13985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72167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238875" y="1176338"/>
            <a:ext cx="21256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146" tIns="25571" rIns="51146" bIns="25571">
            <a:spAutoFit/>
          </a:bodyPr>
          <a:lstStyle/>
          <a:p>
            <a:pPr algn="ctr" defTabSz="719138">
              <a:spcBef>
                <a:spcPct val="50000"/>
              </a:spcBef>
            </a:pPr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5586413" y="4600575"/>
            <a:ext cx="3175" cy="292100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4619625" y="4887913"/>
            <a:ext cx="2260600" cy="4762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7" name="Line 10"/>
          <p:cNvSpPr>
            <a:spLocks noChangeShapeType="1"/>
          </p:cNvSpPr>
          <p:nvPr/>
        </p:nvSpPr>
        <p:spPr bwMode="auto">
          <a:xfrm>
            <a:off x="5586413" y="4892675"/>
            <a:ext cx="1587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105478" name="Rectangle 11"/>
          <p:cNvSpPr>
            <a:spLocks noChangeArrowheads="1"/>
          </p:cNvSpPr>
          <p:nvPr/>
        </p:nvSpPr>
        <p:spPr bwMode="auto">
          <a:xfrm>
            <a:off x="5586413" y="4892675"/>
            <a:ext cx="3175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79" name="Line 12"/>
          <p:cNvSpPr>
            <a:spLocks noChangeShapeType="1"/>
          </p:cNvSpPr>
          <p:nvPr/>
        </p:nvSpPr>
        <p:spPr bwMode="auto">
          <a:xfrm>
            <a:off x="6069013" y="4892675"/>
            <a:ext cx="0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 lIns="75676" tIns="37838" rIns="75676" bIns="37838"/>
          <a:lstStyle/>
          <a:p>
            <a:endParaRPr lang="ru-RU"/>
          </a:p>
        </p:txBody>
      </p:sp>
      <p:sp>
        <p:nvSpPr>
          <p:cNvPr id="105480" name="Rectangle 13"/>
          <p:cNvSpPr>
            <a:spLocks noChangeArrowheads="1"/>
          </p:cNvSpPr>
          <p:nvPr/>
        </p:nvSpPr>
        <p:spPr bwMode="auto">
          <a:xfrm>
            <a:off x="6069013" y="4892675"/>
            <a:ext cx="6350" cy="4763"/>
          </a:xfrm>
          <a:prstGeom prst="rect">
            <a:avLst/>
          </a:prstGeom>
          <a:solidFill>
            <a:srgbClr val="FCEDB6"/>
          </a:solidFill>
          <a:ln w="9525">
            <a:noFill/>
            <a:miter lim="800000"/>
            <a:headEnd/>
            <a:tailEnd/>
          </a:ln>
        </p:spPr>
        <p:txBody>
          <a:bodyPr lIns="71694" tIns="35841" rIns="71694" bIns="35841"/>
          <a:lstStyle/>
          <a:p>
            <a:pPr defTabSz="719138"/>
            <a:endParaRPr lang="ru-RU" altLang="ru-RU" sz="18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5481" name="Text Box 4"/>
          <p:cNvSpPr txBox="1">
            <a:spLocks noChangeArrowheads="1"/>
          </p:cNvSpPr>
          <p:nvPr/>
        </p:nvSpPr>
        <p:spPr bwMode="auto">
          <a:xfrm>
            <a:off x="-1588" y="0"/>
            <a:ext cx="99075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</a:t>
            </a:r>
          </a:p>
          <a:p>
            <a:pPr algn="ctr" defTabSz="1241425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ГОРОДСКОГО ОКРУГА</a:t>
            </a:r>
          </a:p>
        </p:txBody>
      </p:sp>
      <p:graphicFrame>
        <p:nvGraphicFramePr>
          <p:cNvPr id="77889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98122"/>
              </p:ext>
            </p:extLst>
          </p:nvPr>
        </p:nvGraphicFramePr>
        <p:xfrm>
          <a:off x="0" y="914400"/>
          <a:ext cx="9906000" cy="1762132"/>
        </p:xfrm>
        <a:graphic>
          <a:graphicData uri="http://schemas.openxmlformats.org/drawingml/2006/table">
            <a:tbl>
              <a:tblPr/>
              <a:tblGrid>
                <a:gridCol w="173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2208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 (Га)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(тыс.чел)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(тыс.чел)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 образования (сельсоветы)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 (ПГТ)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(села, деревни)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кв. км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насел. %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39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Ленинск-Кузнецкий городской округ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11944,7268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92,764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2,103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008063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0080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978">
                <a:tc gridSpan="9">
                  <a:txBody>
                    <a:bodyPr/>
                    <a:lstStyle>
                      <a:lvl1pPr indent="355600"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3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defTabSz="140970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6003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30575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5147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971925" indent="-314325" defTabSz="1409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администрации: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652500, г. Ленинск-Кузнецкий, пр.Кирова, 56. Координаты: </a:t>
                      </a:r>
                      <a:r>
                        <a:rPr kumimoji="0" lang="ru-RU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54° 39’ 24" СШ (54.6567) 86° 10’ 25" ВД (86.1737)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почты: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admlkz@kuzbass.net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ugo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lnk@mail.ru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тел.: 8 (38456) 7-22-04, 8 (38456) 3-22-45</a:t>
                      </a:r>
                    </a:p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Факс: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(38456) 3-44-92</a:t>
                      </a:r>
                    </a:p>
                  </a:txBody>
                  <a:tcPr marL="88000" marR="88000" marT="47211" marB="472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7196139" y="2708275"/>
            <a:ext cx="2709862" cy="6492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11263"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объекты: </a:t>
            </a: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химически опасных – 2;</a:t>
            </a:r>
          </a:p>
          <a:p>
            <a:pPr defTabSz="1211263">
              <a:spcAft>
                <a:spcPts val="100"/>
              </a:spcAft>
              <a:defRPr/>
            </a:pPr>
            <a:r>
              <a:rPr lang="ru-RU" sz="1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взрывопожароопасных – 6</a:t>
            </a:r>
          </a:p>
        </p:txBody>
      </p:sp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7196138" y="3357563"/>
            <a:ext cx="2709862" cy="350043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11263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100"/>
              </a:spcAft>
              <a:defRPr/>
            </a:pPr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 значимые объекты/в том числе с круглосуточным пребыванием людей: 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общеобразовательные школы – 17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высшие учебные заведения 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детские сады – 26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учреждения здравоохранения,из них: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больница муниципальная 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больница областного подчинения – 1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 культуры – 2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клубы – 3;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музеи – 2;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кинотеатры – 2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библиотеки – 2</a:t>
            </a:r>
          </a:p>
          <a:p>
            <a:pPr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объекты религиозного культа (храмы, монастыри) – 3 (православные христианские)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0" y="6021388"/>
            <a:ext cx="7196138" cy="836612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defTabSz="1277938">
              <a:spcBef>
                <a:spcPct val="20000"/>
              </a:spcBef>
              <a:spcAft>
                <a:spcPts val="100"/>
              </a:spcAft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Ленинск-Кузнецкий городской округ образован в 1925 году. </a:t>
            </a:r>
          </a:p>
          <a:p>
            <a:pPr algn="just" defTabSz="1277938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Ленинск-Кузнецкий  городской округ входит в состав Кемеровской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– Кузбасса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Сибирского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федерального округа. </a:t>
            </a:r>
            <a:endParaRPr lang="ru-RU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77938">
              <a:spcBef>
                <a:spcPct val="20000"/>
              </a:spcBef>
              <a:buFont typeface="Arial" charset="0"/>
              <a:buNone/>
              <a:defRPr/>
            </a:pP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Границы города окружены территорией Ленинск-Кузнецкого муниципального округа. На юге он граничит с </a:t>
            </a:r>
            <a:r>
              <a:rPr lang="ru-RU" sz="1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Полысаевским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городским округом.</a:t>
            </a:r>
          </a:p>
        </p:txBody>
      </p:sp>
      <p:sp>
        <p:nvSpPr>
          <p:cNvPr id="105519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0C672690-8A0B-4CDB-B213-499259CE272B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3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05520" name="Group 499"/>
          <p:cNvGrpSpPr>
            <a:grpSpLocks/>
          </p:cNvGrpSpPr>
          <p:nvPr/>
        </p:nvGrpSpPr>
        <p:grpSpPr bwMode="auto">
          <a:xfrm>
            <a:off x="5529263" y="2781300"/>
            <a:ext cx="654050" cy="403225"/>
            <a:chOff x="3193" y="2017"/>
            <a:chExt cx="727" cy="513"/>
          </a:xfrm>
        </p:grpSpPr>
        <p:pic>
          <p:nvPicPr>
            <p:cNvPr id="105533" name="Picture 500" descr="СП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34" name="Text Box 501"/>
            <p:cNvSpPr txBox="1">
              <a:spLocks noChangeArrowheads="1"/>
            </p:cNvSpPr>
            <p:nvPr/>
          </p:nvSpPr>
          <p:spPr bwMode="auto">
            <a:xfrm>
              <a:off x="3193" y="2051"/>
              <a:ext cx="7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r>
                <a:rPr lang="ru-RU" altLang="ru-RU" sz="600" b="1">
                  <a:latin typeface="Arial Unicode MS" pitchFamily="34" charset="-128"/>
                </a:rPr>
                <a:t>ГУ МЧС</a:t>
              </a:r>
            </a:p>
          </p:txBody>
        </p:sp>
      </p:grpSp>
      <p:grpSp>
        <p:nvGrpSpPr>
          <p:cNvPr id="105521" name="Group 508"/>
          <p:cNvGrpSpPr>
            <a:grpSpLocks/>
          </p:cNvGrpSpPr>
          <p:nvPr/>
        </p:nvGrpSpPr>
        <p:grpSpPr bwMode="auto">
          <a:xfrm>
            <a:off x="4881563" y="4365625"/>
            <a:ext cx="720725" cy="485775"/>
            <a:chOff x="5301" y="663"/>
            <a:chExt cx="423" cy="441"/>
          </a:xfrm>
        </p:grpSpPr>
        <p:sp>
          <p:nvSpPr>
            <p:cNvPr id="105531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>
                  <a:latin typeface="Arial Unicode MS" pitchFamily="34" charset="-128"/>
                </a:rPr>
                <a:t>УГОЧС</a:t>
              </a:r>
              <a:r>
                <a:rPr lang="ru-RU" altLang="ru-RU" sz="600" b="1"/>
                <a:t> Л-К </a:t>
              </a:r>
            </a:p>
            <a:p>
              <a:pPr algn="ctr" defTabSz="652463"/>
              <a:r>
                <a:rPr lang="ru-RU" altLang="ru-RU" sz="600" b="1"/>
                <a:t>городского округа</a:t>
              </a:r>
              <a:r>
                <a:rPr lang="ru-RU" altLang="ru-RU" sz="600" b="1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105532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522" name="Group 508"/>
          <p:cNvGrpSpPr>
            <a:grpSpLocks/>
          </p:cNvGrpSpPr>
          <p:nvPr/>
        </p:nvGrpSpPr>
        <p:grpSpPr bwMode="auto">
          <a:xfrm>
            <a:off x="4665663" y="3933825"/>
            <a:ext cx="720725" cy="485775"/>
            <a:chOff x="5301" y="663"/>
            <a:chExt cx="423" cy="441"/>
          </a:xfrm>
        </p:grpSpPr>
        <p:sp>
          <p:nvSpPr>
            <p:cNvPr id="105529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/>
                <a:t>КЧС и ПБ Л-К </a:t>
              </a:r>
            </a:p>
            <a:p>
              <a:pPr algn="ctr" defTabSz="652463"/>
              <a:r>
                <a:rPr lang="ru-RU" altLang="ru-RU" sz="600" b="1"/>
                <a:t>городского округа</a:t>
              </a:r>
            </a:p>
          </p:txBody>
        </p:sp>
        <p:sp>
          <p:nvSpPr>
            <p:cNvPr id="105530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523" name="Group 499"/>
          <p:cNvGrpSpPr>
            <a:grpSpLocks/>
          </p:cNvGrpSpPr>
          <p:nvPr/>
        </p:nvGrpSpPr>
        <p:grpSpPr bwMode="auto">
          <a:xfrm>
            <a:off x="4322763" y="3279775"/>
            <a:ext cx="677862" cy="479425"/>
            <a:chOff x="3212" y="2012"/>
            <a:chExt cx="753" cy="518"/>
          </a:xfrm>
        </p:grpSpPr>
        <p:pic>
          <p:nvPicPr>
            <p:cNvPr id="105527" name="Picture 500" descr="СП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28" name="Text Box 501"/>
            <p:cNvSpPr txBox="1">
              <a:spLocks noChangeArrowheads="1"/>
            </p:cNvSpPr>
            <p:nvPr/>
          </p:nvSpPr>
          <p:spPr bwMode="auto">
            <a:xfrm>
              <a:off x="3212" y="2012"/>
              <a:ext cx="75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r>
                <a:rPr lang="ru-RU" altLang="ru-RU" sz="400" b="1"/>
                <a:t>7ПСО ФПС ГПС ГУ МЧС России по КО-Кузбассу</a:t>
              </a:r>
              <a:r>
                <a:rPr lang="ru-RU" altLang="ru-RU" sz="600" b="1"/>
                <a:t>»</a:t>
              </a:r>
              <a:endParaRPr lang="ru-RU" altLang="ru-RU" sz="600" b="1">
                <a:latin typeface="Arial Unicode MS" pitchFamily="34" charset="-128"/>
              </a:endParaRPr>
            </a:p>
          </p:txBody>
        </p:sp>
      </p:grpSp>
      <p:grpSp>
        <p:nvGrpSpPr>
          <p:cNvPr id="105524" name="Group 508"/>
          <p:cNvGrpSpPr>
            <a:grpSpLocks/>
          </p:cNvGrpSpPr>
          <p:nvPr/>
        </p:nvGrpSpPr>
        <p:grpSpPr bwMode="auto">
          <a:xfrm>
            <a:off x="4953000" y="4724400"/>
            <a:ext cx="720725" cy="485775"/>
            <a:chOff x="5301" y="663"/>
            <a:chExt cx="423" cy="441"/>
          </a:xfrm>
        </p:grpSpPr>
        <p:sp>
          <p:nvSpPr>
            <p:cNvPr id="105525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652463"/>
              <a:r>
                <a:rPr lang="ru-RU" altLang="ru-RU" sz="600" b="1"/>
                <a:t>ЕДДС Л-К </a:t>
              </a:r>
            </a:p>
            <a:p>
              <a:pPr algn="ctr" defTabSz="652463"/>
              <a:r>
                <a:rPr lang="ru-RU" altLang="ru-RU" sz="600" b="1"/>
                <a:t>городского округа</a:t>
              </a:r>
              <a:r>
                <a:rPr lang="ru-RU" altLang="ru-RU" sz="600" b="1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105526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</a:t>
            </a:r>
            <a:b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ГОРОДСКОГО ОКРУГА</a:t>
            </a:r>
          </a:p>
        </p:txBody>
      </p:sp>
      <p:sp>
        <p:nvSpPr>
          <p:cNvPr id="107522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48FDA0-AF97-413E-BC90-2269110495A9}" type="slidenum">
              <a:rPr lang="ru-RU" altLang="ru-RU" smtClean="0">
                <a:solidFill>
                  <a:srgbClr val="FFFF00"/>
                </a:solidFill>
                <a:cs typeface="Arial" charset="0"/>
              </a:rPr>
              <a:pPr/>
              <a:t>4</a:t>
            </a:fld>
            <a:endParaRPr lang="ru-RU" altLang="ru-RU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7950" y="3759200"/>
            <a:ext cx="4540250" cy="2447925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>
            <a:lvl1pPr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12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12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Ленинск-Кузнецкого городского округа размещена </a:t>
            </a:r>
            <a:r>
              <a:rPr lang="ru-RU" altLang="ru-RU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здании МКУ управление по делам ГО и ЧС </a:t>
            </a:r>
          </a:p>
          <a:p>
            <a:pPr algn="ctr">
              <a:defRPr/>
            </a:pPr>
            <a:r>
              <a:rPr lang="ru-RU" altLang="ru-RU" sz="1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Ленинск-Кузнецкого городского округа </a:t>
            </a:r>
          </a:p>
          <a:p>
            <a:pPr algn="ctr">
              <a:defRPr/>
            </a:pPr>
            <a:endParaRPr lang="ru-RU" altLang="ru-RU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– </a:t>
            </a:r>
            <a:r>
              <a:rPr lang="ru-RU" alt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105,5 кв. м.</a:t>
            </a:r>
          </a:p>
          <a:p>
            <a:pPr algn="ctr">
              <a:defRPr/>
            </a:pP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зала ОДС – </a:t>
            </a:r>
            <a:r>
              <a:rPr lang="ru-RU" alt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70450" y="990600"/>
            <a:ext cx="4870450" cy="1752600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10" tIns="53603" rIns="107210" bIns="53603" anchor="ctr"/>
          <a:lstStyle/>
          <a:p>
            <a:pPr algn="ctr" defTabSz="1211263">
              <a:defRPr/>
            </a:pPr>
            <a:r>
              <a:rPr lang="ru-RU" sz="19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652500, 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– Кузбасс, 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Ленинск-Кузнецкий, пр. Кирова, 47а,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(38456) 71-112, 8 (38456) 7-15-16,</a:t>
            </a:r>
          </a:p>
          <a:p>
            <a:pPr algn="ctr" defTabSz="1211263">
              <a:defRPr/>
            </a:pP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(38456) 71-112</a:t>
            </a:r>
            <a:r>
              <a:rPr lang="ru-RU" sz="1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752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90600"/>
            <a:ext cx="4713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3"/>
          <a:srcRect l="9900" t="15965" r="43450" b="14222"/>
          <a:stretch/>
        </p:blipFill>
        <p:spPr bwMode="auto">
          <a:xfrm>
            <a:off x="5097463" y="3429000"/>
            <a:ext cx="4643437" cy="276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906000" cy="981075"/>
          </a:xfrm>
        </p:spPr>
        <p:txBody>
          <a:bodyPr/>
          <a:lstStyle/>
          <a:p>
            <a:pPr defTabSz="1241425" eaLnBrk="1" hangingPunct="1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</a:t>
            </a:r>
            <a:b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ЛЕНИНСК-КУЗНЕЦКОГО ГОРОДСКОГО ОКРУГА</a:t>
            </a:r>
          </a:p>
        </p:txBody>
      </p:sp>
      <p:sp>
        <p:nvSpPr>
          <p:cNvPr id="108546" name="Номер слайда 2"/>
          <p:cNvSpPr txBox="1">
            <a:spLocks noGrp="1"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99534400-ACA3-41EA-866E-4D3EC394C4CC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5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0857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94863"/>
              </p:ext>
            </p:extLst>
          </p:nvPr>
        </p:nvGraphicFramePr>
        <p:xfrm>
          <a:off x="560388" y="1227138"/>
          <a:ext cx="8856662" cy="1747203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Штатная численность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дежурной смены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(чел.)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Заработная плата оперативных дежурных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зарплата в городском округе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Консолидированный бюджет городского округа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4665,3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Заголовок 1"/>
          <p:cNvSpPr>
            <a:spLocks noGrp="1"/>
          </p:cNvSpPr>
          <p:nvPr>
            <p:ph type="title"/>
          </p:nvPr>
        </p:nvSpPr>
        <p:spPr>
          <a:xfrm>
            <a:off x="0" y="-100013"/>
            <a:ext cx="9906000" cy="1081088"/>
          </a:xfrm>
        </p:spPr>
        <p:txBody>
          <a:bodyPr/>
          <a:lstStyle/>
          <a:p>
            <a:pPr defTabSz="1241425" eaLnBrk="1" hangingPunct="1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ЛЕНИНСК-КУЗНЕЦКОГО ГОРОДСКОГО ОКРУГА </a:t>
            </a:r>
          </a:p>
        </p:txBody>
      </p:sp>
      <p:graphicFrame>
        <p:nvGraphicFramePr>
          <p:cNvPr id="80228" name="Group 3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4499"/>
              </p:ext>
            </p:extLst>
          </p:nvPr>
        </p:nvGraphicFramePr>
        <p:xfrm>
          <a:off x="273050" y="924842"/>
          <a:ext cx="4679950" cy="69342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531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7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Радиостанция КВ диапазона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7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УКВ радиостанция стационарная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76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– </a:t>
                      </a:r>
                      <a:r>
                        <a:rPr kumimoji="0" 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4" marR="9524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199" name="Group 3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278918"/>
              </p:ext>
            </p:extLst>
          </p:nvPr>
        </p:nvGraphicFramePr>
        <p:xfrm>
          <a:off x="5087938" y="1144208"/>
          <a:ext cx="4473575" cy="1285882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37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начальника ЕДДС 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1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зам. начальника ЕДДС по мониторингу и прогнозированию ЧС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91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зам. начальника ЕДДС по управлению и       средствам связи 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1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оперативного дежурного ЕДДС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диспетчера ЕДДС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9523" marR="9523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695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74400"/>
              </p:ext>
            </p:extLst>
          </p:nvPr>
        </p:nvGraphicFramePr>
        <p:xfrm>
          <a:off x="5087938" y="2656945"/>
          <a:ext cx="4464050" cy="571500"/>
        </p:xfrm>
        <a:graphic>
          <a:graphicData uri="http://schemas.openxmlformats.org/drawingml/2006/table">
            <a:tbl>
              <a:tblPr/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Система видеоконференцсвязи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Видеотелефон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АРМ ВКС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</a:t>
                      </a: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43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en-US" alt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</a:t>
                      </a:r>
                      <a:r>
                        <a:rPr kumimoji="0" lang="ru-RU" alt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%</a:t>
                      </a:r>
                    </a:p>
                  </a:txBody>
                  <a:tcPr marL="9525" marR="9525" marT="95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2181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3205"/>
              </p:ext>
            </p:extLst>
          </p:nvPr>
        </p:nvGraphicFramePr>
        <p:xfrm>
          <a:off x="273050" y="1703013"/>
          <a:ext cx="4679950" cy="2093602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4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Руководящий состав администрации оповещается через систему оповещения «</a:t>
                      </a: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Население 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оповещается через аппаратуру П-164 с запуском  электросирен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Громкоговорители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Стойка 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циркулярного вызова, абонентов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03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Используется звон колоколов церквей, с помощью громкоговорящих устройств установленных на автомобилях экстренных служб и гудков локомотивов, маневровых тепловозов, через теле- и радио-вещание, через громкоговорящую связь автовокзала и рынков городского округа, ХОО 2 ЛСО. 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6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74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alt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5" marR="9525" marT="9526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0229" name="Group 3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48857"/>
              </p:ext>
            </p:extLst>
          </p:nvPr>
        </p:nvGraphicFramePr>
        <p:xfrm>
          <a:off x="273050" y="3878588"/>
          <a:ext cx="4679950" cy="961960"/>
        </p:xfrm>
        <a:graphic>
          <a:graphicData uri="http://schemas.openxmlformats.org/drawingml/2006/table">
            <a:tbl>
              <a:tblPr/>
              <a:tblGrid>
                <a:gridCol w="50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654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определения номера звонящего абонента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7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Регистрация (записи) входящих и исходящих звонков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7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</a:t>
                      </a: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-4» 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0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Устройство определения номера звонящего 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9512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76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</a:t>
                      </a:r>
                      <a:r>
                        <a:rPr kumimoji="0" 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100 %</a:t>
                      </a:r>
                    </a:p>
                  </a:txBody>
                  <a:tcPr marL="9524" marR="9524" marT="9512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90106"/>
              </p:ext>
            </p:extLst>
          </p:nvPr>
        </p:nvGraphicFramePr>
        <p:xfrm>
          <a:off x="5087938" y="3456355"/>
          <a:ext cx="4464050" cy="424755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46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Метеостанция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58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Имеется</a:t>
                      </a: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0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58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0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788740"/>
              </p:ext>
            </p:extLst>
          </p:nvPr>
        </p:nvGraphicFramePr>
        <p:xfrm>
          <a:off x="5087938" y="4147171"/>
          <a:ext cx="4464050" cy="424794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Приемник ГЛОНАСС или ГЛОНАСС/</a:t>
                      </a: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GPS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Количество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 Имеется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3" marR="9523" marT="9518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Укомплектованность - </a:t>
                      </a:r>
                      <a:r>
                        <a:rPr kumimoji="0" lang="ru-RU" sz="9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523" marR="9523" marT="951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230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2137"/>
              </p:ext>
            </p:extLst>
          </p:nvPr>
        </p:nvGraphicFramePr>
        <p:xfrm>
          <a:off x="273050" y="4959874"/>
          <a:ext cx="9359900" cy="1865390"/>
        </p:xfrm>
        <a:graphic>
          <a:graphicData uri="http://schemas.openxmlformats.org/drawingml/2006/table">
            <a:tbl>
              <a:tblPr/>
              <a:tblGrid>
                <a:gridCol w="28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66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Абонент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Каналы связи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Прямой канал связи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МГТС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ВЦСС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Транкинговая</a:t>
                      </a:r>
                      <a:b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Спутниковая </a:t>
                      </a:r>
                      <a:b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Сотовая </a:t>
                      </a:r>
                      <a:b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Радиосвязь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Интернет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Интранет ЛВС МЧС России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9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ЦУКС ГУ МЧС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России по Кемеровской области – Кузбассу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ЕДДС соседних муниципальных образований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ДДС потенциально опасных объектов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Объекты с массовым пребыванием людей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marL="9525" marR="9525" marT="95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9806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CFC0B8E-1DF5-4EC5-88E0-8FE8C407A643}" type="slidenum">
              <a:rPr lang="ru-RU" altLang="ru-RU" smtClean="0">
                <a:solidFill>
                  <a:srgbClr val="FFFF00"/>
                </a:solidFill>
                <a:cs typeface="Arial" charset="0"/>
              </a:rPr>
              <a:pPr/>
              <a:t>6</a:t>
            </a:fld>
            <a:endParaRPr lang="ru-RU" altLang="ru-RU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48" y="5155859"/>
            <a:ext cx="2073003" cy="120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5158317"/>
            <a:ext cx="2088778" cy="120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529"/>
          <a:stretch/>
        </p:blipFill>
        <p:spPr bwMode="auto">
          <a:xfrm>
            <a:off x="2729619" y="5147721"/>
            <a:ext cx="2088778" cy="121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414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414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241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8288" y="836613"/>
          <a:ext cx="9437687" cy="939800"/>
        </p:xfrm>
        <a:graphic>
          <a:graphicData uri="http://schemas.openxmlformats.org/drawingml/2006/table">
            <a:tbl>
              <a:tblPr/>
              <a:tblGrid>
                <a:gridCol w="17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130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84"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43"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105886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105886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643">
                <a:tc gridSpan="5">
                  <a:txBody>
                    <a:bodyPr/>
                    <a:lstStyle>
                      <a:lvl1pPr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315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633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9509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268413" defTabSz="633413">
                        <a:lnSpc>
                          <a:spcPct val="90000"/>
                        </a:lnSpc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17256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1828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26400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097213" indent="-314325" defTabSz="633413" eaLnBrk="0" fontAlgn="base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34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химически-опасных объектов - 2</a:t>
                      </a:r>
                    </a:p>
                  </a:txBody>
                  <a:tcPr marL="5834" marR="5834" marT="5839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9118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10" tIns="53603" rIns="107210" bIns="53603"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A351C-3A3B-4D40-9649-4C7DE23DFAD3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71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7545287" y="6368184"/>
            <a:ext cx="2088778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652519, г.Ленинск-Кузнецкий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ул.Кирсанова, 3</a:t>
            </a:r>
          </a:p>
        </p:txBody>
      </p:sp>
      <p:sp>
        <p:nvSpPr>
          <p:cNvPr id="89120" name="TextBox 13"/>
          <p:cNvSpPr txBox="1">
            <a:spLocks noChangeArrowheads="1"/>
          </p:cNvSpPr>
          <p:nvPr/>
        </p:nvSpPr>
        <p:spPr bwMode="auto">
          <a:xfrm>
            <a:off x="131421" y="4843387"/>
            <a:ext cx="25923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Филиал РТРС «Кемеровский ОРТПЦ»</a:t>
            </a:r>
          </a:p>
        </p:txBody>
      </p:sp>
      <p:sp>
        <p:nvSpPr>
          <p:cNvPr id="89121" name="TextBox 13"/>
          <p:cNvSpPr txBox="1">
            <a:spLocks noChangeArrowheads="1"/>
          </p:cNvSpPr>
          <p:nvPr/>
        </p:nvSpPr>
        <p:spPr bwMode="auto">
          <a:xfrm>
            <a:off x="7221251" y="4584187"/>
            <a:ext cx="27368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«СУЭК-Кузбасс» ПЕ Обогатительная фабрика Площадка обогащения угля (участок им. С.М.Кирова)</a:t>
            </a:r>
          </a:p>
        </p:txBody>
      </p:sp>
      <p:sp>
        <p:nvSpPr>
          <p:cNvPr id="89122" name="TextBox 13"/>
          <p:cNvSpPr txBox="1">
            <a:spLocks noChangeArrowheads="1"/>
          </p:cNvSpPr>
          <p:nvPr/>
        </p:nvSpPr>
        <p:spPr bwMode="auto">
          <a:xfrm>
            <a:off x="4736976" y="4584845"/>
            <a:ext cx="27368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«СУЭК-Кузбасс» ПЕ Обогатительная фабрика Площадка обогащения угля (участок им. Комсомолец)</a:t>
            </a:r>
          </a:p>
        </p:txBody>
      </p:sp>
      <p:sp>
        <p:nvSpPr>
          <p:cNvPr id="89123" name="TextBox 17"/>
          <p:cNvSpPr txBox="1">
            <a:spLocks noChangeArrowheads="1"/>
          </p:cNvSpPr>
          <p:nvPr/>
        </p:nvSpPr>
        <p:spPr bwMode="auto">
          <a:xfrm>
            <a:off x="5140360" y="6362189"/>
            <a:ext cx="2088778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652519, </a:t>
            </a: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г.Ленинск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ул.Рубинштейна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1</a:t>
            </a:r>
          </a:p>
        </p:txBody>
      </p:sp>
      <p:pic>
        <p:nvPicPr>
          <p:cNvPr id="89124" name="Picture 5" descr="Заводоуправл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8" y="5155859"/>
            <a:ext cx="2092514" cy="120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5" name="TextBox 13"/>
          <p:cNvSpPr txBox="1">
            <a:spLocks noChangeArrowheads="1"/>
          </p:cNvSpPr>
          <p:nvPr/>
        </p:nvSpPr>
        <p:spPr bwMode="auto">
          <a:xfrm>
            <a:off x="2514327" y="4844974"/>
            <a:ext cx="25193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ООО «Завод Красный Октябрь»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69746" y="6362189"/>
            <a:ext cx="2082127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652519, г.Ленинск-Кузнецкий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ул.Суворова, 268</a:t>
            </a:r>
          </a:p>
        </p:txBody>
      </p:sp>
      <p:sp>
        <p:nvSpPr>
          <p:cNvPr id="89126" name="TextBox 17"/>
          <p:cNvSpPr txBox="1">
            <a:spLocks noChangeArrowheads="1"/>
          </p:cNvSpPr>
          <p:nvPr/>
        </p:nvSpPr>
        <p:spPr bwMode="auto">
          <a:xfrm>
            <a:off x="2723808" y="6362189"/>
            <a:ext cx="2100402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652500, </a:t>
            </a: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г.Ленинск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пер.Весовой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4</a:t>
            </a:r>
          </a:p>
        </p:txBody>
      </p:sp>
      <p:pic>
        <p:nvPicPr>
          <p:cNvPr id="18" name="Picture 10" descr="P11104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8" y="2569843"/>
            <a:ext cx="2068529" cy="1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45798" y="3790756"/>
            <a:ext cx="2068529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652518, г.Ленинск-Кузнецкий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ул.Кирсанова, 3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47356" y="2124036"/>
            <a:ext cx="266541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«СУЭК-Кузбасс» ПЕ шахта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им. С.М. Кирова</a:t>
            </a:r>
          </a:p>
        </p:txBody>
      </p:sp>
      <p:pic>
        <p:nvPicPr>
          <p:cNvPr id="21" name="Picture 17" descr="IMG_72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12" y="2610992"/>
            <a:ext cx="2087420" cy="1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2787180" y="3790756"/>
            <a:ext cx="2088164" cy="391254"/>
          </a:xfrm>
          <a:prstGeom prst="rect">
            <a:avLst/>
          </a:prstGeom>
          <a:solidFill>
            <a:schemeClr val="bg1">
              <a:lumMod val="10000"/>
              <a:lumOff val="90000"/>
              <a:alpha val="32000"/>
            </a:schemeClr>
          </a:solidFill>
          <a:ln>
            <a:noFill/>
          </a:ln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652519, г.Ленинск-Кузнецкий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ул.Шилина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, 1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391913" y="2135585"/>
            <a:ext cx="2736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«СУЭК-Кузбасс» ШУ Имени Анатолия Дмитриевича Рубана </a:t>
            </a:r>
          </a:p>
        </p:txBody>
      </p:sp>
      <p:pic>
        <p:nvPicPr>
          <p:cNvPr id="24" name="Picture 6" descr="АБ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2" y="2603873"/>
            <a:ext cx="2077930" cy="11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209347" y="3797804"/>
            <a:ext cx="2085891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652519, г.Ленинск-Кузнецкий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ул.Рубинштейна, 1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953000" y="2149316"/>
            <a:ext cx="2736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АО «СУЭК-Кузбасс» Шахтоуправление Комсомолец ПЕ шахта Комсомолец</a:t>
            </a:r>
          </a:p>
        </p:txBody>
      </p:sp>
      <p:pic>
        <p:nvPicPr>
          <p:cNvPr id="27" name="Picture 12" descr="%20%20~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7" y="2597947"/>
            <a:ext cx="2085642" cy="1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7544004" y="3805808"/>
            <a:ext cx="2088207" cy="391254"/>
          </a:xfrm>
          <a:prstGeom prst="rect">
            <a:avLst/>
          </a:prstGeom>
          <a:solidFill>
            <a:srgbClr val="E8E7E7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652519, </a:t>
            </a: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г.Ленинск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-Кузнецкий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ул.Рубинштейна</a:t>
            </a: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1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7169150" y="2165742"/>
            <a:ext cx="2736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71" tIns="41335" rIns="82671" bIns="41335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ООО «ММК-УГОЛЬ» </a:t>
            </a:r>
          </a:p>
          <a:p>
            <a:pPr marL="0" marR="0" lvl="0" indent="0" algn="ctr" defTabSz="1071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Шахта «Костромовская»</a:t>
            </a:r>
          </a:p>
        </p:txBody>
      </p:sp>
    </p:spTree>
    <p:extLst>
      <p:ext uri="{BB962C8B-B14F-4D97-AF65-F5344CB8AC3E}">
        <p14:creationId xmlns:p14="http://schemas.microsoft.com/office/powerpoint/2010/main" val="25567630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Заголовок 1"/>
          <p:cNvSpPr txBox="1">
            <a:spLocks/>
          </p:cNvSpPr>
          <p:nvPr/>
        </p:nvSpPr>
        <p:spPr bwMode="auto">
          <a:xfrm>
            <a:off x="0" y="47625"/>
            <a:ext cx="9906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algn="ctr" defTabSz="1241425"/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ЛЕНИНСК-КУЗНЕЦКОГО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endParaRPr lang="ru-RU" altLang="ru-RU" sz="23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41425"/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ПЕРИОД 2018 - </a:t>
            </a:r>
            <a:r>
              <a:rPr lang="ru-RU" alt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altLang="ru-RU" sz="2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0" y="-192088"/>
            <a:ext cx="217488" cy="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2" name="Rectangle 18"/>
          <p:cNvSpPr>
            <a:spLocks noChangeArrowheads="1"/>
          </p:cNvSpPr>
          <p:nvPr/>
        </p:nvSpPr>
        <p:spPr bwMode="auto">
          <a:xfrm>
            <a:off x="0" y="112713"/>
            <a:ext cx="407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indent="188913">
              <a:tabLst>
                <a:tab pos="3484563" algn="ctr"/>
                <a:tab pos="6969125" algn="r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3" name="Rectangle 23"/>
          <p:cNvSpPr>
            <a:spLocks noChangeArrowheads="1"/>
          </p:cNvSpPr>
          <p:nvPr/>
        </p:nvSpPr>
        <p:spPr bwMode="auto">
          <a:xfrm>
            <a:off x="0" y="417513"/>
            <a:ext cx="2174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pPr defTabSz="914400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1494" name="TextBox 23"/>
          <p:cNvSpPr txBox="1">
            <a:spLocks noChangeArrowheads="1"/>
          </p:cNvSpPr>
          <p:nvPr/>
        </p:nvSpPr>
        <p:spPr bwMode="auto">
          <a:xfrm>
            <a:off x="1106488" y="1557338"/>
            <a:ext cx="7878762" cy="1571625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107183" tIns="53594" rIns="107183" bIns="53594">
            <a:spAutoFit/>
          </a:bodyPr>
          <a:lstStyle/>
          <a:p>
            <a:pPr indent="523875" algn="just" defTabSz="914400"/>
            <a:r>
              <a:rPr lang="ru-RU" alt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Ленинск-Кузнецкого городского округа чрезвычайных ситуаций не произошло: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523875" algn="just" defTabSz="914400"/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altLang="ru-RU" sz="1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9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91495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20534C83-6BF2-454A-BAF5-4696BE4E081E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8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graphicFrame>
        <p:nvGraphicFramePr>
          <p:cNvPr id="19149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751600"/>
              </p:ext>
            </p:extLst>
          </p:nvPr>
        </p:nvGraphicFramePr>
        <p:xfrm>
          <a:off x="1136650" y="4076700"/>
          <a:ext cx="7751763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8" name="Лист" r:id="rId3" imgW="7124700" imgH="2057400" progId="Excel.Sheet.8">
                  <p:embed/>
                </p:oleObj>
              </mc:Choice>
              <mc:Fallback>
                <p:oleObj name="Лист" r:id="rId3" imgW="7124700" imgH="2057400" progId="Excel.Sheet.8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076700"/>
                        <a:ext cx="7751763" cy="206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Заголовок 1"/>
          <p:cNvSpPr txBox="1">
            <a:spLocks/>
          </p:cNvSpPr>
          <p:nvPr/>
        </p:nvSpPr>
        <p:spPr bwMode="auto">
          <a:xfrm>
            <a:off x="0" y="0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ctr" defTabSz="1241425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algn="ctr" defTabSz="1241425"/>
            <a:r>
              <a:rPr lang="ru-RU" altLang="ru-RU" sz="23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ЛЕНИНСК-КУЗНЕЦКОГО ГОРОДСКОГО ОКРУГА</a:t>
            </a:r>
          </a:p>
        </p:txBody>
      </p:sp>
      <p:sp>
        <p:nvSpPr>
          <p:cNvPr id="136194" name="Номер слайда 2"/>
          <p:cNvSpPr txBox="1">
            <a:spLocks/>
          </p:cNvSpPr>
          <p:nvPr/>
        </p:nvSpPr>
        <p:spPr bwMode="auto">
          <a:xfrm>
            <a:off x="7594600" y="649287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10" tIns="53603" rIns="107210" bIns="53603" anchor="ctr"/>
          <a:lstStyle/>
          <a:p>
            <a:pPr algn="r"/>
            <a:fld id="{7A007A7F-C371-45E8-B83C-0307599E6330}" type="slidenum">
              <a:rPr lang="ru-RU" altLang="ru-RU" sz="1400">
                <a:solidFill>
                  <a:srgbClr val="FFFF00"/>
                </a:solidFill>
                <a:latin typeface="Calibri" pitchFamily="34" charset="0"/>
              </a:rPr>
              <a:pPr algn="r"/>
              <a:t>9</a:t>
            </a:fld>
            <a:endParaRPr lang="ru-RU" altLang="ru-RU" sz="1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024438" y="3284538"/>
            <a:ext cx="4465637" cy="328612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оперативного дежурного ЕДДС</a:t>
            </a: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576513" y="3678238"/>
            <a:ext cx="4714875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lIns="82671" tIns="41335" rIns="82671" bIns="41335">
            <a:spAutoFit/>
          </a:bodyPr>
          <a:lstStyle/>
          <a:p>
            <a:pPr algn="ctr" defTabSz="1072097" fontAlgn="auto">
              <a:spcAft>
                <a:spcPts val="0"/>
              </a:spcAft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+mn-cs"/>
              </a:rPr>
              <a:t>Зал оперативного управления  ЕДДС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15925" y="6381750"/>
            <a:ext cx="4465638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415925" y="3213100"/>
            <a:ext cx="4465638" cy="571500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АРМ старшего оперативного дежурного ЕДДС</a:t>
            </a: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5024438" y="6381750"/>
            <a:ext cx="4465637" cy="327025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lIns="82671" tIns="41335" rIns="82671" bIns="41335"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</a:rPr>
              <a:t>Зал оперативного управления</a:t>
            </a:r>
          </a:p>
        </p:txBody>
      </p:sp>
      <p:pic>
        <p:nvPicPr>
          <p:cNvPr id="136200" name="Picture 37" descr="20171025_100054"/>
          <p:cNvPicPr preferRelativeResize="0">
            <a:picLocks noChangeArrowheads="1"/>
          </p:cNvPicPr>
          <p:nvPr/>
        </p:nvPicPr>
        <p:blipFill>
          <a:blip r:embed="rId2"/>
          <a:srcRect b="9697"/>
          <a:stretch>
            <a:fillRect/>
          </a:stretch>
        </p:blipFill>
        <p:spPr bwMode="auto">
          <a:xfrm>
            <a:off x="0" y="881063"/>
            <a:ext cx="488156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21" descr="20171025_174029"/>
          <p:cNvPicPr>
            <a:picLocks noChangeAspect="1" noChangeArrowheads="1"/>
          </p:cNvPicPr>
          <p:nvPr/>
        </p:nvPicPr>
        <p:blipFill>
          <a:blip r:embed="rId3"/>
          <a:srcRect b="5992"/>
          <a:stretch>
            <a:fillRect/>
          </a:stretch>
        </p:blipFill>
        <p:spPr bwMode="auto">
          <a:xfrm>
            <a:off x="5024438" y="881063"/>
            <a:ext cx="4852987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2" name="Picture 26" descr="20171025_0957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6700"/>
            <a:ext cx="48815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3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4438" y="4070350"/>
            <a:ext cx="4881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881063"/>
            <a:ext cx="48768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0350"/>
            <a:ext cx="4881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6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938" y="889000"/>
            <a:ext cx="4889501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24727</TotalTime>
  <Words>1101</Words>
  <Application>Microsoft Office PowerPoint</Application>
  <PresentationFormat>Лист A4 (210x297 мм)</PresentationFormat>
  <Paragraphs>307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SimSun</vt:lpstr>
      <vt:lpstr>Arial</vt:lpstr>
      <vt:lpstr>Arial Unicode MS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3_Blue Segoe 4-3 template-template_April-17-2007</vt:lpstr>
      <vt:lpstr>4_Blue Segoe 4-3 template-template_April-17-2007</vt:lpstr>
      <vt:lpstr>1_Тема Office</vt:lpstr>
      <vt:lpstr>5_Blue Segoe 4-3 template-template_April-17-2007</vt:lpstr>
      <vt:lpstr>Лист</vt:lpstr>
      <vt:lpstr>Презентация PowerPoint</vt:lpstr>
      <vt:lpstr>РУКОВОДСТВО МУНИЦИПАЛЬНОГО ОБРАЗОВАНИЯ И ЕДДС</vt:lpstr>
      <vt:lpstr>Презентация PowerPoint</vt:lpstr>
      <vt:lpstr>РАЗМЕЩЕНИЕ ЕДДС  ЛЕНИНСК-КУЗНЕЦКОГО ГОРОДСКОГО ОКРУГА</vt:lpstr>
      <vt:lpstr>ЧИСЛЕННОСТЬ ДИСПЕТЧЕРСКОГО СОСТАВА  ЕДДС ЛЕНИНСК-КУЗНЕЦКОГО ГОРОДСКОГО ОКРУГА</vt:lpstr>
      <vt:lpstr>ТЕХНИЧЕСКОЕ ОСНАЩЕНИЕ ЕДДС ЛЕНИНСК-КУЗНЕЦКОГО ГОРОДСКОГО ОКРУГА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1264</cp:revision>
  <cp:lastPrinted>2021-11-23T04:49:45Z</cp:lastPrinted>
  <dcterms:modified xsi:type="dcterms:W3CDTF">2023-02-20T07:23:27Z</dcterms:modified>
</cp:coreProperties>
</file>