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312" r:id="rId4"/>
    <p:sldId id="280" r:id="rId5"/>
    <p:sldId id="353" r:id="rId6"/>
    <p:sldId id="260" r:id="rId7"/>
    <p:sldId id="385" r:id="rId8"/>
    <p:sldId id="381" r:id="rId9"/>
    <p:sldId id="386" r:id="rId10"/>
    <p:sldId id="375" r:id="rId11"/>
    <p:sldId id="387" r:id="rId12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1"/>
    <a:srgbClr val="FFDAC1"/>
    <a:srgbClr val="FFCFAF"/>
    <a:srgbClr val="FFFF66"/>
    <a:srgbClr val="FFFF99"/>
    <a:srgbClr val="FF00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8267" autoAdjust="0"/>
  </p:normalViewPr>
  <p:slideViewPr>
    <p:cSldViewPr>
      <p:cViewPr varScale="1">
        <p:scale>
          <a:sx n="75" d="100"/>
          <a:sy n="75" d="100"/>
        </p:scale>
        <p:origin x="66" y="8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26540-F906-4B7E-90C1-1E2E9BB0AA25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44ECF7-228D-4E14-A37D-E02A3F565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2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0864BF7A-54DB-49D2-9A94-362795895690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7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8CB00D-AC37-472F-A1FA-8C06DB3DF512}" type="slidenum">
              <a:rPr lang="ru-RU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5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C17-618C-4ABF-BC0B-C5A9F72E5EB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836D-1CBF-4CF2-A13E-9FDE34D3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62B2-4ED3-40C8-A432-6B1B4503AFB2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F0F9-5FFA-428B-B3E8-6E60AA115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7890-6A73-43C3-BED6-ED8BAF203E0C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84FB-B076-4AC6-ACFC-828FCD9E1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5C0A-B5C3-4A7D-8F09-9B6E68704D71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98A2-5055-41BC-9FAE-CEF80E30E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A6B5AEF-E87D-4C9B-9943-201624EC1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7F46-D296-4C8C-91B6-309DF614207E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B969-092F-4B55-B5CE-F0A1D7E7A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0C70C2-54FC-498D-902B-46EF64C5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1458-F782-4CAB-A0D7-FAFC3A7BFAEA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A6B3-038B-46D5-9D07-AFCB0529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D08F-8A11-492D-B427-CBC4CA607828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6890-2906-4D75-9595-A1EC8A1F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31E1-99B0-4569-B387-13E4D1917DB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96EC-CE19-41B9-9193-BD86FDFEA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9ECC-2851-457A-A7D7-633E75633207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D6C2-5E13-4276-8493-ADD0597CB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DD28-6F2F-4B8E-9E75-A2A7CA56EF71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2A5D-27BC-4376-9C5E-DDE6A2B7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76FF-1832-477B-8A70-308E66CE1A91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4043-EB6D-4359-A90B-335692B62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7ACF4-267F-4C17-A216-6FE9CD74CB3D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3F079-499E-47FC-8475-4D0F961E3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02" r:id="rId14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9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16024" y="2420888"/>
            <a:ext cx="9906000" cy="226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8100" tIns="49050" rIns="98100" bIns="49050">
            <a:spAutoFit/>
          </a:bodyPr>
          <a:lstStyle/>
          <a:p>
            <a:pPr algn="ctr" defTabSz="1058863"/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058863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Единой дежурно-диспетчерской службы</a:t>
            </a:r>
          </a:p>
          <a:p>
            <a:pPr algn="ctr" defTabSz="1058863"/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Киселевского городского округа </a:t>
            </a:r>
            <a:endParaRPr lang="ru-RU" alt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58863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 – Кузбасса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16" descr="Герб Киселев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25" y="115888"/>
            <a:ext cx="1016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188913"/>
            <a:ext cx="148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КИСЕЛЕВСКОГО ГОРОДСКОГО ОКРУГА И ЕДДС</a:t>
            </a:r>
          </a:p>
        </p:txBody>
      </p:sp>
      <p:pic>
        <p:nvPicPr>
          <p:cNvPr id="48130" name="Picture 3" descr="D:\архив 21082015\ДОКУМЕНТЫ УПРАВЛЕНИЯ\ДОКУМЕНТЫ УПРАВЛЕНИЯ\ДЕЛОПРОИЗВОДСТВО\Исходящие\2016\ГУ\ЕДДС\сашн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49" y="2724201"/>
            <a:ext cx="1285701" cy="149537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1" name="Прямоугольник 10"/>
          <p:cNvSpPr>
            <a:spLocks noChangeArrowheads="1"/>
          </p:cNvSpPr>
          <p:nvPr/>
        </p:nvSpPr>
        <p:spPr bwMode="auto">
          <a:xfrm>
            <a:off x="1568450" y="4581525"/>
            <a:ext cx="8064500" cy="1511300"/>
          </a:xfrm>
          <a:prstGeom prst="rect">
            <a:avLst/>
          </a:prstGeom>
          <a:solidFill>
            <a:srgbClr val="CCE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Начальник ЕДДС Киселевского городского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Захаров Константин </a:t>
            </a: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Иванович</a:t>
            </a:r>
            <a:endParaRPr lang="ru-RU" alt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8 (384-64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2-17-19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Прямоугольник 11"/>
          <p:cNvSpPr>
            <a:spLocks noChangeArrowheads="1"/>
          </p:cNvSpPr>
          <p:nvPr/>
        </p:nvSpPr>
        <p:spPr bwMode="auto">
          <a:xfrm>
            <a:off x="1568450" y="2708275"/>
            <a:ext cx="8135938" cy="1512888"/>
          </a:xfrm>
          <a:prstGeom prst="rect">
            <a:avLst/>
          </a:prstGeom>
          <a:solidFill>
            <a:srgbClr val="CCE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2" tIns="45695" rIns="91392" bIns="45695" anchor="ctr"/>
          <a:lstStyle/>
          <a:p>
            <a:pPr algn="ctr">
              <a:spcBef>
                <a:spcPct val="7500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МКУ «Управление по делам гражданской обороны и чрезвычайным ситуациям города Киселевска» </a:t>
            </a:r>
          </a:p>
          <a:p>
            <a:pPr algn="ctr"/>
            <a:r>
              <a:rPr lang="ru-RU" altLang="ru-RU" sz="1800" b="1" i="1" dirty="0" err="1" smtClean="0">
                <a:latin typeface="Times New Roman" pitchFamily="18" charset="0"/>
                <a:cs typeface="Times New Roman" pitchFamily="18" charset="0"/>
              </a:rPr>
              <a:t>Сашнин</a:t>
            </a: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Анатольевич</a:t>
            </a:r>
          </a:p>
          <a:p>
            <a:pPr algn="ctr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8 (384-64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2-13-70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1"/>
          <p:cNvSpPr/>
          <p:nvPr/>
        </p:nvSpPr>
        <p:spPr>
          <a:xfrm>
            <a:off x="1568450" y="980729"/>
            <a:ext cx="8064500" cy="122413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Киселевского городского округа – </a:t>
            </a:r>
          </a:p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Киселевского городского округа</a:t>
            </a:r>
          </a:p>
          <a:p>
            <a:pPr algn="ctr" defTabSz="1241425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Балаганский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Кирилл Николаевич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сл. тел: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(384-64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2-08-07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4" y="4581525"/>
            <a:ext cx="1368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9" y="980729"/>
            <a:ext cx="1285701" cy="1240061"/>
          </a:xfrm>
          <a:prstGeom prst="rect">
            <a:avLst/>
          </a:prstGeom>
        </p:spPr>
      </p:pic>
      <p:sp>
        <p:nvSpPr>
          <p:cNvPr id="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2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86120"/>
            <a:ext cx="7518399" cy="299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857250"/>
          </a:xfrm>
        </p:spPr>
        <p:txBody>
          <a:bodyPr/>
          <a:lstStyle/>
          <a:p>
            <a:pPr defTabSz="1241425" eaLnBrk="1" hangingPunct="1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b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КИСЕЛЕВСКОГО ГОРОДСКОГО ОКРУГА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759450" y="1176338"/>
            <a:ext cx="19621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313" tIns="25656" rIns="51313" bIns="25656">
            <a:spAutoFit/>
          </a:bodyPr>
          <a:lstStyle/>
          <a:p>
            <a:pPr algn="ctr" defTabSz="719138">
              <a:spcBef>
                <a:spcPct val="50000"/>
              </a:spcBef>
            </a:pPr>
            <a:endParaRPr lang="ru-RU" altLang="ru-RU" sz="1800">
              <a:latin typeface="Calibri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264025" y="4738688"/>
            <a:ext cx="2089150" cy="3175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257675" y="4595813"/>
            <a:ext cx="6350" cy="2968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156200" y="4600575"/>
            <a:ext cx="4763" cy="292100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264025" y="4887913"/>
            <a:ext cx="208915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257675" y="4892675"/>
            <a:ext cx="1588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257675" y="48926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156200" y="4892675"/>
            <a:ext cx="1588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156200" y="4892675"/>
            <a:ext cx="4763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602288" y="4892675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602288" y="48926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942" tIns="35971" rIns="71942" bIns="35971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90" name="Line 85"/>
          <p:cNvSpPr>
            <a:spLocks noChangeShapeType="1"/>
          </p:cNvSpPr>
          <p:nvPr/>
        </p:nvSpPr>
        <p:spPr bwMode="auto">
          <a:xfrm>
            <a:off x="7832725" y="4467225"/>
            <a:ext cx="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1" name="Text Box 7"/>
          <p:cNvSpPr txBox="1">
            <a:spLocks noChangeArrowheads="1"/>
          </p:cNvSpPr>
          <p:nvPr/>
        </p:nvSpPr>
        <p:spPr bwMode="auto">
          <a:xfrm>
            <a:off x="557213" y="3849688"/>
            <a:ext cx="18335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6" rIns="78893" bIns="39446"/>
          <a:lstStyle/>
          <a:p>
            <a:pPr defTabSz="788988">
              <a:spcAft>
                <a:spcPts val="863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Прокопьевский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округ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2" name="Text Box 7"/>
          <p:cNvSpPr txBox="1">
            <a:spLocks noChangeArrowheads="1"/>
          </p:cNvSpPr>
          <p:nvPr/>
        </p:nvSpPr>
        <p:spPr bwMode="auto">
          <a:xfrm>
            <a:off x="5973763" y="5835650"/>
            <a:ext cx="1336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6" rIns="78893" bIns="39446"/>
          <a:lstStyle/>
          <a:p>
            <a:pPr defTabSz="788988">
              <a:spcAft>
                <a:spcPts val="863"/>
              </a:spcAft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г. Прокопьевск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3" name="Rectangle 79"/>
          <p:cNvSpPr>
            <a:spLocks noChangeArrowheads="1"/>
          </p:cNvSpPr>
          <p:nvPr/>
        </p:nvSpPr>
        <p:spPr bwMode="auto">
          <a:xfrm>
            <a:off x="7958138" y="4748213"/>
            <a:ext cx="6350" cy="0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94" name="Rectangle 80"/>
          <p:cNvSpPr>
            <a:spLocks noChangeArrowheads="1"/>
          </p:cNvSpPr>
          <p:nvPr/>
        </p:nvSpPr>
        <p:spPr bwMode="auto">
          <a:xfrm>
            <a:off x="7958138" y="4752975"/>
            <a:ext cx="6350" cy="307975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95" name="Line 81"/>
          <p:cNvSpPr>
            <a:spLocks noChangeShapeType="1"/>
          </p:cNvSpPr>
          <p:nvPr/>
        </p:nvSpPr>
        <p:spPr bwMode="auto">
          <a:xfrm>
            <a:off x="7964488" y="4748213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6" name="Rectangle 82"/>
          <p:cNvSpPr>
            <a:spLocks noChangeArrowheads="1"/>
          </p:cNvSpPr>
          <p:nvPr/>
        </p:nvSpPr>
        <p:spPr bwMode="auto">
          <a:xfrm>
            <a:off x="7964488" y="4748213"/>
            <a:ext cx="4762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97" name="Line 83"/>
          <p:cNvSpPr>
            <a:spLocks noChangeShapeType="1"/>
          </p:cNvSpPr>
          <p:nvPr/>
        </p:nvSpPr>
        <p:spPr bwMode="auto">
          <a:xfrm>
            <a:off x="7964488" y="4733925"/>
            <a:ext cx="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8" name="Rectangle 84"/>
          <p:cNvSpPr>
            <a:spLocks noChangeArrowheads="1"/>
          </p:cNvSpPr>
          <p:nvPr/>
        </p:nvSpPr>
        <p:spPr bwMode="auto">
          <a:xfrm>
            <a:off x="7964488" y="4733925"/>
            <a:ext cx="4762" cy="6350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199" name="Rectangle 86"/>
          <p:cNvSpPr>
            <a:spLocks noChangeArrowheads="1"/>
          </p:cNvSpPr>
          <p:nvPr/>
        </p:nvSpPr>
        <p:spPr bwMode="auto">
          <a:xfrm>
            <a:off x="7964488" y="4692650"/>
            <a:ext cx="4762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0" name="Rectangle 87"/>
          <p:cNvSpPr>
            <a:spLocks noChangeArrowheads="1"/>
          </p:cNvSpPr>
          <p:nvPr/>
        </p:nvSpPr>
        <p:spPr bwMode="auto">
          <a:xfrm>
            <a:off x="7532688" y="6107113"/>
            <a:ext cx="635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1" name="Rectangle 88"/>
          <p:cNvSpPr>
            <a:spLocks noChangeArrowheads="1"/>
          </p:cNvSpPr>
          <p:nvPr/>
        </p:nvSpPr>
        <p:spPr bwMode="auto">
          <a:xfrm>
            <a:off x="7532688" y="62642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2" name="Rectangle 90"/>
          <p:cNvSpPr>
            <a:spLocks noChangeArrowheads="1"/>
          </p:cNvSpPr>
          <p:nvPr/>
        </p:nvSpPr>
        <p:spPr bwMode="auto">
          <a:xfrm>
            <a:off x="7396163" y="4848225"/>
            <a:ext cx="635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3" name="Line 91"/>
          <p:cNvSpPr>
            <a:spLocks noChangeShapeType="1"/>
          </p:cNvSpPr>
          <p:nvPr/>
        </p:nvSpPr>
        <p:spPr bwMode="auto">
          <a:xfrm>
            <a:off x="7964488" y="4848225"/>
            <a:ext cx="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4" name="Rectangle 98"/>
          <p:cNvSpPr>
            <a:spLocks noChangeArrowheads="1"/>
          </p:cNvSpPr>
          <p:nvPr/>
        </p:nvSpPr>
        <p:spPr bwMode="auto">
          <a:xfrm>
            <a:off x="8043863" y="505936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5" name="Rectangle 99"/>
          <p:cNvSpPr>
            <a:spLocks noChangeArrowheads="1"/>
          </p:cNvSpPr>
          <p:nvPr/>
        </p:nvSpPr>
        <p:spPr bwMode="auto">
          <a:xfrm>
            <a:off x="8051800" y="5148263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6" name="Rectangle 104"/>
          <p:cNvSpPr>
            <a:spLocks noChangeArrowheads="1"/>
          </p:cNvSpPr>
          <p:nvPr/>
        </p:nvSpPr>
        <p:spPr bwMode="auto">
          <a:xfrm>
            <a:off x="8031163" y="4913313"/>
            <a:ext cx="7937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7" name="Rectangle 143"/>
          <p:cNvSpPr>
            <a:spLocks noChangeArrowheads="1"/>
          </p:cNvSpPr>
          <p:nvPr/>
        </p:nvSpPr>
        <p:spPr bwMode="auto">
          <a:xfrm>
            <a:off x="8058150" y="5632450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8" name="Rectangle 145"/>
          <p:cNvSpPr>
            <a:spLocks noChangeArrowheads="1"/>
          </p:cNvSpPr>
          <p:nvPr/>
        </p:nvSpPr>
        <p:spPr bwMode="auto">
          <a:xfrm>
            <a:off x="8043863" y="5270500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09" name="Rectangle 152"/>
          <p:cNvSpPr>
            <a:spLocks noChangeArrowheads="1"/>
          </p:cNvSpPr>
          <p:nvPr/>
        </p:nvSpPr>
        <p:spPr bwMode="auto">
          <a:xfrm>
            <a:off x="8077200" y="5397500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10" name="Rectangle 158"/>
          <p:cNvSpPr>
            <a:spLocks noChangeArrowheads="1"/>
          </p:cNvSpPr>
          <p:nvPr/>
        </p:nvSpPr>
        <p:spPr bwMode="auto">
          <a:xfrm>
            <a:off x="8066088" y="5495925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11" name="Line 165"/>
          <p:cNvSpPr>
            <a:spLocks noChangeShapeType="1"/>
          </p:cNvSpPr>
          <p:nvPr/>
        </p:nvSpPr>
        <p:spPr bwMode="auto">
          <a:xfrm flipV="1">
            <a:off x="5464175" y="1025525"/>
            <a:ext cx="338138" cy="365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12" name="Line 166"/>
          <p:cNvSpPr>
            <a:spLocks noChangeShapeType="1"/>
          </p:cNvSpPr>
          <p:nvPr/>
        </p:nvSpPr>
        <p:spPr bwMode="auto">
          <a:xfrm>
            <a:off x="7075488" y="3538538"/>
            <a:ext cx="0" cy="746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13" name="Line 166"/>
          <p:cNvSpPr>
            <a:spLocks noChangeShapeType="1"/>
          </p:cNvSpPr>
          <p:nvPr/>
        </p:nvSpPr>
        <p:spPr bwMode="auto">
          <a:xfrm>
            <a:off x="4335463" y="3538538"/>
            <a:ext cx="0" cy="746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14" name="Rectangle 209"/>
          <p:cNvSpPr>
            <a:spLocks noChangeArrowheads="1"/>
          </p:cNvSpPr>
          <p:nvPr/>
        </p:nvSpPr>
        <p:spPr bwMode="auto">
          <a:xfrm>
            <a:off x="4903788" y="32512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15" name="Rectangle 210"/>
          <p:cNvSpPr>
            <a:spLocks noChangeArrowheads="1"/>
          </p:cNvSpPr>
          <p:nvPr/>
        </p:nvSpPr>
        <p:spPr bwMode="auto">
          <a:xfrm>
            <a:off x="4903788" y="32512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16" name="Freeform 211"/>
          <p:cNvSpPr>
            <a:spLocks/>
          </p:cNvSpPr>
          <p:nvPr/>
        </p:nvSpPr>
        <p:spPr bwMode="auto">
          <a:xfrm>
            <a:off x="4899025" y="317817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17" name="Freeform 212"/>
          <p:cNvSpPr>
            <a:spLocks/>
          </p:cNvSpPr>
          <p:nvPr/>
        </p:nvSpPr>
        <p:spPr bwMode="auto">
          <a:xfrm>
            <a:off x="4795838" y="312896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18" name="Rectangle 209"/>
          <p:cNvSpPr>
            <a:spLocks noChangeArrowheads="1"/>
          </p:cNvSpPr>
          <p:nvPr/>
        </p:nvSpPr>
        <p:spPr bwMode="auto">
          <a:xfrm>
            <a:off x="5795963" y="30099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19" name="Rectangle 210"/>
          <p:cNvSpPr>
            <a:spLocks noChangeArrowheads="1"/>
          </p:cNvSpPr>
          <p:nvPr/>
        </p:nvSpPr>
        <p:spPr bwMode="auto">
          <a:xfrm>
            <a:off x="5795963" y="30099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20" name="Freeform 211"/>
          <p:cNvSpPr>
            <a:spLocks/>
          </p:cNvSpPr>
          <p:nvPr/>
        </p:nvSpPr>
        <p:spPr bwMode="auto">
          <a:xfrm>
            <a:off x="5791200" y="293687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21" name="Freeform 212"/>
          <p:cNvSpPr>
            <a:spLocks/>
          </p:cNvSpPr>
          <p:nvPr/>
        </p:nvSpPr>
        <p:spPr bwMode="auto">
          <a:xfrm>
            <a:off x="5688013" y="288766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22" name="Rectangle 203"/>
          <p:cNvSpPr>
            <a:spLocks noChangeArrowheads="1"/>
          </p:cNvSpPr>
          <p:nvPr/>
        </p:nvSpPr>
        <p:spPr bwMode="auto">
          <a:xfrm>
            <a:off x="7618413" y="4718050"/>
            <a:ext cx="139700" cy="873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23" name="Rectangle 204"/>
          <p:cNvSpPr>
            <a:spLocks noChangeArrowheads="1"/>
          </p:cNvSpPr>
          <p:nvPr/>
        </p:nvSpPr>
        <p:spPr bwMode="auto">
          <a:xfrm>
            <a:off x="7618413" y="4718050"/>
            <a:ext cx="139700" cy="87313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24" name="Freeform 206"/>
          <p:cNvSpPr>
            <a:spLocks/>
          </p:cNvSpPr>
          <p:nvPr/>
        </p:nvSpPr>
        <p:spPr bwMode="auto">
          <a:xfrm>
            <a:off x="7566025" y="46450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25" name="Freeform 207"/>
          <p:cNvSpPr>
            <a:spLocks/>
          </p:cNvSpPr>
          <p:nvPr/>
        </p:nvSpPr>
        <p:spPr bwMode="auto">
          <a:xfrm>
            <a:off x="7566025" y="46450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26" name="Rectangle 209"/>
          <p:cNvSpPr>
            <a:spLocks noChangeArrowheads="1"/>
          </p:cNvSpPr>
          <p:nvPr/>
        </p:nvSpPr>
        <p:spPr bwMode="auto">
          <a:xfrm>
            <a:off x="7705725" y="4694238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27" name="Rectangle 210"/>
          <p:cNvSpPr>
            <a:spLocks noChangeArrowheads="1"/>
          </p:cNvSpPr>
          <p:nvPr/>
        </p:nvSpPr>
        <p:spPr bwMode="auto">
          <a:xfrm>
            <a:off x="7705725" y="4694238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28" name="Freeform 211"/>
          <p:cNvSpPr>
            <a:spLocks/>
          </p:cNvSpPr>
          <p:nvPr/>
        </p:nvSpPr>
        <p:spPr bwMode="auto">
          <a:xfrm>
            <a:off x="7700963" y="462121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29" name="Freeform 212"/>
          <p:cNvSpPr>
            <a:spLocks/>
          </p:cNvSpPr>
          <p:nvPr/>
        </p:nvSpPr>
        <p:spPr bwMode="auto">
          <a:xfrm>
            <a:off x="7597775" y="4572000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30" name="Rectangle 204"/>
          <p:cNvSpPr>
            <a:spLocks noChangeArrowheads="1"/>
          </p:cNvSpPr>
          <p:nvPr/>
        </p:nvSpPr>
        <p:spPr bwMode="auto">
          <a:xfrm>
            <a:off x="6537325" y="3644900"/>
            <a:ext cx="139700" cy="87313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31" name="Rectangle 209"/>
          <p:cNvSpPr>
            <a:spLocks noChangeArrowheads="1"/>
          </p:cNvSpPr>
          <p:nvPr/>
        </p:nvSpPr>
        <p:spPr bwMode="auto">
          <a:xfrm>
            <a:off x="6688138" y="3792538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32" name="Freeform 211"/>
          <p:cNvSpPr>
            <a:spLocks/>
          </p:cNvSpPr>
          <p:nvPr/>
        </p:nvSpPr>
        <p:spPr bwMode="auto">
          <a:xfrm>
            <a:off x="6683375" y="3719513"/>
            <a:ext cx="23813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33" name="Freeform 212"/>
          <p:cNvSpPr>
            <a:spLocks/>
          </p:cNvSpPr>
          <p:nvPr/>
        </p:nvSpPr>
        <p:spPr bwMode="auto">
          <a:xfrm>
            <a:off x="6580188" y="3670300"/>
            <a:ext cx="23812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34" name="Rectangle 203"/>
          <p:cNvSpPr>
            <a:spLocks noChangeArrowheads="1"/>
          </p:cNvSpPr>
          <p:nvPr/>
        </p:nvSpPr>
        <p:spPr bwMode="auto">
          <a:xfrm>
            <a:off x="6281738" y="4176713"/>
            <a:ext cx="139700" cy="873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35" name="Rectangle 204"/>
          <p:cNvSpPr>
            <a:spLocks noChangeArrowheads="1"/>
          </p:cNvSpPr>
          <p:nvPr/>
        </p:nvSpPr>
        <p:spPr bwMode="auto">
          <a:xfrm>
            <a:off x="6281738" y="4176713"/>
            <a:ext cx="139700" cy="87312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36" name="Freeform 206"/>
          <p:cNvSpPr>
            <a:spLocks/>
          </p:cNvSpPr>
          <p:nvPr/>
        </p:nvSpPr>
        <p:spPr bwMode="auto">
          <a:xfrm>
            <a:off x="6229350" y="4103688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37" name="Freeform 207"/>
          <p:cNvSpPr>
            <a:spLocks/>
          </p:cNvSpPr>
          <p:nvPr/>
        </p:nvSpPr>
        <p:spPr bwMode="auto">
          <a:xfrm>
            <a:off x="6229350" y="4103688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38" name="Rectangle 209"/>
          <p:cNvSpPr>
            <a:spLocks noChangeArrowheads="1"/>
          </p:cNvSpPr>
          <p:nvPr/>
        </p:nvSpPr>
        <p:spPr bwMode="auto">
          <a:xfrm>
            <a:off x="6369050" y="41529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39" name="Rectangle 210"/>
          <p:cNvSpPr>
            <a:spLocks noChangeArrowheads="1"/>
          </p:cNvSpPr>
          <p:nvPr/>
        </p:nvSpPr>
        <p:spPr bwMode="auto">
          <a:xfrm>
            <a:off x="6369050" y="41529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40" name="Freeform 211"/>
          <p:cNvSpPr>
            <a:spLocks/>
          </p:cNvSpPr>
          <p:nvPr/>
        </p:nvSpPr>
        <p:spPr bwMode="auto">
          <a:xfrm>
            <a:off x="6364288" y="4079875"/>
            <a:ext cx="23812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41" name="Freeform 212"/>
          <p:cNvSpPr>
            <a:spLocks/>
          </p:cNvSpPr>
          <p:nvPr/>
        </p:nvSpPr>
        <p:spPr bwMode="auto">
          <a:xfrm>
            <a:off x="6261100" y="4030663"/>
            <a:ext cx="23813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42" name="Rectangle 203"/>
          <p:cNvSpPr>
            <a:spLocks noChangeArrowheads="1"/>
          </p:cNvSpPr>
          <p:nvPr/>
        </p:nvSpPr>
        <p:spPr bwMode="auto">
          <a:xfrm>
            <a:off x="6216650" y="5199063"/>
            <a:ext cx="139700" cy="873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43" name="Rectangle 204"/>
          <p:cNvSpPr>
            <a:spLocks noChangeArrowheads="1"/>
          </p:cNvSpPr>
          <p:nvPr/>
        </p:nvSpPr>
        <p:spPr bwMode="auto">
          <a:xfrm>
            <a:off x="6216650" y="5199063"/>
            <a:ext cx="139700" cy="87312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44" name="Freeform 206"/>
          <p:cNvSpPr>
            <a:spLocks/>
          </p:cNvSpPr>
          <p:nvPr/>
        </p:nvSpPr>
        <p:spPr bwMode="auto">
          <a:xfrm>
            <a:off x="6164263" y="5126038"/>
            <a:ext cx="96837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45" name="Freeform 207"/>
          <p:cNvSpPr>
            <a:spLocks/>
          </p:cNvSpPr>
          <p:nvPr/>
        </p:nvSpPr>
        <p:spPr bwMode="auto">
          <a:xfrm>
            <a:off x="6164263" y="5126038"/>
            <a:ext cx="96837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46" name="Rectangle 209"/>
          <p:cNvSpPr>
            <a:spLocks noChangeArrowheads="1"/>
          </p:cNvSpPr>
          <p:nvPr/>
        </p:nvSpPr>
        <p:spPr bwMode="auto">
          <a:xfrm>
            <a:off x="6303963" y="517525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47" name="Rectangle 210"/>
          <p:cNvSpPr>
            <a:spLocks noChangeArrowheads="1"/>
          </p:cNvSpPr>
          <p:nvPr/>
        </p:nvSpPr>
        <p:spPr bwMode="auto">
          <a:xfrm>
            <a:off x="6303963" y="517525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48" name="Freeform 211"/>
          <p:cNvSpPr>
            <a:spLocks/>
          </p:cNvSpPr>
          <p:nvPr/>
        </p:nvSpPr>
        <p:spPr bwMode="auto">
          <a:xfrm>
            <a:off x="6299200" y="510222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49" name="Freeform 212"/>
          <p:cNvSpPr>
            <a:spLocks/>
          </p:cNvSpPr>
          <p:nvPr/>
        </p:nvSpPr>
        <p:spPr bwMode="auto">
          <a:xfrm>
            <a:off x="6196013" y="505301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50" name="Rectangle 209"/>
          <p:cNvSpPr>
            <a:spLocks noChangeArrowheads="1"/>
          </p:cNvSpPr>
          <p:nvPr/>
        </p:nvSpPr>
        <p:spPr bwMode="auto">
          <a:xfrm>
            <a:off x="8472488" y="2468563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1" name="Freeform 212"/>
          <p:cNvSpPr>
            <a:spLocks/>
          </p:cNvSpPr>
          <p:nvPr/>
        </p:nvSpPr>
        <p:spPr bwMode="auto">
          <a:xfrm>
            <a:off x="8364538" y="2346325"/>
            <a:ext cx="23812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52" name="Rectangle 209"/>
          <p:cNvSpPr>
            <a:spLocks noChangeArrowheads="1"/>
          </p:cNvSpPr>
          <p:nvPr/>
        </p:nvSpPr>
        <p:spPr bwMode="auto">
          <a:xfrm>
            <a:off x="4075113" y="3370263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3" name="Rectangle 210"/>
          <p:cNvSpPr>
            <a:spLocks noChangeArrowheads="1"/>
          </p:cNvSpPr>
          <p:nvPr/>
        </p:nvSpPr>
        <p:spPr bwMode="auto">
          <a:xfrm>
            <a:off x="4075113" y="3370263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4" name="Freeform 212"/>
          <p:cNvSpPr>
            <a:spLocks/>
          </p:cNvSpPr>
          <p:nvPr/>
        </p:nvSpPr>
        <p:spPr bwMode="auto">
          <a:xfrm>
            <a:off x="3967163" y="3248025"/>
            <a:ext cx="23812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55" name="Rectangle 209"/>
          <p:cNvSpPr>
            <a:spLocks noChangeArrowheads="1"/>
          </p:cNvSpPr>
          <p:nvPr/>
        </p:nvSpPr>
        <p:spPr bwMode="auto">
          <a:xfrm>
            <a:off x="3946525" y="43942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6" name="Rectangle 210"/>
          <p:cNvSpPr>
            <a:spLocks noChangeArrowheads="1"/>
          </p:cNvSpPr>
          <p:nvPr/>
        </p:nvSpPr>
        <p:spPr bwMode="auto">
          <a:xfrm>
            <a:off x="3946525" y="43942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7" name="Rectangle 203"/>
          <p:cNvSpPr>
            <a:spLocks noChangeArrowheads="1"/>
          </p:cNvSpPr>
          <p:nvPr/>
        </p:nvSpPr>
        <p:spPr bwMode="auto">
          <a:xfrm>
            <a:off x="5389563" y="4235450"/>
            <a:ext cx="139700" cy="873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8" name="Rectangle 204"/>
          <p:cNvSpPr>
            <a:spLocks noChangeArrowheads="1"/>
          </p:cNvSpPr>
          <p:nvPr/>
        </p:nvSpPr>
        <p:spPr bwMode="auto">
          <a:xfrm>
            <a:off x="5389563" y="4235450"/>
            <a:ext cx="139700" cy="87313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59" name="Freeform 206"/>
          <p:cNvSpPr>
            <a:spLocks/>
          </p:cNvSpPr>
          <p:nvPr/>
        </p:nvSpPr>
        <p:spPr bwMode="auto">
          <a:xfrm>
            <a:off x="5337175" y="41624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0" name="Freeform 207"/>
          <p:cNvSpPr>
            <a:spLocks/>
          </p:cNvSpPr>
          <p:nvPr/>
        </p:nvSpPr>
        <p:spPr bwMode="auto">
          <a:xfrm>
            <a:off x="5337175" y="41624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1" name="Rectangle 209"/>
          <p:cNvSpPr>
            <a:spLocks noChangeArrowheads="1"/>
          </p:cNvSpPr>
          <p:nvPr/>
        </p:nvSpPr>
        <p:spPr bwMode="auto">
          <a:xfrm>
            <a:off x="5476875" y="4211638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62" name="Rectangle 210"/>
          <p:cNvSpPr>
            <a:spLocks noChangeArrowheads="1"/>
          </p:cNvSpPr>
          <p:nvPr/>
        </p:nvSpPr>
        <p:spPr bwMode="auto">
          <a:xfrm>
            <a:off x="5476875" y="4211638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63" name="Freeform 211"/>
          <p:cNvSpPr>
            <a:spLocks/>
          </p:cNvSpPr>
          <p:nvPr/>
        </p:nvSpPr>
        <p:spPr bwMode="auto">
          <a:xfrm>
            <a:off x="5472113" y="413861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4" name="Freeform 212"/>
          <p:cNvSpPr>
            <a:spLocks/>
          </p:cNvSpPr>
          <p:nvPr/>
        </p:nvSpPr>
        <p:spPr bwMode="auto">
          <a:xfrm>
            <a:off x="5368925" y="4089400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5" name="Rectangle 203"/>
          <p:cNvSpPr>
            <a:spLocks noChangeArrowheads="1"/>
          </p:cNvSpPr>
          <p:nvPr/>
        </p:nvSpPr>
        <p:spPr bwMode="auto">
          <a:xfrm>
            <a:off x="5324475" y="5078413"/>
            <a:ext cx="139700" cy="873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66" name="Rectangle 204"/>
          <p:cNvSpPr>
            <a:spLocks noChangeArrowheads="1"/>
          </p:cNvSpPr>
          <p:nvPr/>
        </p:nvSpPr>
        <p:spPr bwMode="auto">
          <a:xfrm>
            <a:off x="5324475" y="5078413"/>
            <a:ext cx="139700" cy="87312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67" name="Freeform 206"/>
          <p:cNvSpPr>
            <a:spLocks/>
          </p:cNvSpPr>
          <p:nvPr/>
        </p:nvSpPr>
        <p:spPr bwMode="auto">
          <a:xfrm>
            <a:off x="5272088" y="5005388"/>
            <a:ext cx="96837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8" name="Freeform 207"/>
          <p:cNvSpPr>
            <a:spLocks/>
          </p:cNvSpPr>
          <p:nvPr/>
        </p:nvSpPr>
        <p:spPr bwMode="auto">
          <a:xfrm>
            <a:off x="5272088" y="5005388"/>
            <a:ext cx="96837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69" name="Rectangle 209"/>
          <p:cNvSpPr>
            <a:spLocks noChangeArrowheads="1"/>
          </p:cNvSpPr>
          <p:nvPr/>
        </p:nvSpPr>
        <p:spPr bwMode="auto">
          <a:xfrm>
            <a:off x="5411788" y="50546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0" name="Rectangle 210"/>
          <p:cNvSpPr>
            <a:spLocks noChangeArrowheads="1"/>
          </p:cNvSpPr>
          <p:nvPr/>
        </p:nvSpPr>
        <p:spPr bwMode="auto">
          <a:xfrm>
            <a:off x="5411788" y="50546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1" name="Freeform 211"/>
          <p:cNvSpPr>
            <a:spLocks/>
          </p:cNvSpPr>
          <p:nvPr/>
        </p:nvSpPr>
        <p:spPr bwMode="auto">
          <a:xfrm>
            <a:off x="5407025" y="498157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72" name="Freeform 212"/>
          <p:cNvSpPr>
            <a:spLocks/>
          </p:cNvSpPr>
          <p:nvPr/>
        </p:nvSpPr>
        <p:spPr bwMode="auto">
          <a:xfrm>
            <a:off x="5303838" y="493236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73" name="Rectangle 203"/>
          <p:cNvSpPr>
            <a:spLocks noChangeArrowheads="1"/>
          </p:cNvSpPr>
          <p:nvPr/>
        </p:nvSpPr>
        <p:spPr bwMode="auto">
          <a:xfrm>
            <a:off x="5453063" y="4959350"/>
            <a:ext cx="139700" cy="873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4" name="Rectangle 204"/>
          <p:cNvSpPr>
            <a:spLocks noChangeArrowheads="1"/>
          </p:cNvSpPr>
          <p:nvPr/>
        </p:nvSpPr>
        <p:spPr bwMode="auto">
          <a:xfrm>
            <a:off x="5453063" y="4959350"/>
            <a:ext cx="139700" cy="87313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5" name="Freeform 206"/>
          <p:cNvSpPr>
            <a:spLocks/>
          </p:cNvSpPr>
          <p:nvPr/>
        </p:nvSpPr>
        <p:spPr bwMode="auto">
          <a:xfrm>
            <a:off x="5400675" y="48863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76" name="Freeform 207"/>
          <p:cNvSpPr>
            <a:spLocks/>
          </p:cNvSpPr>
          <p:nvPr/>
        </p:nvSpPr>
        <p:spPr bwMode="auto">
          <a:xfrm>
            <a:off x="5400675" y="48863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77" name="Rectangle 209"/>
          <p:cNvSpPr>
            <a:spLocks noChangeArrowheads="1"/>
          </p:cNvSpPr>
          <p:nvPr/>
        </p:nvSpPr>
        <p:spPr bwMode="auto">
          <a:xfrm>
            <a:off x="5540375" y="4935538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8" name="Rectangle 210"/>
          <p:cNvSpPr>
            <a:spLocks noChangeArrowheads="1"/>
          </p:cNvSpPr>
          <p:nvPr/>
        </p:nvSpPr>
        <p:spPr bwMode="auto">
          <a:xfrm>
            <a:off x="5540375" y="4935538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79" name="Freeform 211"/>
          <p:cNvSpPr>
            <a:spLocks/>
          </p:cNvSpPr>
          <p:nvPr/>
        </p:nvSpPr>
        <p:spPr bwMode="auto">
          <a:xfrm>
            <a:off x="5535613" y="486251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0" name="Freeform 212"/>
          <p:cNvSpPr>
            <a:spLocks/>
          </p:cNvSpPr>
          <p:nvPr/>
        </p:nvSpPr>
        <p:spPr bwMode="auto">
          <a:xfrm>
            <a:off x="5432425" y="4813300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1" name="Rectangle 203"/>
          <p:cNvSpPr>
            <a:spLocks noChangeArrowheads="1"/>
          </p:cNvSpPr>
          <p:nvPr/>
        </p:nvSpPr>
        <p:spPr bwMode="auto">
          <a:xfrm>
            <a:off x="5453063" y="2914650"/>
            <a:ext cx="139700" cy="873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82" name="Rectangle 204"/>
          <p:cNvSpPr>
            <a:spLocks noChangeArrowheads="1"/>
          </p:cNvSpPr>
          <p:nvPr/>
        </p:nvSpPr>
        <p:spPr bwMode="auto">
          <a:xfrm>
            <a:off x="5453063" y="2914650"/>
            <a:ext cx="139700" cy="87313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83" name="Freeform 206"/>
          <p:cNvSpPr>
            <a:spLocks/>
          </p:cNvSpPr>
          <p:nvPr/>
        </p:nvSpPr>
        <p:spPr bwMode="auto">
          <a:xfrm>
            <a:off x="5400675" y="28416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4" name="Freeform 207"/>
          <p:cNvSpPr>
            <a:spLocks/>
          </p:cNvSpPr>
          <p:nvPr/>
        </p:nvSpPr>
        <p:spPr bwMode="auto">
          <a:xfrm>
            <a:off x="5400675" y="2841625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5" name="Rectangle 209"/>
          <p:cNvSpPr>
            <a:spLocks noChangeArrowheads="1"/>
          </p:cNvSpPr>
          <p:nvPr/>
        </p:nvSpPr>
        <p:spPr bwMode="auto">
          <a:xfrm>
            <a:off x="5540375" y="2890838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86" name="Rectangle 210"/>
          <p:cNvSpPr>
            <a:spLocks noChangeArrowheads="1"/>
          </p:cNvSpPr>
          <p:nvPr/>
        </p:nvSpPr>
        <p:spPr bwMode="auto">
          <a:xfrm>
            <a:off x="5540375" y="2890838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87" name="Freeform 211"/>
          <p:cNvSpPr>
            <a:spLocks/>
          </p:cNvSpPr>
          <p:nvPr/>
        </p:nvSpPr>
        <p:spPr bwMode="auto">
          <a:xfrm>
            <a:off x="5535613" y="2817813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8" name="Freeform 212"/>
          <p:cNvSpPr>
            <a:spLocks/>
          </p:cNvSpPr>
          <p:nvPr/>
        </p:nvSpPr>
        <p:spPr bwMode="auto">
          <a:xfrm>
            <a:off x="5432425" y="2768600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89" name="Rectangle 209"/>
          <p:cNvSpPr>
            <a:spLocks noChangeArrowheads="1"/>
          </p:cNvSpPr>
          <p:nvPr/>
        </p:nvSpPr>
        <p:spPr bwMode="auto">
          <a:xfrm>
            <a:off x="6559550" y="32512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90" name="Rectangle 210"/>
          <p:cNvSpPr>
            <a:spLocks noChangeArrowheads="1"/>
          </p:cNvSpPr>
          <p:nvPr/>
        </p:nvSpPr>
        <p:spPr bwMode="auto">
          <a:xfrm>
            <a:off x="6559550" y="32512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91" name="Freeform 212"/>
          <p:cNvSpPr>
            <a:spLocks/>
          </p:cNvSpPr>
          <p:nvPr/>
        </p:nvSpPr>
        <p:spPr bwMode="auto">
          <a:xfrm>
            <a:off x="6451600" y="3128963"/>
            <a:ext cx="23813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92" name="Freeform 206"/>
          <p:cNvSpPr>
            <a:spLocks/>
          </p:cNvSpPr>
          <p:nvPr/>
        </p:nvSpPr>
        <p:spPr bwMode="auto">
          <a:xfrm>
            <a:off x="6419850" y="3562350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93" name="Freeform 207"/>
          <p:cNvSpPr>
            <a:spLocks/>
          </p:cNvSpPr>
          <p:nvPr/>
        </p:nvSpPr>
        <p:spPr bwMode="auto">
          <a:xfrm>
            <a:off x="6419850" y="3562350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94" name="Rectangle 209"/>
          <p:cNvSpPr>
            <a:spLocks noChangeArrowheads="1"/>
          </p:cNvSpPr>
          <p:nvPr/>
        </p:nvSpPr>
        <p:spPr bwMode="auto">
          <a:xfrm>
            <a:off x="6559550" y="3611563"/>
            <a:ext cx="9525" cy="238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95" name="Rectangle 210"/>
          <p:cNvSpPr>
            <a:spLocks noChangeArrowheads="1"/>
          </p:cNvSpPr>
          <p:nvPr/>
        </p:nvSpPr>
        <p:spPr bwMode="auto">
          <a:xfrm>
            <a:off x="6559550" y="3611563"/>
            <a:ext cx="9525" cy="23812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96" name="Freeform 211"/>
          <p:cNvSpPr>
            <a:spLocks/>
          </p:cNvSpPr>
          <p:nvPr/>
        </p:nvSpPr>
        <p:spPr bwMode="auto">
          <a:xfrm>
            <a:off x="6554788" y="3538538"/>
            <a:ext cx="23812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97" name="Freeform 212"/>
          <p:cNvSpPr>
            <a:spLocks/>
          </p:cNvSpPr>
          <p:nvPr/>
        </p:nvSpPr>
        <p:spPr bwMode="auto">
          <a:xfrm>
            <a:off x="6451600" y="348932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298" name="Rectangle 203"/>
          <p:cNvSpPr>
            <a:spLocks noChangeArrowheads="1"/>
          </p:cNvSpPr>
          <p:nvPr/>
        </p:nvSpPr>
        <p:spPr bwMode="auto">
          <a:xfrm>
            <a:off x="6726238" y="5078413"/>
            <a:ext cx="141287" cy="8731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299" name="Rectangle 204"/>
          <p:cNvSpPr>
            <a:spLocks noChangeArrowheads="1"/>
          </p:cNvSpPr>
          <p:nvPr/>
        </p:nvSpPr>
        <p:spPr bwMode="auto">
          <a:xfrm>
            <a:off x="6726238" y="5078413"/>
            <a:ext cx="141287" cy="87312"/>
          </a:xfrm>
          <a:prstGeom prst="rect">
            <a:avLst/>
          </a:prstGeom>
          <a:solidFill>
            <a:srgbClr val="FF3300"/>
          </a:solidFill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00" name="Freeform 206"/>
          <p:cNvSpPr>
            <a:spLocks/>
          </p:cNvSpPr>
          <p:nvPr/>
        </p:nvSpPr>
        <p:spPr bwMode="auto">
          <a:xfrm>
            <a:off x="6673850" y="5005388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01" name="Freeform 207"/>
          <p:cNvSpPr>
            <a:spLocks/>
          </p:cNvSpPr>
          <p:nvPr/>
        </p:nvSpPr>
        <p:spPr bwMode="auto">
          <a:xfrm>
            <a:off x="6673850" y="5005388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02" name="Rectangle 209"/>
          <p:cNvSpPr>
            <a:spLocks noChangeArrowheads="1"/>
          </p:cNvSpPr>
          <p:nvPr/>
        </p:nvSpPr>
        <p:spPr bwMode="auto">
          <a:xfrm>
            <a:off x="6815138" y="5054600"/>
            <a:ext cx="9525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03" name="Rectangle 210"/>
          <p:cNvSpPr>
            <a:spLocks noChangeArrowheads="1"/>
          </p:cNvSpPr>
          <p:nvPr/>
        </p:nvSpPr>
        <p:spPr bwMode="auto">
          <a:xfrm>
            <a:off x="6815138" y="5054600"/>
            <a:ext cx="9525" cy="23813"/>
          </a:xfrm>
          <a:prstGeom prst="rect">
            <a:avLst/>
          </a:prstGeom>
          <a:noFill/>
          <a:ln w="22225" cap="rnd">
            <a:solidFill>
              <a:srgbClr val="000000"/>
            </a:solidFill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04" name="Freeform 211"/>
          <p:cNvSpPr>
            <a:spLocks/>
          </p:cNvSpPr>
          <p:nvPr/>
        </p:nvSpPr>
        <p:spPr bwMode="auto">
          <a:xfrm>
            <a:off x="6810375" y="4981575"/>
            <a:ext cx="23813" cy="650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05" name="Freeform 212"/>
          <p:cNvSpPr>
            <a:spLocks/>
          </p:cNvSpPr>
          <p:nvPr/>
        </p:nvSpPr>
        <p:spPr bwMode="auto">
          <a:xfrm>
            <a:off x="6705600" y="4932363"/>
            <a:ext cx="25400" cy="650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graphicFrame>
        <p:nvGraphicFramePr>
          <p:cNvPr id="50407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3873"/>
              </p:ext>
            </p:extLst>
          </p:nvPr>
        </p:nvGraphicFramePr>
        <p:xfrm>
          <a:off x="200025" y="1773238"/>
          <a:ext cx="9505950" cy="812882"/>
        </p:xfrm>
        <a:graphic>
          <a:graphicData uri="http://schemas.openxmlformats.org/drawingml/2006/table">
            <a:tbl>
              <a:tblPr/>
              <a:tblGrid>
                <a:gridCol w="950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администрации: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652700 г. Киселёвск ул. Ленина,30. Координаты: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°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4′</a:t>
                      </a:r>
                      <a:r>
                        <a:rPr kumimoji="0" lang="ru-RU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с.ш. ; 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 </a:t>
                      </a:r>
                      <a:r>
                        <a:rPr kumimoji="0" lang="ru-RU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′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в.д.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почты: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dm@shahter.r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goksl@mail.ru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goksl@rambler.ru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edds.mokis.ods@yandex.ru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тел.: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38464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2-08-07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тел. 2-17-19. 2-19-58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Факс: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(384-64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2-16-30,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2-17-60.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030" marR="76030" marT="40681" marB="406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4" name="Group 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76579"/>
              </p:ext>
            </p:extLst>
          </p:nvPr>
        </p:nvGraphicFramePr>
        <p:xfrm>
          <a:off x="200025" y="765175"/>
          <a:ext cx="9505056" cy="1082205"/>
        </p:xfrm>
        <a:graphic>
          <a:graphicData uri="http://schemas.openxmlformats.org/drawingml/2006/table">
            <a:tbl>
              <a:tblPr/>
              <a:tblGrid>
                <a:gridCol w="120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59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5639"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тыс.чел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т.ч.сельское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нас. на 1 кв. км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насел.%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35"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Киселевский городской округ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292,9</a:t>
                      </a: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defTabSz="10080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defTabSz="100806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914" marR="75914" marT="40745" marB="40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341" name="Text Box 6"/>
          <p:cNvSpPr txBox="1">
            <a:spLocks noChangeArrowheads="1"/>
          </p:cNvSpPr>
          <p:nvPr/>
        </p:nvSpPr>
        <p:spPr bwMode="auto">
          <a:xfrm>
            <a:off x="2819400" y="3905654"/>
            <a:ext cx="1085850" cy="290513"/>
          </a:xfrm>
          <a:prstGeom prst="rect">
            <a:avLst/>
          </a:prstGeom>
          <a:solidFill>
            <a:srgbClr val="FFFF99">
              <a:alpha val="65097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lIns="82216" tIns="41107" rIns="82216" bIns="41107">
            <a:spAutoFit/>
          </a:bodyPr>
          <a:lstStyle/>
          <a:p>
            <a:pPr algn="ctr" defTabSz="825500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Киселёвск</a:t>
            </a:r>
          </a:p>
        </p:txBody>
      </p:sp>
      <p:sp>
        <p:nvSpPr>
          <p:cNvPr id="50342" name="Rectangle 87"/>
          <p:cNvSpPr>
            <a:spLocks noChangeArrowheads="1"/>
          </p:cNvSpPr>
          <p:nvPr/>
        </p:nvSpPr>
        <p:spPr bwMode="auto">
          <a:xfrm>
            <a:off x="7532688" y="6107113"/>
            <a:ext cx="635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43" name="Rectangle 88"/>
          <p:cNvSpPr>
            <a:spLocks noChangeArrowheads="1"/>
          </p:cNvSpPr>
          <p:nvPr/>
        </p:nvSpPr>
        <p:spPr bwMode="auto">
          <a:xfrm>
            <a:off x="7532688" y="62642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44" name="Rectangle 90"/>
          <p:cNvSpPr>
            <a:spLocks noChangeArrowheads="1"/>
          </p:cNvSpPr>
          <p:nvPr/>
        </p:nvSpPr>
        <p:spPr bwMode="auto">
          <a:xfrm>
            <a:off x="7396163" y="4848225"/>
            <a:ext cx="635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45" name="Line 91"/>
          <p:cNvSpPr>
            <a:spLocks noChangeShapeType="1"/>
          </p:cNvSpPr>
          <p:nvPr/>
        </p:nvSpPr>
        <p:spPr bwMode="auto">
          <a:xfrm>
            <a:off x="7964488" y="4848225"/>
            <a:ext cx="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346" name="Rectangle 92"/>
          <p:cNvSpPr>
            <a:spLocks noChangeArrowheads="1"/>
          </p:cNvSpPr>
          <p:nvPr/>
        </p:nvSpPr>
        <p:spPr bwMode="auto">
          <a:xfrm>
            <a:off x="9136063" y="5075238"/>
            <a:ext cx="4762" cy="15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47" name="Line 93"/>
          <p:cNvSpPr>
            <a:spLocks noChangeShapeType="1"/>
          </p:cNvSpPr>
          <p:nvPr/>
        </p:nvSpPr>
        <p:spPr bwMode="auto">
          <a:xfrm>
            <a:off x="9140825" y="5075238"/>
            <a:ext cx="1588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348" name="Rectangle 94"/>
          <p:cNvSpPr>
            <a:spLocks noChangeArrowheads="1"/>
          </p:cNvSpPr>
          <p:nvPr/>
        </p:nvSpPr>
        <p:spPr bwMode="auto">
          <a:xfrm>
            <a:off x="9140825" y="5075238"/>
            <a:ext cx="6350" cy="47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49" name="Line 95"/>
          <p:cNvSpPr>
            <a:spLocks noChangeShapeType="1"/>
          </p:cNvSpPr>
          <p:nvPr/>
        </p:nvSpPr>
        <p:spPr bwMode="auto">
          <a:xfrm>
            <a:off x="9140825" y="5076825"/>
            <a:ext cx="15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350" name="Rectangle 96"/>
          <p:cNvSpPr>
            <a:spLocks noChangeArrowheads="1"/>
          </p:cNvSpPr>
          <p:nvPr/>
        </p:nvSpPr>
        <p:spPr bwMode="auto">
          <a:xfrm>
            <a:off x="9140825" y="5076825"/>
            <a:ext cx="6350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1" name="Rectangle 98"/>
          <p:cNvSpPr>
            <a:spLocks noChangeArrowheads="1"/>
          </p:cNvSpPr>
          <p:nvPr/>
        </p:nvSpPr>
        <p:spPr bwMode="auto">
          <a:xfrm>
            <a:off x="8043863" y="505936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2" name="Rectangle 99"/>
          <p:cNvSpPr>
            <a:spLocks noChangeArrowheads="1"/>
          </p:cNvSpPr>
          <p:nvPr/>
        </p:nvSpPr>
        <p:spPr bwMode="auto">
          <a:xfrm>
            <a:off x="8051800" y="5148263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3" name="Rectangle 100"/>
          <p:cNvSpPr>
            <a:spLocks noChangeArrowheads="1"/>
          </p:cNvSpPr>
          <p:nvPr/>
        </p:nvSpPr>
        <p:spPr bwMode="auto">
          <a:xfrm>
            <a:off x="7999413" y="6230938"/>
            <a:ext cx="1157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центральная районная</a:t>
            </a:r>
          </a:p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54" name="Rectangle 103"/>
          <p:cNvSpPr>
            <a:spLocks noChangeArrowheads="1"/>
          </p:cNvSpPr>
          <p:nvPr/>
        </p:nvSpPr>
        <p:spPr bwMode="auto">
          <a:xfrm>
            <a:off x="9161463" y="4913313"/>
            <a:ext cx="4762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5" name="Rectangle 104"/>
          <p:cNvSpPr>
            <a:spLocks noChangeArrowheads="1"/>
          </p:cNvSpPr>
          <p:nvPr/>
        </p:nvSpPr>
        <p:spPr bwMode="auto">
          <a:xfrm>
            <a:off x="8031163" y="4913313"/>
            <a:ext cx="7937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6" name="Line 105"/>
          <p:cNvSpPr>
            <a:spLocks noChangeShapeType="1"/>
          </p:cNvSpPr>
          <p:nvPr/>
        </p:nvSpPr>
        <p:spPr bwMode="auto">
          <a:xfrm>
            <a:off x="9166225" y="4913313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357" name="Rectangle 106"/>
          <p:cNvSpPr>
            <a:spLocks noChangeArrowheads="1"/>
          </p:cNvSpPr>
          <p:nvPr/>
        </p:nvSpPr>
        <p:spPr bwMode="auto">
          <a:xfrm>
            <a:off x="9166225" y="4913313"/>
            <a:ext cx="6350" cy="47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58" name="Line 107"/>
          <p:cNvSpPr>
            <a:spLocks noChangeShapeType="1"/>
          </p:cNvSpPr>
          <p:nvPr/>
        </p:nvSpPr>
        <p:spPr bwMode="auto">
          <a:xfrm>
            <a:off x="9166225" y="4913313"/>
            <a:ext cx="0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359" name="Rectangle 108"/>
          <p:cNvSpPr>
            <a:spLocks noChangeArrowheads="1"/>
          </p:cNvSpPr>
          <p:nvPr/>
        </p:nvSpPr>
        <p:spPr bwMode="auto">
          <a:xfrm>
            <a:off x="9166225" y="4913313"/>
            <a:ext cx="6350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86930" tIns="43465" rIns="86930" bIns="43465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60" name="Rectangle 112"/>
          <p:cNvSpPr>
            <a:spLocks noChangeArrowheads="1"/>
          </p:cNvSpPr>
          <p:nvPr/>
        </p:nvSpPr>
        <p:spPr bwMode="auto">
          <a:xfrm>
            <a:off x="7569200" y="6348413"/>
            <a:ext cx="169863" cy="69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86930" tIns="43465" rIns="86930" bIns="43465" anchor="ctr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61" name="AutoShape 113"/>
          <p:cNvSpPr>
            <a:spLocks noChangeArrowheads="1"/>
          </p:cNvSpPr>
          <p:nvPr/>
        </p:nvSpPr>
        <p:spPr bwMode="auto">
          <a:xfrm>
            <a:off x="7569200" y="6251575"/>
            <a:ext cx="169863" cy="93663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86930" tIns="43465" rIns="86930" bIns="43465" anchor="ctr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62" name="Freeform 128"/>
          <p:cNvSpPr>
            <a:spLocks/>
          </p:cNvSpPr>
          <p:nvPr/>
        </p:nvSpPr>
        <p:spPr bwMode="auto">
          <a:xfrm>
            <a:off x="7621588" y="6321425"/>
            <a:ext cx="20637" cy="52388"/>
          </a:xfrm>
          <a:custGeom>
            <a:avLst/>
            <a:gdLst>
              <a:gd name="T0" fmla="*/ 0 w 46"/>
              <a:gd name="T1" fmla="*/ 0 h 107"/>
              <a:gd name="T2" fmla="*/ 0 w 46"/>
              <a:gd name="T3" fmla="*/ 0 h 107"/>
              <a:gd name="T4" fmla="*/ 0 w 46"/>
              <a:gd name="T5" fmla="*/ 0 h 107"/>
              <a:gd name="T6" fmla="*/ 0 w 46"/>
              <a:gd name="T7" fmla="*/ 0 h 107"/>
              <a:gd name="T8" fmla="*/ 0 w 46"/>
              <a:gd name="T9" fmla="*/ 0 h 107"/>
              <a:gd name="T10" fmla="*/ 0 w 46"/>
              <a:gd name="T11" fmla="*/ 0 h 107"/>
              <a:gd name="T12" fmla="*/ 0 w 46"/>
              <a:gd name="T13" fmla="*/ 0 h 107"/>
              <a:gd name="T14" fmla="*/ 0 w 46"/>
              <a:gd name="T15" fmla="*/ 0 h 107"/>
              <a:gd name="T16" fmla="*/ 0 w 46"/>
              <a:gd name="T17" fmla="*/ 0 h 107"/>
              <a:gd name="T18" fmla="*/ 0 w 46"/>
              <a:gd name="T19" fmla="*/ 0 h 107"/>
              <a:gd name="T20" fmla="*/ 0 w 46"/>
              <a:gd name="T21" fmla="*/ 0 h 107"/>
              <a:gd name="T22" fmla="*/ 0 w 46"/>
              <a:gd name="T23" fmla="*/ 0 h 107"/>
              <a:gd name="T24" fmla="*/ 0 w 46"/>
              <a:gd name="T25" fmla="*/ 0 h 107"/>
              <a:gd name="T26" fmla="*/ 0 w 46"/>
              <a:gd name="T27" fmla="*/ 0 h 107"/>
              <a:gd name="T28" fmla="*/ 0 w 46"/>
              <a:gd name="T29" fmla="*/ 0 h 107"/>
              <a:gd name="T30" fmla="*/ 0 w 46"/>
              <a:gd name="T31" fmla="*/ 0 h 107"/>
              <a:gd name="T32" fmla="*/ 0 w 46"/>
              <a:gd name="T33" fmla="*/ 0 h 107"/>
              <a:gd name="T34" fmla="*/ 0 w 46"/>
              <a:gd name="T35" fmla="*/ 0 h 107"/>
              <a:gd name="T36" fmla="*/ 0 w 46"/>
              <a:gd name="T37" fmla="*/ 0 h 107"/>
              <a:gd name="T38" fmla="*/ 0 w 46"/>
              <a:gd name="T39" fmla="*/ 0 h 107"/>
              <a:gd name="T40" fmla="*/ 0 w 46"/>
              <a:gd name="T41" fmla="*/ 0 h 107"/>
              <a:gd name="T42" fmla="*/ 0 w 46"/>
              <a:gd name="T43" fmla="*/ 0 h 107"/>
              <a:gd name="T44" fmla="*/ 0 w 46"/>
              <a:gd name="T45" fmla="*/ 0 h 107"/>
              <a:gd name="T46" fmla="*/ 0 w 46"/>
              <a:gd name="T47" fmla="*/ 0 h 107"/>
              <a:gd name="T48" fmla="*/ 0 w 46"/>
              <a:gd name="T49" fmla="*/ 0 h 107"/>
              <a:gd name="T50" fmla="*/ 0 w 46"/>
              <a:gd name="T51" fmla="*/ 0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0 h 107"/>
              <a:gd name="T60" fmla="*/ 0 w 46"/>
              <a:gd name="T61" fmla="*/ 0 h 107"/>
              <a:gd name="T62" fmla="*/ 0 w 46"/>
              <a:gd name="T63" fmla="*/ 0 h 107"/>
              <a:gd name="T64" fmla="*/ 0 w 46"/>
              <a:gd name="T65" fmla="*/ 0 h 107"/>
              <a:gd name="T66" fmla="*/ 0 w 46"/>
              <a:gd name="T67" fmla="*/ 0 h 107"/>
              <a:gd name="T68" fmla="*/ 0 w 46"/>
              <a:gd name="T69" fmla="*/ 0 h 107"/>
              <a:gd name="T70" fmla="*/ 0 w 46"/>
              <a:gd name="T71" fmla="*/ 0 h 107"/>
              <a:gd name="T72" fmla="*/ 0 w 46"/>
              <a:gd name="T73" fmla="*/ 0 h 107"/>
              <a:gd name="T74" fmla="*/ 0 w 46"/>
              <a:gd name="T75" fmla="*/ 0 h 107"/>
              <a:gd name="T76" fmla="*/ 0 w 46"/>
              <a:gd name="T77" fmla="*/ 0 h 107"/>
              <a:gd name="T78" fmla="*/ 0 w 46"/>
              <a:gd name="T79" fmla="*/ 0 h 107"/>
              <a:gd name="T80" fmla="*/ 0 w 46"/>
              <a:gd name="T81" fmla="*/ 0 h 107"/>
              <a:gd name="T82" fmla="*/ 0 w 46"/>
              <a:gd name="T83" fmla="*/ 0 h 107"/>
              <a:gd name="T84" fmla="*/ 0 w 46"/>
              <a:gd name="T85" fmla="*/ 0 h 107"/>
              <a:gd name="T86" fmla="*/ 0 w 46"/>
              <a:gd name="T87" fmla="*/ 0 h 107"/>
              <a:gd name="T88" fmla="*/ 0 w 46"/>
              <a:gd name="T89" fmla="*/ 0 h 107"/>
              <a:gd name="T90" fmla="*/ 0 w 46"/>
              <a:gd name="T91" fmla="*/ 0 h 107"/>
              <a:gd name="T92" fmla="*/ 0 w 46"/>
              <a:gd name="T93" fmla="*/ 0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63" name="Rectangle 129"/>
          <p:cNvSpPr>
            <a:spLocks noChangeArrowheads="1"/>
          </p:cNvSpPr>
          <p:nvPr/>
        </p:nvSpPr>
        <p:spPr bwMode="auto">
          <a:xfrm>
            <a:off x="8069263" y="6321425"/>
            <a:ext cx="10810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7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altLang="ru-RU" sz="1800">
              <a:latin typeface="Calibri" pitchFamily="34" charset="0"/>
            </a:endParaRPr>
          </a:p>
        </p:txBody>
      </p:sp>
      <p:grpSp>
        <p:nvGrpSpPr>
          <p:cNvPr id="50364" name="Group 131"/>
          <p:cNvGrpSpPr>
            <a:grpSpLocks/>
          </p:cNvGrpSpPr>
          <p:nvPr/>
        </p:nvGrpSpPr>
        <p:grpSpPr bwMode="auto">
          <a:xfrm>
            <a:off x="7643813" y="6591300"/>
            <a:ext cx="119062" cy="69850"/>
            <a:chOff x="365" y="1259"/>
            <a:chExt cx="258" cy="142"/>
          </a:xfrm>
        </p:grpSpPr>
        <p:sp>
          <p:nvSpPr>
            <p:cNvPr id="50403" name="Rectangle 132"/>
            <p:cNvSpPr>
              <a:spLocks noChangeArrowheads="1"/>
            </p:cNvSpPr>
            <p:nvPr/>
          </p:nvSpPr>
          <p:spPr bwMode="auto">
            <a:xfrm>
              <a:off x="365" y="1259"/>
              <a:ext cx="258" cy="14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lIns="86930" tIns="43465" rIns="86930" bIns="43465"/>
            <a:lstStyle/>
            <a:p>
              <a:pPr defTabSz="719138"/>
              <a:endParaRPr lang="ru-RU" altLang="ru-RU" sz="1800">
                <a:latin typeface="Calibri" pitchFamily="34" charset="0"/>
              </a:endParaRPr>
            </a:p>
          </p:txBody>
        </p:sp>
        <p:sp>
          <p:nvSpPr>
            <p:cNvPr id="50404" name="Rectangle 133"/>
            <p:cNvSpPr>
              <a:spLocks noChangeArrowheads="1"/>
            </p:cNvSpPr>
            <p:nvPr/>
          </p:nvSpPr>
          <p:spPr bwMode="auto">
            <a:xfrm>
              <a:off x="365" y="1259"/>
              <a:ext cx="258" cy="142"/>
            </a:xfrm>
            <a:prstGeom prst="rect">
              <a:avLst/>
            </a:prstGeom>
            <a:solidFill>
              <a:srgbClr val="FF3300"/>
            </a:solidFill>
            <a:ln w="222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6930" tIns="43465" rIns="86930" bIns="43465"/>
            <a:lstStyle/>
            <a:p>
              <a:pPr defTabSz="719138"/>
              <a:endParaRPr lang="ru-RU" altLang="ru-RU" sz="1800">
                <a:latin typeface="Calibri" pitchFamily="34" charset="0"/>
              </a:endParaRPr>
            </a:p>
          </p:txBody>
        </p:sp>
      </p:grpSp>
      <p:grpSp>
        <p:nvGrpSpPr>
          <p:cNvPr id="50365" name="Group 137"/>
          <p:cNvGrpSpPr>
            <a:grpSpLocks/>
          </p:cNvGrpSpPr>
          <p:nvPr/>
        </p:nvGrpSpPr>
        <p:grpSpPr bwMode="auto">
          <a:xfrm>
            <a:off x="7716838" y="6572250"/>
            <a:ext cx="9525" cy="19050"/>
            <a:chOff x="524" y="1219"/>
            <a:chExt cx="20" cy="40"/>
          </a:xfrm>
        </p:grpSpPr>
        <p:sp>
          <p:nvSpPr>
            <p:cNvPr id="50401" name="Rectangle 138"/>
            <p:cNvSpPr>
              <a:spLocks noChangeArrowheads="1"/>
            </p:cNvSpPr>
            <p:nvPr/>
          </p:nvSpPr>
          <p:spPr bwMode="auto">
            <a:xfrm>
              <a:off x="524" y="1219"/>
              <a:ext cx="20" cy="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86930" tIns="43465" rIns="86930" bIns="43465"/>
            <a:lstStyle/>
            <a:p>
              <a:pPr defTabSz="719138"/>
              <a:endParaRPr lang="ru-RU" altLang="ru-RU" sz="1800">
                <a:latin typeface="Calibri" pitchFamily="34" charset="0"/>
              </a:endParaRPr>
            </a:p>
          </p:txBody>
        </p:sp>
        <p:sp>
          <p:nvSpPr>
            <p:cNvPr id="50402" name="Rectangle 139"/>
            <p:cNvSpPr>
              <a:spLocks noChangeArrowheads="1"/>
            </p:cNvSpPr>
            <p:nvPr/>
          </p:nvSpPr>
          <p:spPr bwMode="auto">
            <a:xfrm>
              <a:off x="524" y="1219"/>
              <a:ext cx="20" cy="40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6930" tIns="43465" rIns="86930" bIns="43465"/>
            <a:lstStyle/>
            <a:p>
              <a:pPr defTabSz="719138"/>
              <a:endParaRPr lang="ru-RU" altLang="ru-RU" sz="1800">
                <a:latin typeface="Calibri" pitchFamily="34" charset="0"/>
              </a:endParaRPr>
            </a:p>
          </p:txBody>
        </p:sp>
      </p:grpSp>
      <p:sp>
        <p:nvSpPr>
          <p:cNvPr id="50366" name="Freeform 140"/>
          <p:cNvSpPr>
            <a:spLocks/>
          </p:cNvSpPr>
          <p:nvPr/>
        </p:nvSpPr>
        <p:spPr bwMode="auto">
          <a:xfrm>
            <a:off x="7713663" y="6513513"/>
            <a:ext cx="20637" cy="52387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9"/>
                </a:moveTo>
                <a:lnTo>
                  <a:pt x="15" y="107"/>
                </a:lnTo>
                <a:lnTo>
                  <a:pt x="9" y="100"/>
                </a:lnTo>
                <a:lnTo>
                  <a:pt x="9" y="92"/>
                </a:lnTo>
                <a:lnTo>
                  <a:pt x="4" y="92"/>
                </a:lnTo>
                <a:lnTo>
                  <a:pt x="4" y="88"/>
                </a:lnTo>
                <a:lnTo>
                  <a:pt x="0" y="88"/>
                </a:lnTo>
                <a:lnTo>
                  <a:pt x="0" y="52"/>
                </a:lnTo>
                <a:lnTo>
                  <a:pt x="4" y="52"/>
                </a:lnTo>
                <a:lnTo>
                  <a:pt x="4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7"/>
                </a:lnTo>
                <a:lnTo>
                  <a:pt x="23" y="37"/>
                </a:lnTo>
                <a:lnTo>
                  <a:pt x="23" y="34"/>
                </a:lnTo>
                <a:lnTo>
                  <a:pt x="29" y="34"/>
                </a:lnTo>
                <a:lnTo>
                  <a:pt x="32" y="30"/>
                </a:lnTo>
                <a:lnTo>
                  <a:pt x="32" y="27"/>
                </a:lnTo>
                <a:lnTo>
                  <a:pt x="35" y="27"/>
                </a:lnTo>
                <a:lnTo>
                  <a:pt x="35" y="23"/>
                </a:lnTo>
                <a:lnTo>
                  <a:pt x="38" y="19"/>
                </a:lnTo>
                <a:lnTo>
                  <a:pt x="38" y="12"/>
                </a:lnTo>
                <a:lnTo>
                  <a:pt x="41" y="12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6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7"/>
                </a:lnTo>
                <a:lnTo>
                  <a:pt x="35" y="67"/>
                </a:lnTo>
                <a:lnTo>
                  <a:pt x="35" y="74"/>
                </a:lnTo>
                <a:lnTo>
                  <a:pt x="32" y="74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7" y="85"/>
                </a:lnTo>
                <a:lnTo>
                  <a:pt x="27" y="100"/>
                </a:lnTo>
                <a:lnTo>
                  <a:pt x="23" y="100"/>
                </a:lnTo>
                <a:lnTo>
                  <a:pt x="23" y="103"/>
                </a:lnTo>
                <a:lnTo>
                  <a:pt x="21" y="107"/>
                </a:lnTo>
                <a:lnTo>
                  <a:pt x="15" y="107"/>
                </a:lnTo>
                <a:lnTo>
                  <a:pt x="7" y="99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67" name="Freeform 141"/>
          <p:cNvSpPr>
            <a:spLocks/>
          </p:cNvSpPr>
          <p:nvPr/>
        </p:nvSpPr>
        <p:spPr bwMode="auto">
          <a:xfrm>
            <a:off x="7626350" y="6473825"/>
            <a:ext cx="20638" cy="52388"/>
          </a:xfrm>
          <a:custGeom>
            <a:avLst/>
            <a:gdLst>
              <a:gd name="T0" fmla="*/ 0 w 46"/>
              <a:gd name="T1" fmla="*/ 2147483647 h 107"/>
              <a:gd name="T2" fmla="*/ 0 w 46"/>
              <a:gd name="T3" fmla="*/ 2147483647 h 107"/>
              <a:gd name="T4" fmla="*/ 0 w 46"/>
              <a:gd name="T5" fmla="*/ 2147483647 h 107"/>
              <a:gd name="T6" fmla="*/ 0 w 46"/>
              <a:gd name="T7" fmla="*/ 2147483647 h 107"/>
              <a:gd name="T8" fmla="*/ 0 w 46"/>
              <a:gd name="T9" fmla="*/ 2147483647 h 107"/>
              <a:gd name="T10" fmla="*/ 0 w 46"/>
              <a:gd name="T11" fmla="*/ 2147483647 h 107"/>
              <a:gd name="T12" fmla="*/ 0 w 46"/>
              <a:gd name="T13" fmla="*/ 2147483647 h 107"/>
              <a:gd name="T14" fmla="*/ 0 w 46"/>
              <a:gd name="T15" fmla="*/ 2147483647 h 107"/>
              <a:gd name="T16" fmla="*/ 0 w 46"/>
              <a:gd name="T17" fmla="*/ 2147483647 h 107"/>
              <a:gd name="T18" fmla="*/ 0 w 46"/>
              <a:gd name="T19" fmla="*/ 2147483647 h 107"/>
              <a:gd name="T20" fmla="*/ 0 w 46"/>
              <a:gd name="T21" fmla="*/ 2147483647 h 107"/>
              <a:gd name="T22" fmla="*/ 0 w 46"/>
              <a:gd name="T23" fmla="*/ 2147483647 h 107"/>
              <a:gd name="T24" fmla="*/ 0 w 46"/>
              <a:gd name="T25" fmla="*/ 2147483647 h 107"/>
              <a:gd name="T26" fmla="*/ 0 w 46"/>
              <a:gd name="T27" fmla="*/ 2147483647 h 107"/>
              <a:gd name="T28" fmla="*/ 0 w 46"/>
              <a:gd name="T29" fmla="*/ 2147483647 h 107"/>
              <a:gd name="T30" fmla="*/ 0 w 46"/>
              <a:gd name="T31" fmla="*/ 2147483647 h 107"/>
              <a:gd name="T32" fmla="*/ 0 w 46"/>
              <a:gd name="T33" fmla="*/ 2147483647 h 107"/>
              <a:gd name="T34" fmla="*/ 0 w 46"/>
              <a:gd name="T35" fmla="*/ 2147483647 h 107"/>
              <a:gd name="T36" fmla="*/ 0 w 46"/>
              <a:gd name="T37" fmla="*/ 2147483647 h 107"/>
              <a:gd name="T38" fmla="*/ 0 w 46"/>
              <a:gd name="T39" fmla="*/ 2147483647 h 107"/>
              <a:gd name="T40" fmla="*/ 0 w 46"/>
              <a:gd name="T41" fmla="*/ 2147483647 h 107"/>
              <a:gd name="T42" fmla="*/ 0 w 46"/>
              <a:gd name="T43" fmla="*/ 2147483647 h 107"/>
              <a:gd name="T44" fmla="*/ 0 w 46"/>
              <a:gd name="T45" fmla="*/ 2147483647 h 107"/>
              <a:gd name="T46" fmla="*/ 0 w 46"/>
              <a:gd name="T47" fmla="*/ 2147483647 h 107"/>
              <a:gd name="T48" fmla="*/ 0 w 46"/>
              <a:gd name="T49" fmla="*/ 2147483647 h 107"/>
              <a:gd name="T50" fmla="*/ 0 w 46"/>
              <a:gd name="T51" fmla="*/ 2147483647 h 107"/>
              <a:gd name="T52" fmla="*/ 0 w 46"/>
              <a:gd name="T53" fmla="*/ 0 h 107"/>
              <a:gd name="T54" fmla="*/ 0 w 46"/>
              <a:gd name="T55" fmla="*/ 0 h 107"/>
              <a:gd name="T56" fmla="*/ 0 w 46"/>
              <a:gd name="T57" fmla="*/ 0 h 107"/>
              <a:gd name="T58" fmla="*/ 0 w 46"/>
              <a:gd name="T59" fmla="*/ 2147483647 h 107"/>
              <a:gd name="T60" fmla="*/ 0 w 46"/>
              <a:gd name="T61" fmla="*/ 2147483647 h 107"/>
              <a:gd name="T62" fmla="*/ 0 w 46"/>
              <a:gd name="T63" fmla="*/ 2147483647 h 107"/>
              <a:gd name="T64" fmla="*/ 0 w 46"/>
              <a:gd name="T65" fmla="*/ 2147483647 h 107"/>
              <a:gd name="T66" fmla="*/ 0 w 46"/>
              <a:gd name="T67" fmla="*/ 2147483647 h 107"/>
              <a:gd name="T68" fmla="*/ 0 w 46"/>
              <a:gd name="T69" fmla="*/ 2147483647 h 107"/>
              <a:gd name="T70" fmla="*/ 0 w 46"/>
              <a:gd name="T71" fmla="*/ 2147483647 h 107"/>
              <a:gd name="T72" fmla="*/ 0 w 46"/>
              <a:gd name="T73" fmla="*/ 2147483647 h 107"/>
              <a:gd name="T74" fmla="*/ 0 w 46"/>
              <a:gd name="T75" fmla="*/ 2147483647 h 107"/>
              <a:gd name="T76" fmla="*/ 0 w 46"/>
              <a:gd name="T77" fmla="*/ 2147483647 h 107"/>
              <a:gd name="T78" fmla="*/ 0 w 46"/>
              <a:gd name="T79" fmla="*/ 2147483647 h 107"/>
              <a:gd name="T80" fmla="*/ 0 w 46"/>
              <a:gd name="T81" fmla="*/ 2147483647 h 107"/>
              <a:gd name="T82" fmla="*/ 0 w 46"/>
              <a:gd name="T83" fmla="*/ 2147483647 h 107"/>
              <a:gd name="T84" fmla="*/ 0 w 46"/>
              <a:gd name="T85" fmla="*/ 2147483647 h 107"/>
              <a:gd name="T86" fmla="*/ 0 w 46"/>
              <a:gd name="T87" fmla="*/ 2147483647 h 107"/>
              <a:gd name="T88" fmla="*/ 0 w 46"/>
              <a:gd name="T89" fmla="*/ 2147483647 h 107"/>
              <a:gd name="T90" fmla="*/ 0 w 46"/>
              <a:gd name="T91" fmla="*/ 2147483647 h 107"/>
              <a:gd name="T92" fmla="*/ 0 w 46"/>
              <a:gd name="T93" fmla="*/ 2147483647 h 1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07"/>
              <a:gd name="T143" fmla="*/ 46 w 46"/>
              <a:gd name="T144" fmla="*/ 107 h 1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07">
                <a:moveTo>
                  <a:pt x="7" y="98"/>
                </a:moveTo>
                <a:lnTo>
                  <a:pt x="15" y="107"/>
                </a:lnTo>
                <a:lnTo>
                  <a:pt x="9" y="99"/>
                </a:lnTo>
                <a:lnTo>
                  <a:pt x="9" y="92"/>
                </a:lnTo>
                <a:lnTo>
                  <a:pt x="3" y="92"/>
                </a:lnTo>
                <a:lnTo>
                  <a:pt x="3" y="88"/>
                </a:lnTo>
                <a:lnTo>
                  <a:pt x="0" y="88"/>
                </a:lnTo>
                <a:lnTo>
                  <a:pt x="0" y="51"/>
                </a:lnTo>
                <a:lnTo>
                  <a:pt x="3" y="51"/>
                </a:lnTo>
                <a:lnTo>
                  <a:pt x="3" y="48"/>
                </a:lnTo>
                <a:lnTo>
                  <a:pt x="6" y="48"/>
                </a:lnTo>
                <a:lnTo>
                  <a:pt x="6" y="44"/>
                </a:lnTo>
                <a:lnTo>
                  <a:pt x="9" y="44"/>
                </a:lnTo>
                <a:lnTo>
                  <a:pt x="12" y="41"/>
                </a:lnTo>
                <a:lnTo>
                  <a:pt x="15" y="41"/>
                </a:lnTo>
                <a:lnTo>
                  <a:pt x="18" y="36"/>
                </a:lnTo>
                <a:lnTo>
                  <a:pt x="23" y="36"/>
                </a:lnTo>
                <a:lnTo>
                  <a:pt x="23" y="33"/>
                </a:lnTo>
                <a:lnTo>
                  <a:pt x="29" y="33"/>
                </a:lnTo>
                <a:lnTo>
                  <a:pt x="32" y="29"/>
                </a:lnTo>
                <a:lnTo>
                  <a:pt x="32" y="26"/>
                </a:lnTo>
                <a:lnTo>
                  <a:pt x="35" y="26"/>
                </a:lnTo>
                <a:lnTo>
                  <a:pt x="35" y="22"/>
                </a:lnTo>
                <a:lnTo>
                  <a:pt x="38" y="19"/>
                </a:lnTo>
                <a:lnTo>
                  <a:pt x="38" y="11"/>
                </a:lnTo>
                <a:lnTo>
                  <a:pt x="41" y="11"/>
                </a:lnTo>
                <a:lnTo>
                  <a:pt x="41" y="0"/>
                </a:lnTo>
                <a:lnTo>
                  <a:pt x="38" y="0"/>
                </a:lnTo>
                <a:lnTo>
                  <a:pt x="46" y="0"/>
                </a:lnTo>
                <a:lnTo>
                  <a:pt x="46" y="55"/>
                </a:lnTo>
                <a:lnTo>
                  <a:pt x="44" y="59"/>
                </a:lnTo>
                <a:lnTo>
                  <a:pt x="44" y="63"/>
                </a:lnTo>
                <a:lnTo>
                  <a:pt x="41" y="63"/>
                </a:lnTo>
                <a:lnTo>
                  <a:pt x="38" y="66"/>
                </a:lnTo>
                <a:lnTo>
                  <a:pt x="35" y="66"/>
                </a:lnTo>
                <a:lnTo>
                  <a:pt x="35" y="73"/>
                </a:lnTo>
                <a:lnTo>
                  <a:pt x="32" y="73"/>
                </a:lnTo>
                <a:lnTo>
                  <a:pt x="32" y="81"/>
                </a:lnTo>
                <a:lnTo>
                  <a:pt x="29" y="81"/>
                </a:lnTo>
                <a:lnTo>
                  <a:pt x="29" y="85"/>
                </a:lnTo>
                <a:lnTo>
                  <a:pt x="26" y="85"/>
                </a:lnTo>
                <a:lnTo>
                  <a:pt x="26" y="99"/>
                </a:lnTo>
                <a:lnTo>
                  <a:pt x="23" y="99"/>
                </a:lnTo>
                <a:lnTo>
                  <a:pt x="23" y="103"/>
                </a:lnTo>
                <a:lnTo>
                  <a:pt x="20" y="107"/>
                </a:lnTo>
                <a:lnTo>
                  <a:pt x="15" y="107"/>
                </a:lnTo>
                <a:lnTo>
                  <a:pt x="7" y="98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50368" name="Rectangle 142"/>
          <p:cNvSpPr>
            <a:spLocks noChangeArrowheads="1"/>
          </p:cNvSpPr>
          <p:nvPr/>
        </p:nvSpPr>
        <p:spPr bwMode="auto">
          <a:xfrm>
            <a:off x="8005763" y="6499225"/>
            <a:ext cx="1152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взрывопожароопасные объекты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69" name="Rectangle 143"/>
          <p:cNvSpPr>
            <a:spLocks noChangeArrowheads="1"/>
          </p:cNvSpPr>
          <p:nvPr/>
        </p:nvSpPr>
        <p:spPr bwMode="auto">
          <a:xfrm>
            <a:off x="8058150" y="5632450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0" name="Rectangle 145"/>
          <p:cNvSpPr>
            <a:spLocks noChangeArrowheads="1"/>
          </p:cNvSpPr>
          <p:nvPr/>
        </p:nvSpPr>
        <p:spPr bwMode="auto">
          <a:xfrm>
            <a:off x="8043863" y="5270500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1" name="Rectangle 152"/>
          <p:cNvSpPr>
            <a:spLocks noChangeArrowheads="1"/>
          </p:cNvSpPr>
          <p:nvPr/>
        </p:nvSpPr>
        <p:spPr bwMode="auto">
          <a:xfrm>
            <a:off x="8077200" y="5397500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2" name="Oval 155"/>
          <p:cNvSpPr>
            <a:spLocks noChangeArrowheads="1"/>
          </p:cNvSpPr>
          <p:nvPr/>
        </p:nvSpPr>
        <p:spPr bwMode="auto">
          <a:xfrm>
            <a:off x="7570788" y="5984875"/>
            <a:ext cx="180975" cy="163513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 wrap="none" lIns="86930" tIns="43465" rIns="86930" bIns="43465" anchor="ctr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3" name="Oval 156"/>
          <p:cNvSpPr>
            <a:spLocks noChangeArrowheads="1"/>
          </p:cNvSpPr>
          <p:nvPr/>
        </p:nvSpPr>
        <p:spPr bwMode="auto">
          <a:xfrm>
            <a:off x="7605713" y="6005513"/>
            <a:ext cx="133350" cy="123825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</p:spPr>
        <p:txBody>
          <a:bodyPr wrap="none" lIns="86930" tIns="43465" rIns="86930" bIns="43465" anchor="ctr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4" name="Rectangle 157"/>
          <p:cNvSpPr>
            <a:spLocks noChangeArrowheads="1"/>
          </p:cNvSpPr>
          <p:nvPr/>
        </p:nvSpPr>
        <p:spPr bwMode="auto">
          <a:xfrm>
            <a:off x="7999413" y="6027738"/>
            <a:ext cx="1157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ОГУП, лесничества</a:t>
            </a:r>
          </a:p>
        </p:txBody>
      </p:sp>
      <p:sp>
        <p:nvSpPr>
          <p:cNvPr id="50375" name="Rectangle 158"/>
          <p:cNvSpPr>
            <a:spLocks noChangeArrowheads="1"/>
          </p:cNvSpPr>
          <p:nvPr/>
        </p:nvSpPr>
        <p:spPr bwMode="auto">
          <a:xfrm>
            <a:off x="8066088" y="5495925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6" name="AutoShape 160"/>
          <p:cNvSpPr>
            <a:spLocks noChangeArrowheads="1"/>
          </p:cNvSpPr>
          <p:nvPr/>
        </p:nvSpPr>
        <p:spPr bwMode="auto">
          <a:xfrm>
            <a:off x="7551738" y="5741988"/>
            <a:ext cx="215900" cy="163512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86930" tIns="43465" rIns="86930" bIns="43465" anchor="ctr"/>
          <a:lstStyle/>
          <a:p>
            <a:pPr defTabSz="719138"/>
            <a:endParaRPr lang="ru-RU" altLang="ru-RU" sz="1800">
              <a:latin typeface="Calibri" pitchFamily="34" charset="0"/>
            </a:endParaRPr>
          </a:p>
        </p:txBody>
      </p:sp>
      <p:sp>
        <p:nvSpPr>
          <p:cNvPr id="50377" name="Rectangle 161"/>
          <p:cNvSpPr>
            <a:spLocks noChangeArrowheads="1"/>
          </p:cNvSpPr>
          <p:nvPr/>
        </p:nvSpPr>
        <p:spPr bwMode="auto">
          <a:xfrm>
            <a:off x="8029575" y="5794375"/>
            <a:ext cx="1127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гидрологический пост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78" name="Line 145"/>
          <p:cNvSpPr>
            <a:spLocks noChangeShapeType="1"/>
          </p:cNvSpPr>
          <p:nvPr/>
        </p:nvSpPr>
        <p:spPr bwMode="auto">
          <a:xfrm>
            <a:off x="7620000" y="5300663"/>
            <a:ext cx="0" cy="390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379" name="Line 146"/>
          <p:cNvSpPr>
            <a:spLocks noChangeShapeType="1"/>
          </p:cNvSpPr>
          <p:nvPr/>
        </p:nvSpPr>
        <p:spPr bwMode="auto">
          <a:xfrm>
            <a:off x="7620000" y="5316538"/>
            <a:ext cx="460375" cy="41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380" name="Line 147"/>
          <p:cNvSpPr>
            <a:spLocks noChangeShapeType="1"/>
          </p:cNvSpPr>
          <p:nvPr/>
        </p:nvSpPr>
        <p:spPr bwMode="auto">
          <a:xfrm flipV="1">
            <a:off x="7620000" y="5440363"/>
            <a:ext cx="460375" cy="428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381" name="Line 148"/>
          <p:cNvSpPr>
            <a:spLocks noChangeShapeType="1"/>
          </p:cNvSpPr>
          <p:nvPr/>
        </p:nvSpPr>
        <p:spPr bwMode="auto">
          <a:xfrm>
            <a:off x="8080375" y="5357813"/>
            <a:ext cx="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382" name="Text Box 149"/>
          <p:cNvSpPr txBox="1">
            <a:spLocks noChangeArrowheads="1"/>
          </p:cNvSpPr>
          <p:nvPr/>
        </p:nvSpPr>
        <p:spPr bwMode="auto">
          <a:xfrm>
            <a:off x="7648575" y="5321300"/>
            <a:ext cx="3333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60" tIns="28831" rIns="57660" bIns="28831">
            <a:spAutoFit/>
          </a:bodyPr>
          <a:lstStyle/>
          <a:p>
            <a:pPr algn="ctr" defTabSz="479425" eaLnBrk="0" hangingPunct="0"/>
            <a:r>
              <a:rPr lang="ru-RU" altLang="ru-RU" sz="700" b="1">
                <a:latin typeface="Calibri" pitchFamily="34" charset="0"/>
              </a:rPr>
              <a:t>ПЧ</a:t>
            </a:r>
          </a:p>
        </p:txBody>
      </p:sp>
      <p:sp>
        <p:nvSpPr>
          <p:cNvPr id="50383" name="Rectangle 161"/>
          <p:cNvSpPr>
            <a:spLocks noChangeArrowheads="1"/>
          </p:cNvSpPr>
          <p:nvPr/>
        </p:nvSpPr>
        <p:spPr bwMode="auto">
          <a:xfrm>
            <a:off x="8032750" y="5462588"/>
            <a:ext cx="1158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19138"/>
            <a:r>
              <a:rPr lang="ru-RU" altLang="ru-RU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пожарная часть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pPr>
              <a:defRPr/>
            </a:pPr>
            <a:fld id="{F7C09F05-834A-43B8-9044-2F797859DA85}" type="slidenum">
              <a:rPr lang="ru-RU" smtClean="0">
                <a:solidFill>
                  <a:srgbClr val="FFFF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4" name="Text Box 1051"/>
          <p:cNvSpPr txBox="1">
            <a:spLocks noChangeArrowheads="1"/>
          </p:cNvSpPr>
          <p:nvPr/>
        </p:nvSpPr>
        <p:spPr bwMode="auto">
          <a:xfrm>
            <a:off x="7516234" y="2579688"/>
            <a:ext cx="2376488" cy="106185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sz="1200" b="1" dirty="0"/>
              <a:t>Потенциально опасные объекты:</a:t>
            </a:r>
            <a:endParaRPr lang="ru-RU" sz="1200" dirty="0"/>
          </a:p>
          <a:p>
            <a:pPr>
              <a:defRPr/>
            </a:pPr>
            <a:r>
              <a:rPr lang="ru-RU" sz="1200" dirty="0"/>
              <a:t>взрывопожароопасных – 14</a:t>
            </a:r>
          </a:p>
        </p:txBody>
      </p:sp>
      <p:sp>
        <p:nvSpPr>
          <p:cNvPr id="245" name="Text Box 1050"/>
          <p:cNvSpPr txBox="1">
            <a:spLocks noChangeArrowheads="1"/>
          </p:cNvSpPr>
          <p:nvPr/>
        </p:nvSpPr>
        <p:spPr bwMode="auto">
          <a:xfrm>
            <a:off x="7512049" y="3644900"/>
            <a:ext cx="2376488" cy="32131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endParaRPr lang="ru-RU" sz="1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endParaRPr lang="ru-RU" sz="1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 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с круглосуточным пребыванием людей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11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</a:t>
            </a:r>
            <a:r>
              <a:rPr lang="ru-RU" sz="11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16/10838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Учебные заведения – 4/1835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31/4625;</a:t>
            </a:r>
          </a:p>
          <a:p>
            <a:pPr defTabSz="1211263"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дет. социальный приют -1/35;</a:t>
            </a:r>
          </a:p>
          <a:p>
            <a:pPr defTabSz="1211263"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школа-интернат -2/147,</a:t>
            </a:r>
          </a:p>
          <a:p>
            <a:pPr defTabSz="1211263"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дома -2/133,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 ветеранов-2/118,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учреждения здравоохранения:11/772,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религиозного культа (храмы ,часовни) – 5 (православные христианские)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Социально-значимых объектов  всего– 69/18503</a:t>
            </a:r>
          </a:p>
          <a:p>
            <a:pPr defTabSz="1211263">
              <a:defRPr/>
            </a:pPr>
            <a:endParaRPr lang="ru-RU" sz="9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1263">
              <a:spcAft>
                <a:spcPts val="100"/>
              </a:spcAft>
              <a:defRPr/>
            </a:pPr>
            <a:endParaRPr lang="ru-RU" sz="9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Text Box 1051"/>
          <p:cNvSpPr txBox="1">
            <a:spLocks noChangeArrowheads="1"/>
          </p:cNvSpPr>
          <p:nvPr/>
        </p:nvSpPr>
        <p:spPr bwMode="auto">
          <a:xfrm>
            <a:off x="0" y="5589588"/>
            <a:ext cx="7523162" cy="126841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355600" algn="just" defTabSz="1409700"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Киселевский городской округ  расположен на юге-западе  Кемеровской </a:t>
            </a:r>
            <a:r>
              <a:rPr lang="ru-RU" altLang="ru-RU" sz="1400" dirty="0" smtClean="0">
                <a:solidFill>
                  <a:schemeClr val="tx1"/>
                </a:solidFill>
              </a:rPr>
              <a:t>области – Кузбасса, </a:t>
            </a:r>
            <a:r>
              <a:rPr lang="ru-RU" altLang="ru-RU" sz="1400" dirty="0">
                <a:solidFill>
                  <a:schemeClr val="tx1"/>
                </a:solidFill>
              </a:rPr>
              <a:t>в 240 км от областного центра. Он граничит с южной стороны  с г. Прокопьевск, со всех остальных сторон с </a:t>
            </a:r>
            <a:r>
              <a:rPr lang="ru-RU" altLang="ru-RU" sz="1400" dirty="0" err="1">
                <a:solidFill>
                  <a:schemeClr val="tx1"/>
                </a:solidFill>
              </a:rPr>
              <a:t>Прокопьевским</a:t>
            </a:r>
            <a:r>
              <a:rPr lang="ru-RU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</a:rPr>
              <a:t>округом. </a:t>
            </a:r>
            <a:r>
              <a:rPr lang="ru-RU" altLang="ru-RU" sz="1400" dirty="0">
                <a:solidFill>
                  <a:schemeClr val="tx1"/>
                </a:solidFill>
              </a:rPr>
              <a:t>Административного деления не имеет.  В границы Киселевского  городского  округа  входят</a:t>
            </a:r>
            <a:r>
              <a:rPr lang="ru-RU" altLang="ru-RU" sz="1400" dirty="0" smtClean="0">
                <a:solidFill>
                  <a:schemeClr val="tx1"/>
                </a:solidFill>
              </a:rPr>
              <a:t>: </a:t>
            </a:r>
            <a:r>
              <a:rPr lang="ru-RU" altLang="ru-RU" sz="1400" dirty="0">
                <a:solidFill>
                  <a:schemeClr val="tx1"/>
                </a:solidFill>
              </a:rPr>
              <a:t>п.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Карагайлинский</a:t>
            </a:r>
            <a:r>
              <a:rPr lang="ru-RU" altLang="ru-RU" sz="1400" dirty="0" smtClean="0">
                <a:solidFill>
                  <a:schemeClr val="tx1"/>
                </a:solidFill>
              </a:rPr>
              <a:t>, с</a:t>
            </a:r>
            <a:r>
              <a:rPr lang="ru-RU" altLang="ru-RU" sz="1400" dirty="0">
                <a:solidFill>
                  <a:schemeClr val="tx1"/>
                </a:solidFill>
              </a:rPr>
              <a:t>. Верх-Чумыш, </a:t>
            </a:r>
            <a:r>
              <a:rPr lang="ru-RU" altLang="ru-RU" sz="1400" dirty="0" smtClean="0">
                <a:solidFill>
                  <a:schemeClr val="tx1"/>
                </a:solidFill>
              </a:rPr>
              <a:t/>
            </a:r>
            <a:br>
              <a:rPr lang="ru-RU" altLang="ru-RU" sz="1400" dirty="0" smtClean="0">
                <a:solidFill>
                  <a:schemeClr val="tx1"/>
                </a:solidFill>
              </a:rPr>
            </a:br>
            <a:r>
              <a:rPr lang="ru-RU" altLang="ru-RU" sz="1400" dirty="0" smtClean="0">
                <a:solidFill>
                  <a:schemeClr val="tx1"/>
                </a:solidFill>
              </a:rPr>
              <a:t>д</a:t>
            </a:r>
            <a:r>
              <a:rPr lang="ru-RU" altLang="ru-RU" sz="1400" dirty="0">
                <a:solidFill>
                  <a:schemeClr val="tx1"/>
                </a:solidFill>
              </a:rPr>
              <a:t>. Александровка, д. Березовка</a:t>
            </a:r>
          </a:p>
        </p:txBody>
      </p:sp>
      <p:sp>
        <p:nvSpPr>
          <p:cNvPr id="50390" name="Freeform 207"/>
          <p:cNvSpPr>
            <a:spLocks/>
          </p:cNvSpPr>
          <p:nvPr/>
        </p:nvSpPr>
        <p:spPr bwMode="auto">
          <a:xfrm>
            <a:off x="6826250" y="5157788"/>
            <a:ext cx="96838" cy="158750"/>
          </a:xfrm>
          <a:custGeom>
            <a:avLst/>
            <a:gdLst>
              <a:gd name="T0" fmla="*/ 0 w 178"/>
              <a:gd name="T1" fmla="*/ 2147483647 h 262"/>
              <a:gd name="T2" fmla="*/ 2147483647 w 178"/>
              <a:gd name="T3" fmla="*/ 0 h 262"/>
              <a:gd name="T4" fmla="*/ 2147483647 w 178"/>
              <a:gd name="T5" fmla="*/ 0 h 262"/>
              <a:gd name="T6" fmla="*/ 2147483647 w 178"/>
              <a:gd name="T7" fmla="*/ 2147483647 h 262"/>
              <a:gd name="T8" fmla="*/ 0 w 178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262"/>
              <a:gd name="T17" fmla="*/ 178 w 178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262">
                <a:moveTo>
                  <a:pt x="0" y="262"/>
                </a:moveTo>
                <a:lnTo>
                  <a:pt x="39" y="0"/>
                </a:lnTo>
                <a:lnTo>
                  <a:pt x="139" y="0"/>
                </a:lnTo>
                <a:lnTo>
                  <a:pt x="178" y="262"/>
                </a:lnTo>
                <a:lnTo>
                  <a:pt x="0" y="262"/>
                </a:lnTo>
                <a:close/>
              </a:path>
            </a:pathLst>
          </a:custGeom>
          <a:noFill/>
          <a:ln w="22225" cap="rnd">
            <a:solidFill>
              <a:srgbClr val="000000"/>
            </a:solidFill>
            <a:round/>
            <a:headEnd/>
            <a:tailEnd/>
          </a:ln>
        </p:spPr>
        <p:txBody>
          <a:bodyPr lIns="100754" tIns="50378" rIns="100754" bIns="50378"/>
          <a:lstStyle/>
          <a:p>
            <a:endParaRPr lang="ru-RU"/>
          </a:p>
        </p:txBody>
      </p:sp>
      <p:sp>
        <p:nvSpPr>
          <p:cNvPr id="198" name="Rectangle 509"/>
          <p:cNvSpPr>
            <a:spLocks noChangeArrowheads="1"/>
          </p:cNvSpPr>
          <p:nvPr/>
        </p:nvSpPr>
        <p:spPr bwMode="auto">
          <a:xfrm>
            <a:off x="4105275" y="3344862"/>
            <a:ext cx="720725" cy="27648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65162" tIns="32581" rIns="65162" bIns="32581" anchor="ctr"/>
          <a:lstStyle/>
          <a:p>
            <a:pPr algn="ctr" defTabSz="652463"/>
            <a:r>
              <a:rPr lang="ru-RU" altLang="ru-RU" sz="600" b="1" dirty="0"/>
              <a:t>КЧС и ПБ Л-К </a:t>
            </a:r>
          </a:p>
          <a:p>
            <a:pPr algn="ctr" defTabSz="652463"/>
            <a:r>
              <a:rPr lang="ru-RU" altLang="ru-RU" sz="600" b="1" dirty="0"/>
              <a:t>городского округа</a:t>
            </a:r>
          </a:p>
        </p:txBody>
      </p:sp>
      <p:sp>
        <p:nvSpPr>
          <p:cNvPr id="199" name="Line 510"/>
          <p:cNvSpPr>
            <a:spLocks noChangeShapeType="1"/>
          </p:cNvSpPr>
          <p:nvPr/>
        </p:nvSpPr>
        <p:spPr bwMode="auto">
          <a:xfrm>
            <a:off x="4105275" y="3608128"/>
            <a:ext cx="0" cy="2225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6" name="Group 508"/>
          <p:cNvGrpSpPr>
            <a:grpSpLocks/>
          </p:cNvGrpSpPr>
          <p:nvPr/>
        </p:nvGrpSpPr>
        <p:grpSpPr bwMode="auto">
          <a:xfrm>
            <a:off x="4592960" y="3808586"/>
            <a:ext cx="720725" cy="485775"/>
            <a:chOff x="5301" y="663"/>
            <a:chExt cx="423" cy="441"/>
          </a:xfrm>
        </p:grpSpPr>
        <p:sp>
          <p:nvSpPr>
            <p:cNvPr id="207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>
                  <a:latin typeface="Arial Unicode MS" pitchFamily="34" charset="-128"/>
                </a:rPr>
                <a:t>УГОЧС</a:t>
              </a:r>
              <a:r>
                <a:rPr lang="ru-RU" altLang="ru-RU" sz="600" b="1"/>
                <a:t> Л-К </a:t>
              </a:r>
            </a:p>
            <a:p>
              <a:pPr algn="ctr" defTabSz="652463"/>
              <a:r>
                <a:rPr lang="ru-RU" altLang="ru-RU" sz="600" b="1"/>
                <a:t>городского округа</a:t>
              </a:r>
              <a:r>
                <a:rPr lang="ru-RU" altLang="ru-RU" sz="600" b="1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208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9" name="Group 508"/>
          <p:cNvGrpSpPr>
            <a:grpSpLocks/>
          </p:cNvGrpSpPr>
          <p:nvPr/>
        </p:nvGrpSpPr>
        <p:grpSpPr bwMode="auto">
          <a:xfrm>
            <a:off x="4664397" y="4167361"/>
            <a:ext cx="720725" cy="485775"/>
            <a:chOff x="5301" y="663"/>
            <a:chExt cx="423" cy="441"/>
          </a:xfrm>
        </p:grpSpPr>
        <p:sp>
          <p:nvSpPr>
            <p:cNvPr id="210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/>
                <a:t>ЕДДС Л-К </a:t>
              </a:r>
            </a:p>
            <a:p>
              <a:pPr algn="ctr" defTabSz="652463"/>
              <a:r>
                <a:rPr lang="ru-RU" altLang="ru-RU" sz="600" b="1"/>
                <a:t>городского округа</a:t>
              </a:r>
              <a:r>
                <a:rPr lang="ru-RU" altLang="ru-RU" sz="600" b="1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211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" name="Номер слайда 2"/>
          <p:cNvSpPr txBox="1">
            <a:spLocks noGrp="1"/>
          </p:cNvSpPr>
          <p:nvPr/>
        </p:nvSpPr>
        <p:spPr bwMode="auto">
          <a:xfrm>
            <a:off x="7577137" y="655979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3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КИСЕЛЕВСКОГО ГОРОДСКОГО ОКРУГА</a:t>
            </a:r>
            <a:b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900" y="4038600"/>
            <a:ext cx="4305300" cy="255905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Киселевского городского округа размещена </a:t>
            </a:r>
          </a:p>
          <a:p>
            <a:pPr algn="ctr" defTabSz="1211263">
              <a:spcAft>
                <a:spcPts val="600"/>
              </a:spcAft>
              <a:defRPr/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1-ом этаже здания МКУ «Управление по делам гражданской обороны и чрезвычайным ситуациям города Киселевска».</a:t>
            </a:r>
          </a:p>
          <a:p>
            <a:pPr algn="ctr" defTabSz="1211263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площадь –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53,23 кв. м.</a:t>
            </a:r>
          </a:p>
          <a:p>
            <a:pPr algn="ctr" defTabSz="1211263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31,5 кв. м.</a:t>
            </a:r>
          </a:p>
        </p:txBody>
      </p:sp>
      <p:sp>
        <p:nvSpPr>
          <p:cNvPr id="52227" name="Rectangle 32"/>
          <p:cNvSpPr>
            <a:spLocks noChangeArrowheads="1"/>
          </p:cNvSpPr>
          <p:nvPr/>
        </p:nvSpPr>
        <p:spPr bwMode="auto">
          <a:xfrm>
            <a:off x="4665663" y="2060575"/>
            <a:ext cx="5038725" cy="45354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91418" tIns="45710" rIns="91418" bIns="45710"/>
          <a:lstStyle/>
          <a:p>
            <a:endParaRPr lang="ru-RU" altLang="ru-RU" sz="800">
              <a:latin typeface="Times New Roman" pitchFamily="18" charset="0"/>
            </a:endParaRPr>
          </a:p>
        </p:txBody>
      </p:sp>
      <p:grpSp>
        <p:nvGrpSpPr>
          <p:cNvPr id="52228" name="Group 121"/>
          <p:cNvGrpSpPr>
            <a:grpSpLocks/>
          </p:cNvGrpSpPr>
          <p:nvPr/>
        </p:nvGrpSpPr>
        <p:grpSpPr bwMode="auto">
          <a:xfrm>
            <a:off x="4737100" y="2205038"/>
            <a:ext cx="4824413" cy="4176712"/>
            <a:chOff x="3223" y="2564"/>
            <a:chExt cx="2936" cy="1756"/>
          </a:xfrm>
        </p:grpSpPr>
        <p:sp>
          <p:nvSpPr>
            <p:cNvPr id="52231" name="Line 33"/>
            <p:cNvSpPr>
              <a:spLocks noChangeShapeType="1"/>
            </p:cNvSpPr>
            <p:nvPr/>
          </p:nvSpPr>
          <p:spPr bwMode="auto">
            <a:xfrm>
              <a:off x="3324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Line 34"/>
            <p:cNvSpPr>
              <a:spLocks noChangeShapeType="1"/>
            </p:cNvSpPr>
            <p:nvPr/>
          </p:nvSpPr>
          <p:spPr bwMode="auto">
            <a:xfrm>
              <a:off x="6092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Line 35"/>
            <p:cNvSpPr>
              <a:spLocks noChangeShapeType="1"/>
            </p:cNvSpPr>
            <p:nvPr/>
          </p:nvSpPr>
          <p:spPr bwMode="auto">
            <a:xfrm>
              <a:off x="5855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Line 36"/>
            <p:cNvSpPr>
              <a:spLocks noChangeShapeType="1"/>
            </p:cNvSpPr>
            <p:nvPr/>
          </p:nvSpPr>
          <p:spPr bwMode="auto">
            <a:xfrm>
              <a:off x="5855" y="2601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Line 37"/>
            <p:cNvSpPr>
              <a:spLocks noChangeShapeType="1"/>
            </p:cNvSpPr>
            <p:nvPr/>
          </p:nvSpPr>
          <p:spPr bwMode="auto">
            <a:xfrm>
              <a:off x="5855" y="3409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Line 38"/>
            <p:cNvSpPr>
              <a:spLocks noChangeShapeType="1"/>
            </p:cNvSpPr>
            <p:nvPr/>
          </p:nvSpPr>
          <p:spPr bwMode="auto">
            <a:xfrm flipH="1">
              <a:off x="5417" y="2601"/>
              <a:ext cx="4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Line 39"/>
            <p:cNvSpPr>
              <a:spLocks noChangeShapeType="1"/>
            </p:cNvSpPr>
            <p:nvPr/>
          </p:nvSpPr>
          <p:spPr bwMode="auto">
            <a:xfrm>
              <a:off x="5822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Line 40"/>
            <p:cNvSpPr>
              <a:spLocks noChangeShapeType="1"/>
            </p:cNvSpPr>
            <p:nvPr/>
          </p:nvSpPr>
          <p:spPr bwMode="auto">
            <a:xfrm>
              <a:off x="5417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41"/>
            <p:cNvSpPr>
              <a:spLocks noChangeShapeType="1"/>
            </p:cNvSpPr>
            <p:nvPr/>
          </p:nvSpPr>
          <p:spPr bwMode="auto">
            <a:xfrm flipH="1">
              <a:off x="5417" y="3409"/>
              <a:ext cx="4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Line 42"/>
            <p:cNvSpPr>
              <a:spLocks noChangeShapeType="1"/>
            </p:cNvSpPr>
            <p:nvPr/>
          </p:nvSpPr>
          <p:spPr bwMode="auto">
            <a:xfrm>
              <a:off x="5349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Line 43"/>
            <p:cNvSpPr>
              <a:spLocks noChangeShapeType="1"/>
            </p:cNvSpPr>
            <p:nvPr/>
          </p:nvSpPr>
          <p:spPr bwMode="auto">
            <a:xfrm>
              <a:off x="3324" y="2601"/>
              <a:ext cx="2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Line 44"/>
            <p:cNvSpPr>
              <a:spLocks noChangeShapeType="1"/>
            </p:cNvSpPr>
            <p:nvPr/>
          </p:nvSpPr>
          <p:spPr bwMode="auto">
            <a:xfrm flipH="1">
              <a:off x="3628" y="3409"/>
              <a:ext cx="17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Line 45"/>
            <p:cNvSpPr>
              <a:spLocks noChangeShapeType="1"/>
            </p:cNvSpPr>
            <p:nvPr/>
          </p:nvSpPr>
          <p:spPr bwMode="auto">
            <a:xfrm>
              <a:off x="3324" y="3409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Line 46"/>
            <p:cNvSpPr>
              <a:spLocks noChangeShapeType="1"/>
            </p:cNvSpPr>
            <p:nvPr/>
          </p:nvSpPr>
          <p:spPr bwMode="auto">
            <a:xfrm flipV="1">
              <a:off x="3560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5" name="Line 47"/>
            <p:cNvSpPr>
              <a:spLocks noChangeShapeType="1"/>
            </p:cNvSpPr>
            <p:nvPr/>
          </p:nvSpPr>
          <p:spPr bwMode="auto">
            <a:xfrm>
              <a:off x="3628" y="2601"/>
              <a:ext cx="0" cy="8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6" name="Line 48"/>
            <p:cNvSpPr>
              <a:spLocks noChangeShapeType="1"/>
            </p:cNvSpPr>
            <p:nvPr/>
          </p:nvSpPr>
          <p:spPr bwMode="auto">
            <a:xfrm>
              <a:off x="5417" y="2968"/>
              <a:ext cx="4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7" name="Line 49"/>
            <p:cNvSpPr>
              <a:spLocks noChangeShapeType="1"/>
            </p:cNvSpPr>
            <p:nvPr/>
          </p:nvSpPr>
          <p:spPr bwMode="auto">
            <a:xfrm>
              <a:off x="5417" y="3042"/>
              <a:ext cx="4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8" name="Line 50"/>
            <p:cNvSpPr>
              <a:spLocks noChangeShapeType="1"/>
            </p:cNvSpPr>
            <p:nvPr/>
          </p:nvSpPr>
          <p:spPr bwMode="auto">
            <a:xfrm>
              <a:off x="5585" y="2968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9" name="Line 51"/>
            <p:cNvSpPr>
              <a:spLocks noChangeShapeType="1"/>
            </p:cNvSpPr>
            <p:nvPr/>
          </p:nvSpPr>
          <p:spPr bwMode="auto">
            <a:xfrm>
              <a:off x="5619" y="2931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0" name="Line 52"/>
            <p:cNvSpPr>
              <a:spLocks noChangeShapeType="1"/>
            </p:cNvSpPr>
            <p:nvPr/>
          </p:nvSpPr>
          <p:spPr bwMode="auto">
            <a:xfrm>
              <a:off x="5653" y="2968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1" name="Line 53"/>
            <p:cNvSpPr>
              <a:spLocks noChangeShapeType="1"/>
            </p:cNvSpPr>
            <p:nvPr/>
          </p:nvSpPr>
          <p:spPr bwMode="auto">
            <a:xfrm>
              <a:off x="6092" y="2711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2" name="Line 54"/>
            <p:cNvSpPr>
              <a:spLocks noChangeShapeType="1"/>
            </p:cNvSpPr>
            <p:nvPr/>
          </p:nvSpPr>
          <p:spPr bwMode="auto">
            <a:xfrm>
              <a:off x="6058" y="2748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3" name="Line 55"/>
            <p:cNvSpPr>
              <a:spLocks noChangeShapeType="1"/>
            </p:cNvSpPr>
            <p:nvPr/>
          </p:nvSpPr>
          <p:spPr bwMode="auto">
            <a:xfrm>
              <a:off x="6092" y="2784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4" name="Line 56"/>
            <p:cNvSpPr>
              <a:spLocks noChangeShapeType="1"/>
            </p:cNvSpPr>
            <p:nvPr/>
          </p:nvSpPr>
          <p:spPr bwMode="auto">
            <a:xfrm>
              <a:off x="3324" y="3483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5" name="Line 57"/>
            <p:cNvSpPr>
              <a:spLocks noChangeShapeType="1"/>
            </p:cNvSpPr>
            <p:nvPr/>
          </p:nvSpPr>
          <p:spPr bwMode="auto">
            <a:xfrm>
              <a:off x="3324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6" name="Line 58"/>
            <p:cNvSpPr>
              <a:spLocks noChangeShapeType="1"/>
            </p:cNvSpPr>
            <p:nvPr/>
          </p:nvSpPr>
          <p:spPr bwMode="auto">
            <a:xfrm>
              <a:off x="3560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7" name="Line 59"/>
            <p:cNvSpPr>
              <a:spLocks noChangeShapeType="1"/>
            </p:cNvSpPr>
            <p:nvPr/>
          </p:nvSpPr>
          <p:spPr bwMode="auto">
            <a:xfrm>
              <a:off x="3324" y="4144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8" name="Line 60"/>
            <p:cNvSpPr>
              <a:spLocks noChangeShapeType="1"/>
            </p:cNvSpPr>
            <p:nvPr/>
          </p:nvSpPr>
          <p:spPr bwMode="auto">
            <a:xfrm>
              <a:off x="3257" y="3924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9" name="Line 61"/>
            <p:cNvSpPr>
              <a:spLocks noChangeShapeType="1"/>
            </p:cNvSpPr>
            <p:nvPr/>
          </p:nvSpPr>
          <p:spPr bwMode="auto">
            <a:xfrm>
              <a:off x="3223" y="3960"/>
              <a:ext cx="1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0" name="Line 62"/>
            <p:cNvSpPr>
              <a:spLocks noChangeShapeType="1"/>
            </p:cNvSpPr>
            <p:nvPr/>
          </p:nvSpPr>
          <p:spPr bwMode="auto">
            <a:xfrm>
              <a:off x="3257" y="3997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1" name="Line 63"/>
            <p:cNvSpPr>
              <a:spLocks noChangeShapeType="1"/>
            </p:cNvSpPr>
            <p:nvPr/>
          </p:nvSpPr>
          <p:spPr bwMode="auto">
            <a:xfrm>
              <a:off x="3695" y="256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2" name="Line 64"/>
            <p:cNvSpPr>
              <a:spLocks noChangeShapeType="1"/>
            </p:cNvSpPr>
            <p:nvPr/>
          </p:nvSpPr>
          <p:spPr bwMode="auto">
            <a:xfrm>
              <a:off x="3898" y="256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3" name="Line 65"/>
            <p:cNvSpPr>
              <a:spLocks noChangeShapeType="1"/>
            </p:cNvSpPr>
            <p:nvPr/>
          </p:nvSpPr>
          <p:spPr bwMode="auto">
            <a:xfrm>
              <a:off x="4539" y="256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4" name="Line 66"/>
            <p:cNvSpPr>
              <a:spLocks noChangeShapeType="1"/>
            </p:cNvSpPr>
            <p:nvPr/>
          </p:nvSpPr>
          <p:spPr bwMode="auto">
            <a:xfrm>
              <a:off x="4775" y="256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5" name="Line 67"/>
            <p:cNvSpPr>
              <a:spLocks noChangeShapeType="1"/>
            </p:cNvSpPr>
            <p:nvPr/>
          </p:nvSpPr>
          <p:spPr bwMode="auto">
            <a:xfrm>
              <a:off x="3628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6" name="Line 68"/>
            <p:cNvSpPr>
              <a:spLocks noChangeShapeType="1"/>
            </p:cNvSpPr>
            <p:nvPr/>
          </p:nvSpPr>
          <p:spPr bwMode="auto">
            <a:xfrm>
              <a:off x="3628" y="3483"/>
              <a:ext cx="2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7" name="Line 69"/>
            <p:cNvSpPr>
              <a:spLocks noChangeShapeType="1"/>
            </p:cNvSpPr>
            <p:nvPr/>
          </p:nvSpPr>
          <p:spPr bwMode="auto">
            <a:xfrm>
              <a:off x="3628" y="4144"/>
              <a:ext cx="2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8" name="Line 70"/>
            <p:cNvSpPr>
              <a:spLocks noChangeShapeType="1"/>
            </p:cNvSpPr>
            <p:nvPr/>
          </p:nvSpPr>
          <p:spPr bwMode="auto">
            <a:xfrm>
              <a:off x="5754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9" name="Line 71"/>
            <p:cNvSpPr>
              <a:spLocks noChangeShapeType="1"/>
            </p:cNvSpPr>
            <p:nvPr/>
          </p:nvSpPr>
          <p:spPr bwMode="auto">
            <a:xfrm>
              <a:off x="4100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0" name="Line 72"/>
            <p:cNvSpPr>
              <a:spLocks noChangeShapeType="1"/>
            </p:cNvSpPr>
            <p:nvPr/>
          </p:nvSpPr>
          <p:spPr bwMode="auto">
            <a:xfrm>
              <a:off x="4168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1" name="Line 73"/>
            <p:cNvSpPr>
              <a:spLocks noChangeShapeType="1"/>
            </p:cNvSpPr>
            <p:nvPr/>
          </p:nvSpPr>
          <p:spPr bwMode="auto">
            <a:xfrm>
              <a:off x="4100" y="3666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2" name="Line 74"/>
            <p:cNvSpPr>
              <a:spLocks noChangeShapeType="1"/>
            </p:cNvSpPr>
            <p:nvPr/>
          </p:nvSpPr>
          <p:spPr bwMode="auto">
            <a:xfrm>
              <a:off x="4100" y="3740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3" name="Line 75"/>
            <p:cNvSpPr>
              <a:spLocks noChangeShapeType="1"/>
            </p:cNvSpPr>
            <p:nvPr/>
          </p:nvSpPr>
          <p:spPr bwMode="auto">
            <a:xfrm>
              <a:off x="4067" y="3703"/>
              <a:ext cx="1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4" name="Line 76"/>
            <p:cNvSpPr>
              <a:spLocks noChangeShapeType="1"/>
            </p:cNvSpPr>
            <p:nvPr/>
          </p:nvSpPr>
          <p:spPr bwMode="auto">
            <a:xfrm>
              <a:off x="5552" y="3409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5" name="Line 77"/>
            <p:cNvSpPr>
              <a:spLocks noChangeShapeType="1"/>
            </p:cNvSpPr>
            <p:nvPr/>
          </p:nvSpPr>
          <p:spPr bwMode="auto">
            <a:xfrm>
              <a:off x="5619" y="3409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6" name="Line 78"/>
            <p:cNvSpPr>
              <a:spLocks noChangeShapeType="1"/>
            </p:cNvSpPr>
            <p:nvPr/>
          </p:nvSpPr>
          <p:spPr bwMode="auto">
            <a:xfrm>
              <a:off x="5585" y="3372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7" name="Line 79"/>
            <p:cNvSpPr>
              <a:spLocks noChangeShapeType="1"/>
            </p:cNvSpPr>
            <p:nvPr/>
          </p:nvSpPr>
          <p:spPr bwMode="auto">
            <a:xfrm>
              <a:off x="3763" y="3409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8" name="Line 80"/>
            <p:cNvSpPr>
              <a:spLocks noChangeShapeType="1"/>
            </p:cNvSpPr>
            <p:nvPr/>
          </p:nvSpPr>
          <p:spPr bwMode="auto">
            <a:xfrm>
              <a:off x="3830" y="3409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9" name="Line 81"/>
            <p:cNvSpPr>
              <a:spLocks noChangeShapeType="1"/>
            </p:cNvSpPr>
            <p:nvPr/>
          </p:nvSpPr>
          <p:spPr bwMode="auto">
            <a:xfrm>
              <a:off x="3797" y="3372"/>
              <a:ext cx="0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0" name="Line 82"/>
            <p:cNvSpPr>
              <a:spLocks noChangeShapeType="1"/>
            </p:cNvSpPr>
            <p:nvPr/>
          </p:nvSpPr>
          <p:spPr bwMode="auto">
            <a:xfrm>
              <a:off x="3560" y="2784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1" name="Line 83"/>
            <p:cNvSpPr>
              <a:spLocks noChangeShapeType="1"/>
            </p:cNvSpPr>
            <p:nvPr/>
          </p:nvSpPr>
          <p:spPr bwMode="auto">
            <a:xfrm>
              <a:off x="3560" y="2895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2" name="Line 84"/>
            <p:cNvSpPr>
              <a:spLocks noChangeShapeType="1"/>
            </p:cNvSpPr>
            <p:nvPr/>
          </p:nvSpPr>
          <p:spPr bwMode="auto">
            <a:xfrm>
              <a:off x="3527" y="2821"/>
              <a:ext cx="1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3" name="Line 85"/>
            <p:cNvSpPr>
              <a:spLocks noChangeShapeType="1"/>
            </p:cNvSpPr>
            <p:nvPr/>
          </p:nvSpPr>
          <p:spPr bwMode="auto">
            <a:xfrm>
              <a:off x="5788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4" name="Line 86"/>
            <p:cNvSpPr>
              <a:spLocks noChangeShapeType="1"/>
            </p:cNvSpPr>
            <p:nvPr/>
          </p:nvSpPr>
          <p:spPr bwMode="auto">
            <a:xfrm>
              <a:off x="5788" y="3483"/>
              <a:ext cx="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5" name="Line 87"/>
            <p:cNvSpPr>
              <a:spLocks noChangeShapeType="1"/>
            </p:cNvSpPr>
            <p:nvPr/>
          </p:nvSpPr>
          <p:spPr bwMode="auto">
            <a:xfrm>
              <a:off x="6092" y="3483"/>
              <a:ext cx="0" cy="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6" name="Line 88"/>
            <p:cNvSpPr>
              <a:spLocks noChangeShapeType="1"/>
            </p:cNvSpPr>
            <p:nvPr/>
          </p:nvSpPr>
          <p:spPr bwMode="auto">
            <a:xfrm>
              <a:off x="5788" y="4144"/>
              <a:ext cx="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7" name="Line 89"/>
            <p:cNvSpPr>
              <a:spLocks noChangeShapeType="1"/>
            </p:cNvSpPr>
            <p:nvPr/>
          </p:nvSpPr>
          <p:spPr bwMode="auto">
            <a:xfrm>
              <a:off x="5754" y="3703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8" name="Line 90"/>
            <p:cNvSpPr>
              <a:spLocks noChangeShapeType="1"/>
            </p:cNvSpPr>
            <p:nvPr/>
          </p:nvSpPr>
          <p:spPr bwMode="auto">
            <a:xfrm>
              <a:off x="5754" y="3887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9" name="Line 91"/>
            <p:cNvSpPr>
              <a:spLocks noChangeShapeType="1"/>
            </p:cNvSpPr>
            <p:nvPr/>
          </p:nvSpPr>
          <p:spPr bwMode="auto">
            <a:xfrm>
              <a:off x="5720" y="3777"/>
              <a:ext cx="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0" name="Line 92"/>
            <p:cNvSpPr>
              <a:spLocks noChangeShapeType="1"/>
            </p:cNvSpPr>
            <p:nvPr/>
          </p:nvSpPr>
          <p:spPr bwMode="auto">
            <a:xfrm>
              <a:off x="6092" y="3740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1" name="Line 93"/>
            <p:cNvSpPr>
              <a:spLocks noChangeShapeType="1"/>
            </p:cNvSpPr>
            <p:nvPr/>
          </p:nvSpPr>
          <p:spPr bwMode="auto">
            <a:xfrm>
              <a:off x="6092" y="3887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2" name="Line 94"/>
            <p:cNvSpPr>
              <a:spLocks noChangeShapeType="1"/>
            </p:cNvSpPr>
            <p:nvPr/>
          </p:nvSpPr>
          <p:spPr bwMode="auto">
            <a:xfrm>
              <a:off x="4370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3" name="Line 95"/>
            <p:cNvSpPr>
              <a:spLocks noChangeShapeType="1"/>
            </p:cNvSpPr>
            <p:nvPr/>
          </p:nvSpPr>
          <p:spPr bwMode="auto">
            <a:xfrm>
              <a:off x="4505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4" name="Line 96"/>
            <p:cNvSpPr>
              <a:spLocks noChangeShapeType="1"/>
            </p:cNvSpPr>
            <p:nvPr/>
          </p:nvSpPr>
          <p:spPr bwMode="auto">
            <a:xfrm>
              <a:off x="5012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5" name="Line 97"/>
            <p:cNvSpPr>
              <a:spLocks noChangeShapeType="1"/>
            </p:cNvSpPr>
            <p:nvPr/>
          </p:nvSpPr>
          <p:spPr bwMode="auto">
            <a:xfrm>
              <a:off x="5180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6" name="Line 98"/>
            <p:cNvSpPr>
              <a:spLocks noChangeShapeType="1"/>
            </p:cNvSpPr>
            <p:nvPr/>
          </p:nvSpPr>
          <p:spPr bwMode="auto">
            <a:xfrm>
              <a:off x="3729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7" name="Line 99"/>
            <p:cNvSpPr>
              <a:spLocks noChangeShapeType="1"/>
            </p:cNvSpPr>
            <p:nvPr/>
          </p:nvSpPr>
          <p:spPr bwMode="auto">
            <a:xfrm>
              <a:off x="3830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8" name="Line 100"/>
            <p:cNvSpPr>
              <a:spLocks noChangeShapeType="1"/>
            </p:cNvSpPr>
            <p:nvPr/>
          </p:nvSpPr>
          <p:spPr bwMode="auto">
            <a:xfrm>
              <a:off x="3898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9" name="Line 101"/>
            <p:cNvSpPr>
              <a:spLocks noChangeShapeType="1"/>
            </p:cNvSpPr>
            <p:nvPr/>
          </p:nvSpPr>
          <p:spPr bwMode="auto">
            <a:xfrm>
              <a:off x="4033" y="4144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0" name="Line 102"/>
            <p:cNvSpPr>
              <a:spLocks noChangeShapeType="1"/>
            </p:cNvSpPr>
            <p:nvPr/>
          </p:nvSpPr>
          <p:spPr bwMode="auto">
            <a:xfrm>
              <a:off x="3965" y="4107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1" name="Rectangle 103"/>
            <p:cNvSpPr>
              <a:spLocks noChangeArrowheads="1"/>
            </p:cNvSpPr>
            <p:nvPr/>
          </p:nvSpPr>
          <p:spPr bwMode="auto">
            <a:xfrm>
              <a:off x="5720" y="3577"/>
              <a:ext cx="40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algn="ctr" defTabSz="788988"/>
              <a:r>
                <a:rPr lang="ru-RU" altLang="ko-KR" sz="800" dirty="0">
                  <a:latin typeface="Times New Roman" pitchFamily="18" charset="0"/>
                </a:rPr>
                <a:t>Кабинет начальника </a:t>
              </a:r>
            </a:p>
            <a:p>
              <a:pPr algn="ctr" defTabSz="788988"/>
              <a:r>
                <a:rPr lang="ru-RU" altLang="ko-KR" sz="800" dirty="0">
                  <a:latin typeface="Times New Roman" pitchFamily="18" charset="0"/>
                </a:rPr>
                <a:t>10,5</a:t>
              </a:r>
              <a:endParaRPr lang="ru-RU" altLang="ru-RU" sz="800" dirty="0">
                <a:latin typeface="Times New Roman" pitchFamily="18" charset="0"/>
              </a:endParaRPr>
            </a:p>
          </p:txBody>
        </p:sp>
        <p:sp>
          <p:nvSpPr>
            <p:cNvPr id="52302" name="Rectangle 104"/>
            <p:cNvSpPr>
              <a:spLocks noChangeArrowheads="1"/>
            </p:cNvSpPr>
            <p:nvPr/>
          </p:nvSpPr>
          <p:spPr bwMode="auto">
            <a:xfrm>
              <a:off x="4370" y="3541"/>
              <a:ext cx="50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algn="ctr" defTabSz="788988"/>
              <a:r>
                <a:rPr lang="ru-RU" altLang="ko-KR" sz="800">
                  <a:latin typeface="Times New Roman" pitchFamily="18" charset="0"/>
                </a:rPr>
                <a:t>Рабочая комната   31,5</a:t>
              </a:r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03" name="Line 105"/>
            <p:cNvSpPr>
              <a:spLocks noChangeShapeType="1"/>
            </p:cNvSpPr>
            <p:nvPr/>
          </p:nvSpPr>
          <p:spPr bwMode="auto">
            <a:xfrm flipV="1">
              <a:off x="3729" y="3262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4" name="Line 106"/>
            <p:cNvSpPr>
              <a:spLocks noChangeShapeType="1"/>
            </p:cNvSpPr>
            <p:nvPr/>
          </p:nvSpPr>
          <p:spPr bwMode="auto">
            <a:xfrm>
              <a:off x="3628" y="2931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5" name="Line 107"/>
            <p:cNvSpPr>
              <a:spLocks noChangeShapeType="1"/>
            </p:cNvSpPr>
            <p:nvPr/>
          </p:nvSpPr>
          <p:spPr bwMode="auto">
            <a:xfrm>
              <a:off x="3662" y="2931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6" name="Line 108"/>
            <p:cNvSpPr>
              <a:spLocks noChangeShapeType="1"/>
            </p:cNvSpPr>
            <p:nvPr/>
          </p:nvSpPr>
          <p:spPr bwMode="auto">
            <a:xfrm>
              <a:off x="3662" y="3005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7" name="Line 109"/>
            <p:cNvSpPr>
              <a:spLocks noChangeShapeType="1"/>
            </p:cNvSpPr>
            <p:nvPr/>
          </p:nvSpPr>
          <p:spPr bwMode="auto">
            <a:xfrm>
              <a:off x="3695" y="3005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8" name="Line 110"/>
            <p:cNvSpPr>
              <a:spLocks noChangeShapeType="1"/>
            </p:cNvSpPr>
            <p:nvPr/>
          </p:nvSpPr>
          <p:spPr bwMode="auto">
            <a:xfrm>
              <a:off x="3695" y="3078"/>
              <a:ext cx="34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9" name="Rectangle 111"/>
            <p:cNvSpPr>
              <a:spLocks noChangeArrowheads="1"/>
            </p:cNvSpPr>
            <p:nvPr/>
          </p:nvSpPr>
          <p:spPr bwMode="auto">
            <a:xfrm>
              <a:off x="4195" y="3819"/>
              <a:ext cx="590" cy="7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10" name="Rectangle 112"/>
            <p:cNvSpPr>
              <a:spLocks noChangeArrowheads="1"/>
            </p:cNvSpPr>
            <p:nvPr/>
          </p:nvSpPr>
          <p:spPr bwMode="auto">
            <a:xfrm rot="5400000">
              <a:off x="4162" y="3929"/>
              <a:ext cx="147" cy="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11" name="Oval 121"/>
            <p:cNvSpPr>
              <a:spLocks noChangeArrowheads="1"/>
            </p:cNvSpPr>
            <p:nvPr/>
          </p:nvSpPr>
          <p:spPr bwMode="auto">
            <a:xfrm>
              <a:off x="4317" y="3923"/>
              <a:ext cx="68" cy="7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12" name="Rectangle 124"/>
            <p:cNvSpPr>
              <a:spLocks noChangeArrowheads="1"/>
            </p:cNvSpPr>
            <p:nvPr/>
          </p:nvSpPr>
          <p:spPr bwMode="auto">
            <a:xfrm>
              <a:off x="5889" y="3908"/>
              <a:ext cx="68" cy="1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13" name="Oval 125"/>
            <p:cNvSpPr>
              <a:spLocks noChangeArrowheads="1"/>
            </p:cNvSpPr>
            <p:nvPr/>
          </p:nvSpPr>
          <p:spPr bwMode="auto">
            <a:xfrm>
              <a:off x="5990" y="3982"/>
              <a:ext cx="68" cy="7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14" name="Line 126"/>
            <p:cNvSpPr>
              <a:spLocks noChangeShapeType="1"/>
            </p:cNvSpPr>
            <p:nvPr/>
          </p:nvSpPr>
          <p:spPr bwMode="auto">
            <a:xfrm flipH="1">
              <a:off x="4337" y="4202"/>
              <a:ext cx="101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5" name="Line 127"/>
            <p:cNvSpPr>
              <a:spLocks noChangeShapeType="1"/>
            </p:cNvSpPr>
            <p:nvPr/>
          </p:nvSpPr>
          <p:spPr bwMode="auto">
            <a:xfrm flipH="1">
              <a:off x="4134" y="4320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6" name="Line 128"/>
            <p:cNvSpPr>
              <a:spLocks noChangeShapeType="1"/>
            </p:cNvSpPr>
            <p:nvPr/>
          </p:nvSpPr>
          <p:spPr bwMode="auto">
            <a:xfrm flipH="1">
              <a:off x="4978" y="4194"/>
              <a:ext cx="101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7" name="Line 129"/>
            <p:cNvSpPr>
              <a:spLocks noChangeShapeType="1"/>
            </p:cNvSpPr>
            <p:nvPr/>
          </p:nvSpPr>
          <p:spPr bwMode="auto">
            <a:xfrm flipH="1">
              <a:off x="4775" y="4312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8" name="Line 132"/>
            <p:cNvSpPr>
              <a:spLocks noChangeShapeType="1"/>
            </p:cNvSpPr>
            <p:nvPr/>
          </p:nvSpPr>
          <p:spPr bwMode="auto">
            <a:xfrm flipH="1">
              <a:off x="3999" y="3724"/>
              <a:ext cx="101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9" name="Line 133"/>
            <p:cNvSpPr>
              <a:spLocks noChangeShapeType="1"/>
            </p:cNvSpPr>
            <p:nvPr/>
          </p:nvSpPr>
          <p:spPr bwMode="auto">
            <a:xfrm flipH="1">
              <a:off x="3797" y="3842"/>
              <a:ext cx="2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0" name="Text Box 134"/>
            <p:cNvSpPr txBox="1">
              <a:spLocks noChangeArrowheads="1"/>
            </p:cNvSpPr>
            <p:nvPr/>
          </p:nvSpPr>
          <p:spPr bwMode="auto">
            <a:xfrm>
              <a:off x="3729" y="3577"/>
              <a:ext cx="270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600">
                  <a:latin typeface="Times New Roman" pitchFamily="18" charset="0"/>
                </a:rPr>
                <a:t>Фойе</a:t>
              </a:r>
              <a:r>
                <a:rPr lang="ru-RU" altLang="ko-KR" sz="800">
                  <a:latin typeface="Times New Roman" pitchFamily="18" charset="0"/>
                </a:rPr>
                <a:t> 12,6</a:t>
              </a:r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21" name="Text Box 135"/>
            <p:cNvSpPr txBox="1">
              <a:spLocks noChangeArrowheads="1"/>
            </p:cNvSpPr>
            <p:nvPr/>
          </p:nvSpPr>
          <p:spPr bwMode="auto">
            <a:xfrm>
              <a:off x="5417" y="2732"/>
              <a:ext cx="37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algn="ctr" defTabSz="788988"/>
              <a:r>
                <a:rPr lang="ru-RU" altLang="ko-KR" sz="800" dirty="0">
                  <a:latin typeface="Times New Roman" pitchFamily="18" charset="0"/>
                </a:rPr>
                <a:t>Комната отдыха 6,0</a:t>
              </a:r>
              <a:endParaRPr lang="ru-RU" altLang="ru-RU" sz="800" dirty="0">
                <a:latin typeface="Times New Roman" pitchFamily="18" charset="0"/>
              </a:endParaRPr>
            </a:p>
          </p:txBody>
        </p:sp>
        <p:sp>
          <p:nvSpPr>
            <p:cNvPr id="52322" name="Text Box 136"/>
            <p:cNvSpPr txBox="1">
              <a:spLocks noChangeArrowheads="1"/>
            </p:cNvSpPr>
            <p:nvPr/>
          </p:nvSpPr>
          <p:spPr bwMode="auto">
            <a:xfrm>
              <a:off x="5450" y="3173"/>
              <a:ext cx="37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algn="ctr" defTabSz="788988"/>
              <a:r>
                <a:rPr lang="ru-RU" altLang="ko-KR" sz="800" dirty="0">
                  <a:latin typeface="Times New Roman" pitchFamily="18" charset="0"/>
                </a:rPr>
                <a:t>Место приема пищи  5,25</a:t>
              </a:r>
              <a:endParaRPr lang="ru-RU" altLang="ru-RU" sz="800" dirty="0">
                <a:latin typeface="Times New Roman" pitchFamily="18" charset="0"/>
              </a:endParaRPr>
            </a:p>
          </p:txBody>
        </p:sp>
        <p:sp>
          <p:nvSpPr>
            <p:cNvPr id="52323" name="Rectangle 137"/>
            <p:cNvSpPr>
              <a:spLocks noChangeArrowheads="1"/>
            </p:cNvSpPr>
            <p:nvPr/>
          </p:nvSpPr>
          <p:spPr bwMode="auto">
            <a:xfrm>
              <a:off x="4168" y="2953"/>
              <a:ext cx="50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algn="ctr" defTabSz="788988"/>
              <a:r>
                <a:rPr lang="ru-RU" altLang="ko-KR" sz="800">
                  <a:latin typeface="Times New Roman" pitchFamily="18" charset="0"/>
                </a:rPr>
                <a:t>ВКС 40,5</a:t>
              </a:r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24" name="Text Box 138"/>
            <p:cNvSpPr txBox="1">
              <a:spLocks noChangeArrowheads="1"/>
            </p:cNvSpPr>
            <p:nvPr/>
          </p:nvSpPr>
          <p:spPr bwMode="auto">
            <a:xfrm>
              <a:off x="4163" y="4210"/>
              <a:ext cx="16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1000">
                  <a:latin typeface="Times New Roman" pitchFamily="18" charset="0"/>
                </a:rPr>
                <a:t>о</a:t>
              </a:r>
              <a:endParaRPr lang="ru-RU" altLang="ru-RU" sz="1600">
                <a:latin typeface="Times New Roman" pitchFamily="18" charset="0"/>
              </a:endParaRPr>
            </a:p>
          </p:txBody>
        </p:sp>
        <p:sp>
          <p:nvSpPr>
            <p:cNvPr id="52325" name="Text Box 140"/>
            <p:cNvSpPr txBox="1">
              <a:spLocks noChangeArrowheads="1"/>
            </p:cNvSpPr>
            <p:nvPr/>
          </p:nvSpPr>
          <p:spPr bwMode="auto">
            <a:xfrm>
              <a:off x="4809" y="4202"/>
              <a:ext cx="16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1000">
                  <a:latin typeface="Times New Roman" pitchFamily="18" charset="0"/>
                </a:rPr>
                <a:t>о</a:t>
              </a:r>
              <a:endParaRPr lang="ru-RU" altLang="ru-RU" sz="1600">
                <a:latin typeface="Times New Roman" pitchFamily="18" charset="0"/>
              </a:endParaRPr>
            </a:p>
          </p:txBody>
        </p:sp>
        <p:sp>
          <p:nvSpPr>
            <p:cNvPr id="52326" name="Text Box 141"/>
            <p:cNvSpPr txBox="1">
              <a:spLocks noChangeArrowheads="1"/>
            </p:cNvSpPr>
            <p:nvPr/>
          </p:nvSpPr>
          <p:spPr bwMode="auto">
            <a:xfrm>
              <a:off x="3797" y="3724"/>
              <a:ext cx="16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1000">
                  <a:latin typeface="Times New Roman" pitchFamily="18" charset="0"/>
                </a:rPr>
                <a:t>д</a:t>
              </a:r>
              <a:endParaRPr lang="ru-RU" altLang="ru-RU" sz="1600">
                <a:latin typeface="Times New Roman" pitchFamily="18" charset="0"/>
              </a:endParaRPr>
            </a:p>
          </p:txBody>
        </p:sp>
        <p:sp>
          <p:nvSpPr>
            <p:cNvPr id="52327" name="Line 142"/>
            <p:cNvSpPr>
              <a:spLocks noChangeShapeType="1"/>
            </p:cNvSpPr>
            <p:nvPr/>
          </p:nvSpPr>
          <p:spPr bwMode="auto">
            <a:xfrm flipH="1">
              <a:off x="3662" y="4194"/>
              <a:ext cx="101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8" name="Line 143"/>
            <p:cNvSpPr>
              <a:spLocks noChangeShapeType="1"/>
            </p:cNvSpPr>
            <p:nvPr/>
          </p:nvSpPr>
          <p:spPr bwMode="auto">
            <a:xfrm flipH="1">
              <a:off x="3459" y="4312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9" name="Text Box 144"/>
            <p:cNvSpPr txBox="1">
              <a:spLocks noChangeArrowheads="1"/>
            </p:cNvSpPr>
            <p:nvPr/>
          </p:nvSpPr>
          <p:spPr bwMode="auto">
            <a:xfrm>
              <a:off x="3493" y="4202"/>
              <a:ext cx="16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1000">
                  <a:latin typeface="Times New Roman" pitchFamily="18" charset="0"/>
                </a:rPr>
                <a:t>о</a:t>
              </a:r>
              <a:endParaRPr lang="ru-RU" altLang="ru-RU" sz="1600">
                <a:latin typeface="Times New Roman" pitchFamily="18" charset="0"/>
              </a:endParaRPr>
            </a:p>
          </p:txBody>
        </p:sp>
        <p:sp>
          <p:nvSpPr>
            <p:cNvPr id="52330" name="Line 145"/>
            <p:cNvSpPr>
              <a:spLocks noChangeShapeType="1"/>
            </p:cNvSpPr>
            <p:nvPr/>
          </p:nvSpPr>
          <p:spPr bwMode="auto">
            <a:xfrm flipH="1">
              <a:off x="3864" y="4202"/>
              <a:ext cx="101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1" name="Line 146"/>
            <p:cNvSpPr>
              <a:spLocks noChangeShapeType="1"/>
            </p:cNvSpPr>
            <p:nvPr/>
          </p:nvSpPr>
          <p:spPr bwMode="auto">
            <a:xfrm flipH="1" flipV="1">
              <a:off x="3695" y="4312"/>
              <a:ext cx="169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2" name="Text Box 147"/>
            <p:cNvSpPr txBox="1">
              <a:spLocks noChangeArrowheads="1"/>
            </p:cNvSpPr>
            <p:nvPr/>
          </p:nvSpPr>
          <p:spPr bwMode="auto">
            <a:xfrm>
              <a:off x="3695" y="4210"/>
              <a:ext cx="16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/>
            <a:lstStyle/>
            <a:p>
              <a:pPr defTabSz="788988"/>
              <a:r>
                <a:rPr lang="ru-RU" altLang="ko-KR" sz="1000">
                  <a:latin typeface="Times New Roman" pitchFamily="18" charset="0"/>
                </a:rPr>
                <a:t>д</a:t>
              </a:r>
              <a:endParaRPr lang="ru-RU" altLang="ru-RU" sz="1600">
                <a:latin typeface="Times New Roman" pitchFamily="18" charset="0"/>
              </a:endParaRPr>
            </a:p>
          </p:txBody>
        </p:sp>
        <p:sp>
          <p:nvSpPr>
            <p:cNvPr id="52333" name="Oval 121"/>
            <p:cNvSpPr>
              <a:spLocks noChangeArrowheads="1"/>
            </p:cNvSpPr>
            <p:nvPr/>
          </p:nvSpPr>
          <p:spPr bwMode="auto">
            <a:xfrm>
              <a:off x="4583" y="3923"/>
              <a:ext cx="68" cy="7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4" name="Rectangle 112"/>
            <p:cNvSpPr>
              <a:spLocks noChangeArrowheads="1"/>
            </p:cNvSpPr>
            <p:nvPr/>
          </p:nvSpPr>
          <p:spPr bwMode="auto">
            <a:xfrm rot="5400000">
              <a:off x="4671" y="3932"/>
              <a:ext cx="147" cy="7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5" name="Rectangle 112"/>
            <p:cNvSpPr>
              <a:spLocks noChangeArrowheads="1"/>
            </p:cNvSpPr>
            <p:nvPr/>
          </p:nvSpPr>
          <p:spPr bwMode="auto">
            <a:xfrm rot="5400000">
              <a:off x="4901" y="3937"/>
              <a:ext cx="147" cy="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6" name="Rectangle 111"/>
            <p:cNvSpPr>
              <a:spLocks noChangeArrowheads="1"/>
            </p:cNvSpPr>
            <p:nvPr/>
          </p:nvSpPr>
          <p:spPr bwMode="auto">
            <a:xfrm>
              <a:off x="4937" y="3824"/>
              <a:ext cx="648" cy="7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7" name="Rectangle 112"/>
            <p:cNvSpPr>
              <a:spLocks noChangeArrowheads="1"/>
            </p:cNvSpPr>
            <p:nvPr/>
          </p:nvSpPr>
          <p:spPr bwMode="auto">
            <a:xfrm rot="5400000">
              <a:off x="5474" y="3936"/>
              <a:ext cx="147" cy="7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8" name="Oval 121"/>
            <p:cNvSpPr>
              <a:spLocks noChangeArrowheads="1"/>
            </p:cNvSpPr>
            <p:nvPr/>
          </p:nvSpPr>
          <p:spPr bwMode="auto">
            <a:xfrm>
              <a:off x="5082" y="3940"/>
              <a:ext cx="68" cy="7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  <p:sp>
          <p:nvSpPr>
            <p:cNvPr id="52339" name="Oval 121"/>
            <p:cNvSpPr>
              <a:spLocks noChangeArrowheads="1"/>
            </p:cNvSpPr>
            <p:nvPr/>
          </p:nvSpPr>
          <p:spPr bwMode="auto">
            <a:xfrm>
              <a:off x="5378" y="3935"/>
              <a:ext cx="68" cy="7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18" tIns="45710" rIns="91418" bIns="45710"/>
            <a:lstStyle/>
            <a:p>
              <a:endParaRPr lang="ru-RU" altLang="ru-RU" sz="800">
                <a:latin typeface="Times New Roman" pitchFamily="18" charset="0"/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4665663" y="692150"/>
            <a:ext cx="5006975" cy="141061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652700, 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</a:t>
            </a: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Киселевск, ул. Ленина,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33А</a:t>
            </a: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(38464</a:t>
            </a:r>
            <a:r>
              <a:rPr 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2-19-58,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(38464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2-17-60</a:t>
            </a:r>
            <a:endParaRPr 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128" descr="Новый рисунок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692150"/>
            <a:ext cx="4321175" cy="33035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4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КИСЕЛЕВСКОГО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90494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КИСЕЛЕВСКОГО ГОРОДСКОГО ОКРУГА</a:t>
            </a:r>
          </a:p>
        </p:txBody>
      </p:sp>
      <p:graphicFrame>
        <p:nvGraphicFramePr>
          <p:cNvPr id="55527" name="Group 231"/>
          <p:cNvGraphicFramePr>
            <a:graphicFrameLocks noGrp="1"/>
          </p:cNvGraphicFramePr>
          <p:nvPr/>
        </p:nvGraphicFramePr>
        <p:xfrm>
          <a:off x="273050" y="908050"/>
          <a:ext cx="4679950" cy="139859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Телефонный аппарат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Факсимильный аппарат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Телефонный аппарат  для прямой связи с руководством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Аппарат для сотовой 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</a:t>
                      </a:r>
                      <a:r>
                        <a:rPr kumimoji="0" lang="ru-RU" sz="1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97463" y="908050"/>
          <a:ext cx="4473575" cy="119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Компьютер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Ноутбук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</a:t>
                      </a: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Принтер, сканер</a:t>
                      </a: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</a:t>
                      </a:r>
                    </a:p>
                  </a:txBody>
                  <a:tcPr marL="9523" marR="9523" marT="952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10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5530" name="Group 234"/>
          <p:cNvGraphicFramePr>
            <a:graphicFrameLocks noGrp="1"/>
          </p:cNvGraphicFramePr>
          <p:nvPr/>
        </p:nvGraphicFramePr>
        <p:xfrm>
          <a:off x="5097463" y="2420938"/>
          <a:ext cx="4535487" cy="688975"/>
        </p:xfrm>
        <a:graphic>
          <a:graphicData uri="http://schemas.openxmlformats.org/drawingml/2006/table">
            <a:tbl>
              <a:tblPr/>
              <a:tblGrid>
                <a:gridCol w="48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истемой видеоконференцсвязи «</a:t>
                      </a: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POLYCOM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en-US" altLang="ru-RU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r>
                        <a:rPr kumimoji="0" lang="ru-RU" altLang="ru-RU" sz="10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97123"/>
              </p:ext>
            </p:extLst>
          </p:nvPr>
        </p:nvGraphicFramePr>
        <p:xfrm>
          <a:off x="273050" y="2506012"/>
          <a:ext cx="4679950" cy="957263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А</a:t>
                      </a: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втоматизированная система оповещения АСОО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Система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-рассылки «Билайн»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97145"/>
              </p:ext>
            </p:extLst>
          </p:nvPr>
        </p:nvGraphicFramePr>
        <p:xfrm>
          <a:off x="273050" y="3707863"/>
          <a:ext cx="4679950" cy="101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Средство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регистрации входящих разговоров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Определение номера звонящего абонента</a:t>
                      </a: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4" marR="9524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1000" b="0" i="0" u="sng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24630"/>
              </p:ext>
            </p:extLst>
          </p:nvPr>
        </p:nvGraphicFramePr>
        <p:xfrm>
          <a:off x="5097462" y="3441341"/>
          <a:ext cx="4535487" cy="533400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Метеостанция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Е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a2 ED602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32904"/>
              </p:ext>
            </p:extLst>
          </p:nvPr>
        </p:nvGraphicFramePr>
        <p:xfrm>
          <a:off x="5102964" y="4196990"/>
          <a:ext cx="4535487" cy="504825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Приемник ГЛОНАСС или ГЛОНАСС/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GPS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 Имеется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3" marR="9523" marT="951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100 </a:t>
                      </a:r>
                      <a:r>
                        <a:rPr kumimoji="0" lang="ru-RU" sz="1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08232"/>
              </p:ext>
            </p:extLst>
          </p:nvPr>
        </p:nvGraphicFramePr>
        <p:xfrm>
          <a:off x="273050" y="4884737"/>
          <a:ext cx="9504363" cy="1973263"/>
        </p:xfrm>
        <a:graphic>
          <a:graphicData uri="http://schemas.openxmlformats.org/drawingml/2006/table">
            <a:tbl>
              <a:tblPr/>
              <a:tblGrid>
                <a:gridCol w="287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3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Абонент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Каналы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Прямой канал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МГТС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ВЦСС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Транкинговая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Спутниковая </a:t>
                      </a:r>
                      <a:b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Сотовая </a:t>
                      </a:r>
                      <a:b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Радиосвязь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Интернет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Интранет ЛВС МЧС России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ЦУКС ГУ МЧС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России по Кемеровской области – Кузбассу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71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52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F5A2633-302D-4E28-B1AB-3F284A16A62D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КИСЕЛЕВСКОГО ГОРОДСКОГО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Киселевского </a:t>
            </a:r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городского округа чрезвычайных ситуаций не произошло: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76112"/>
              </p:ext>
            </p:extLst>
          </p:nvPr>
        </p:nvGraphicFramePr>
        <p:xfrm>
          <a:off x="1136650" y="4076700"/>
          <a:ext cx="776128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Лист" r:id="rId3" imgW="7134149" imgH="2076415" progId="Excel.Sheet.8">
                  <p:embed/>
                </p:oleObj>
              </mc:Choice>
              <mc:Fallback>
                <p:oleObj name="Лист" r:id="rId3" imgW="7134149" imgH="20764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076700"/>
                        <a:ext cx="7761288" cy="208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0" y="14288"/>
            <a:ext cx="171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6" rIns="78893" bIns="39446" anchor="ctr">
            <a:spAutoFit/>
          </a:bodyPr>
          <a:lstStyle/>
          <a:p>
            <a:pPr defTabSz="914400"/>
            <a:endParaRPr lang="ru-RU" altLang="ru-RU" sz="1800">
              <a:latin typeface="Calibri" pitchFamily="34" charset="0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14288"/>
            <a:ext cx="1714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6" rIns="78893" bIns="39446" anchor="ctr">
            <a:spAutoFit/>
          </a:bodyPr>
          <a:lstStyle/>
          <a:p>
            <a:pPr defTabSz="914400"/>
            <a:endParaRPr lang="ru-RU" altLang="ru-RU" sz="1800">
              <a:latin typeface="Calibri" pitchFamily="34" charset="0"/>
            </a:endParaRPr>
          </a:p>
        </p:txBody>
      </p:sp>
      <p:grpSp>
        <p:nvGrpSpPr>
          <p:cNvPr id="67587" name="Group 7"/>
          <p:cNvGrpSpPr>
            <a:grpSpLocks/>
          </p:cNvGrpSpPr>
          <p:nvPr/>
        </p:nvGrpSpPr>
        <p:grpSpPr bwMode="auto">
          <a:xfrm>
            <a:off x="344488" y="1412875"/>
            <a:ext cx="2830512" cy="1601788"/>
            <a:chOff x="215" y="816"/>
            <a:chExt cx="1860" cy="1384"/>
          </a:xfrm>
        </p:grpSpPr>
        <p:sp>
          <p:nvSpPr>
            <p:cNvPr id="67645" name="TextBox 13"/>
            <p:cNvSpPr txBox="1">
              <a:spLocks noChangeArrowheads="1"/>
            </p:cNvSpPr>
            <p:nvPr/>
          </p:nvSpPr>
          <p:spPr bwMode="auto">
            <a:xfrm>
              <a:off x="261" y="816"/>
              <a:ext cx="17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ООО «Разрез Киселевский»</a:t>
              </a:r>
              <a:endParaRPr lang="ru-RU" altLang="ru-RU" sz="1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4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" y="998"/>
              <a:ext cx="1860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47" name="TextBox 17"/>
            <p:cNvSpPr txBox="1">
              <a:spLocks noChangeArrowheads="1"/>
            </p:cNvSpPr>
            <p:nvPr/>
          </p:nvSpPr>
          <p:spPr bwMode="auto">
            <a:xfrm>
              <a:off x="307" y="1950"/>
              <a:ext cx="1676" cy="201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Киселевск,ул. М.Горького 1</a:t>
              </a:r>
            </a:p>
          </p:txBody>
        </p:sp>
      </p:grpSp>
      <p:grpSp>
        <p:nvGrpSpPr>
          <p:cNvPr id="67588" name="Group 11"/>
          <p:cNvGrpSpPr>
            <a:grpSpLocks/>
          </p:cNvGrpSpPr>
          <p:nvPr/>
        </p:nvGrpSpPr>
        <p:grpSpPr bwMode="auto">
          <a:xfrm>
            <a:off x="273050" y="4729163"/>
            <a:ext cx="2957513" cy="1984375"/>
            <a:chOff x="1894" y="1860"/>
            <a:chExt cx="1988" cy="1496"/>
          </a:xfrm>
        </p:grpSpPr>
        <p:sp>
          <p:nvSpPr>
            <p:cNvPr id="67642" name="TextBox 13"/>
            <p:cNvSpPr txBox="1">
              <a:spLocks noChangeArrowheads="1"/>
            </p:cNvSpPr>
            <p:nvPr/>
          </p:nvSpPr>
          <p:spPr bwMode="auto">
            <a:xfrm>
              <a:off x="2075" y="1860"/>
              <a:ext cx="175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ООО «Шахта №12»</a:t>
              </a:r>
              <a:endParaRPr lang="ru-RU" altLang="ru-RU" sz="1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43" name="Picture 13" descr="SAM_1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4" y="2041"/>
              <a:ext cx="1988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44" name="TextBox 17"/>
            <p:cNvSpPr txBox="1">
              <a:spLocks noChangeArrowheads="1"/>
            </p:cNvSpPr>
            <p:nvPr/>
          </p:nvSpPr>
          <p:spPr bwMode="auto">
            <a:xfrm>
              <a:off x="2075" y="3130"/>
              <a:ext cx="1589" cy="175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 Чумова,2а</a:t>
              </a:r>
            </a:p>
          </p:txBody>
        </p:sp>
      </p:grpSp>
      <p:grpSp>
        <p:nvGrpSpPr>
          <p:cNvPr id="67589" name="Group 15"/>
          <p:cNvGrpSpPr>
            <a:grpSpLocks/>
          </p:cNvGrpSpPr>
          <p:nvPr/>
        </p:nvGrpSpPr>
        <p:grpSpPr bwMode="auto">
          <a:xfrm>
            <a:off x="3440113" y="3058593"/>
            <a:ext cx="2786062" cy="1673745"/>
            <a:chOff x="4434" y="2058"/>
            <a:chExt cx="1876" cy="1491"/>
          </a:xfrm>
        </p:grpSpPr>
        <p:sp>
          <p:nvSpPr>
            <p:cNvPr id="67639" name="TextBox 13"/>
            <p:cNvSpPr txBox="1">
              <a:spLocks noChangeArrowheads="1"/>
            </p:cNvSpPr>
            <p:nvPr/>
          </p:nvSpPr>
          <p:spPr bwMode="auto">
            <a:xfrm>
              <a:off x="4434" y="2058"/>
              <a:ext cx="175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АО </a:t>
              </a:r>
              <a:r>
                <a:rPr lang="ru-RU" alt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«Поляны»»</a:t>
              </a:r>
              <a:endParaRPr lang="ru-RU" altLang="ru-RU" sz="18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40" name="Picture 17" descr="поляны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4" y="2313"/>
              <a:ext cx="1876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41" name="TextBox 17"/>
            <p:cNvSpPr txBox="1">
              <a:spLocks noChangeArrowheads="1"/>
            </p:cNvSpPr>
            <p:nvPr/>
          </p:nvSpPr>
          <p:spPr bwMode="auto">
            <a:xfrm>
              <a:off x="4434" y="3311"/>
              <a:ext cx="1769" cy="207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 Стандартная,1</a:t>
              </a:r>
            </a:p>
          </p:txBody>
        </p:sp>
      </p:grpSp>
      <p:grpSp>
        <p:nvGrpSpPr>
          <p:cNvPr id="67590" name="Group 19"/>
          <p:cNvGrpSpPr>
            <a:grpSpLocks/>
          </p:cNvGrpSpPr>
          <p:nvPr/>
        </p:nvGrpSpPr>
        <p:grpSpPr bwMode="auto">
          <a:xfrm>
            <a:off x="3368675" y="1428616"/>
            <a:ext cx="2836863" cy="1609859"/>
            <a:chOff x="4434" y="674"/>
            <a:chExt cx="1954" cy="1503"/>
          </a:xfrm>
        </p:grpSpPr>
        <p:sp>
          <p:nvSpPr>
            <p:cNvPr id="67636" name="TextBox 15"/>
            <p:cNvSpPr txBox="1">
              <a:spLocks noChangeArrowheads="1"/>
            </p:cNvSpPr>
            <p:nvPr/>
          </p:nvSpPr>
          <p:spPr bwMode="auto">
            <a:xfrm>
              <a:off x="4933" y="674"/>
              <a:ext cx="105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defTabSz="914400"/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АО </a:t>
              </a:r>
              <a:r>
                <a:rPr lang="ru-RU" alt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«Луговое»</a:t>
              </a:r>
              <a:endParaRPr lang="ru-RU" altLang="ru-RU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37" name="Picture 21" descr="Луговое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79" y="907"/>
              <a:ext cx="1909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38" name="TextBox 16"/>
            <p:cNvSpPr txBox="1">
              <a:spLocks noChangeArrowheads="1"/>
            </p:cNvSpPr>
            <p:nvPr/>
          </p:nvSpPr>
          <p:spPr bwMode="auto">
            <a:xfrm>
              <a:off x="4434" y="1950"/>
              <a:ext cx="1949" cy="216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 Эстакадная, 41</a:t>
              </a:r>
            </a:p>
          </p:txBody>
        </p:sp>
      </p:grpSp>
      <p:grpSp>
        <p:nvGrpSpPr>
          <p:cNvPr id="67591" name="Group 23"/>
          <p:cNvGrpSpPr>
            <a:grpSpLocks/>
          </p:cNvGrpSpPr>
          <p:nvPr/>
        </p:nvGrpSpPr>
        <p:grpSpPr bwMode="auto">
          <a:xfrm>
            <a:off x="273050" y="2924175"/>
            <a:ext cx="2968625" cy="1770063"/>
            <a:chOff x="0" y="3719"/>
            <a:chExt cx="1951" cy="1452"/>
          </a:xfrm>
        </p:grpSpPr>
        <p:sp>
          <p:nvSpPr>
            <p:cNvPr id="67633" name="TextBox 13"/>
            <p:cNvSpPr txBox="1">
              <a:spLocks noChangeArrowheads="1"/>
            </p:cNvSpPr>
            <p:nvPr/>
          </p:nvSpPr>
          <p:spPr bwMode="auto">
            <a:xfrm>
              <a:off x="0" y="3719"/>
              <a:ext cx="195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ООО «Шахта Киселевская»»</a:t>
              </a:r>
              <a:endParaRPr lang="ru-RU" altLang="ru-RU" sz="1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34" name="Picture 25" descr="ш Киселевская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44"/>
              <a:ext cx="1950" cy="1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35" name="TextBox 17"/>
            <p:cNvSpPr txBox="1">
              <a:spLocks noChangeArrowheads="1"/>
            </p:cNvSpPr>
            <p:nvPr/>
          </p:nvSpPr>
          <p:spPr bwMode="auto">
            <a:xfrm>
              <a:off x="169" y="4979"/>
              <a:ext cx="1679" cy="190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 Базовая, 6</a:t>
              </a:r>
            </a:p>
          </p:txBody>
        </p:sp>
      </p:grpSp>
      <p:grpSp>
        <p:nvGrpSpPr>
          <p:cNvPr id="67592" name="Group 27"/>
          <p:cNvGrpSpPr>
            <a:grpSpLocks/>
          </p:cNvGrpSpPr>
          <p:nvPr/>
        </p:nvGrpSpPr>
        <p:grpSpPr bwMode="auto">
          <a:xfrm>
            <a:off x="6753225" y="1412875"/>
            <a:ext cx="2967038" cy="1592263"/>
            <a:chOff x="4615" y="726"/>
            <a:chExt cx="1769" cy="1345"/>
          </a:xfrm>
        </p:grpSpPr>
        <p:sp>
          <p:nvSpPr>
            <p:cNvPr id="67630" name="TextBox 11"/>
            <p:cNvSpPr txBox="1">
              <a:spLocks noChangeArrowheads="1"/>
            </p:cNvSpPr>
            <p:nvPr/>
          </p:nvSpPr>
          <p:spPr bwMode="auto">
            <a:xfrm>
              <a:off x="4615" y="726"/>
              <a:ext cx="176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defTabSz="914400"/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ЗАО «Разрез Октябринский»</a:t>
              </a:r>
            </a:p>
          </p:txBody>
        </p:sp>
        <p:pic>
          <p:nvPicPr>
            <p:cNvPr id="67631" name="Picture 29" descr="DSC0249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15" y="907"/>
              <a:ext cx="1667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32" name="TextBox 18"/>
            <p:cNvSpPr txBox="1">
              <a:spLocks noChangeArrowheads="1"/>
            </p:cNvSpPr>
            <p:nvPr/>
          </p:nvSpPr>
          <p:spPr bwMode="auto">
            <a:xfrm>
              <a:off x="4661" y="1860"/>
              <a:ext cx="1588" cy="196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 Инская, 9</a:t>
              </a:r>
            </a:p>
          </p:txBody>
        </p:sp>
      </p:grpSp>
      <p:grpSp>
        <p:nvGrpSpPr>
          <p:cNvPr id="67593" name="Group 31"/>
          <p:cNvGrpSpPr>
            <a:grpSpLocks/>
          </p:cNvGrpSpPr>
          <p:nvPr/>
        </p:nvGrpSpPr>
        <p:grpSpPr bwMode="auto">
          <a:xfrm>
            <a:off x="6032500" y="2924175"/>
            <a:ext cx="4003675" cy="1727200"/>
            <a:chOff x="4026" y="2041"/>
            <a:chExt cx="2483" cy="1472"/>
          </a:xfrm>
        </p:grpSpPr>
        <p:sp>
          <p:nvSpPr>
            <p:cNvPr id="67626" name="TextBox 13"/>
            <p:cNvSpPr txBox="1">
              <a:spLocks noChangeArrowheads="1"/>
            </p:cNvSpPr>
            <p:nvPr/>
          </p:nvSpPr>
          <p:spPr bwMode="auto">
            <a:xfrm>
              <a:off x="4026" y="2041"/>
              <a:ext cx="24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Вахрушевское поле ф-л </a:t>
              </a:r>
            </a:p>
            <a:p>
              <a:pPr algn="ctr" defTabSz="914400"/>
              <a:r>
                <a:rPr lang="ru-RU" altLang="ru-RU" sz="1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«Краснобродский угольный разрез»</a:t>
              </a:r>
              <a:endParaRPr lang="ru-RU" altLang="ru-RU" sz="1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27" name="Picture 33" descr="DSC0249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79" y="2359"/>
              <a:ext cx="1679" cy="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28" name="TextBox 13"/>
            <p:cNvSpPr txBox="1">
              <a:spLocks noChangeArrowheads="1"/>
            </p:cNvSpPr>
            <p:nvPr/>
          </p:nvSpPr>
          <p:spPr bwMode="auto">
            <a:xfrm>
              <a:off x="4753" y="2359"/>
              <a:ext cx="175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Вахрушевский участок</a:t>
              </a:r>
            </a:p>
            <a:p>
              <a:pPr algn="ctr" defTabSz="914400"/>
              <a:r>
                <a:rPr lang="ru-RU" altLang="ru-RU" sz="1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ООО «КРУ-Взрывпром»»</a:t>
              </a:r>
              <a:endParaRPr lang="ru-RU" altLang="ru-RU" sz="1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7629" name="TextBox 17"/>
            <p:cNvSpPr txBox="1">
              <a:spLocks noChangeArrowheads="1"/>
            </p:cNvSpPr>
            <p:nvPr/>
          </p:nvSpPr>
          <p:spPr bwMode="auto">
            <a:xfrm>
              <a:off x="4479" y="3310"/>
              <a:ext cx="1678" cy="198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Киселевск,ул. Ватутина, 48</a:t>
              </a:r>
            </a:p>
          </p:txBody>
        </p:sp>
      </p:grpSp>
      <p:pic>
        <p:nvPicPr>
          <p:cNvPr id="67594" name="Picture 36" descr="DSC024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0113" y="4941888"/>
            <a:ext cx="2828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TextBox 17"/>
          <p:cNvSpPr txBox="1">
            <a:spLocks noChangeArrowheads="1"/>
          </p:cNvSpPr>
          <p:nvPr/>
        </p:nvSpPr>
        <p:spPr bwMode="auto">
          <a:xfrm>
            <a:off x="3657600" y="6381750"/>
            <a:ext cx="2552700" cy="231775"/>
          </a:xfrm>
          <a:prstGeom prst="rect">
            <a:avLst/>
          </a:prstGeom>
          <a:solidFill>
            <a:srgbClr val="558ED5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lIns="78893" tIns="39446" rIns="78893" bIns="39446">
            <a:spAutoFit/>
          </a:bodyPr>
          <a:lstStyle/>
          <a:p>
            <a:pPr algn="just" defTabSz="914400"/>
            <a:r>
              <a:rPr lang="ru-RU" alt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652700 г. Киселевск,ул. Сетевая, 32</a:t>
            </a:r>
          </a:p>
        </p:txBody>
      </p:sp>
      <p:grpSp>
        <p:nvGrpSpPr>
          <p:cNvPr id="67596" name="Group 38"/>
          <p:cNvGrpSpPr>
            <a:grpSpLocks/>
          </p:cNvGrpSpPr>
          <p:nvPr/>
        </p:nvGrpSpPr>
        <p:grpSpPr bwMode="auto">
          <a:xfrm>
            <a:off x="6681788" y="4724400"/>
            <a:ext cx="2967037" cy="2016125"/>
            <a:chOff x="4434" y="3629"/>
            <a:chExt cx="1950" cy="1432"/>
          </a:xfrm>
        </p:grpSpPr>
        <p:sp>
          <p:nvSpPr>
            <p:cNvPr id="67623" name="TextBox 13"/>
            <p:cNvSpPr txBox="1">
              <a:spLocks noChangeArrowheads="1"/>
            </p:cNvSpPr>
            <p:nvPr/>
          </p:nvSpPr>
          <p:spPr bwMode="auto">
            <a:xfrm>
              <a:off x="4434" y="3629"/>
              <a:ext cx="195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ctr" defTabSz="914400"/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ООО «Вахрушевская </a:t>
              </a:r>
              <a:r>
                <a:rPr lang="en-US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автобаза»»</a:t>
              </a:r>
              <a:endParaRPr lang="ru-RU" altLang="ru-RU" sz="1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7624" name="Picture 40" descr="DSC0249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25" y="3856"/>
              <a:ext cx="1743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25" name="TextBox 17"/>
            <p:cNvSpPr txBox="1">
              <a:spLocks noChangeArrowheads="1"/>
            </p:cNvSpPr>
            <p:nvPr/>
          </p:nvSpPr>
          <p:spPr bwMode="auto">
            <a:xfrm>
              <a:off x="4526" y="4808"/>
              <a:ext cx="1768" cy="165"/>
            </a:xfrm>
            <a:prstGeom prst="rect">
              <a:avLst/>
            </a:prstGeom>
            <a:solidFill>
              <a:srgbClr val="558ED5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78893" tIns="39446" rIns="78893" bIns="39446">
              <a:spAutoFit/>
            </a:bodyPr>
            <a:lstStyle/>
            <a:p>
              <a:pPr algn="just" defTabSz="914400"/>
              <a:r>
                <a:rPr lang="ru-RU" altLang="ru-RU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652700 г. Киселевск, ул.Жемчужная, 5</a:t>
              </a:r>
            </a:p>
          </p:txBody>
        </p:sp>
      </p:grpSp>
      <p:graphicFrame>
        <p:nvGraphicFramePr>
          <p:cNvPr id="102440" name="Group 40"/>
          <p:cNvGraphicFramePr>
            <a:graphicFrameLocks noGrp="1"/>
          </p:cNvGraphicFramePr>
          <p:nvPr/>
        </p:nvGraphicFramePr>
        <p:xfrm>
          <a:off x="273050" y="476250"/>
          <a:ext cx="9432925" cy="950394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113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621" name="Заголовок 1"/>
          <p:cNvSpPr txBox="1">
            <a:spLocks/>
          </p:cNvSpPr>
          <p:nvPr/>
        </p:nvSpPr>
        <p:spPr bwMode="auto">
          <a:xfrm>
            <a:off x="0" y="0"/>
            <a:ext cx="990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sp>
        <p:nvSpPr>
          <p:cNvPr id="67622" name="TextBox 13"/>
          <p:cNvSpPr txBox="1">
            <a:spLocks noChangeArrowheads="1"/>
          </p:cNvSpPr>
          <p:nvPr/>
        </p:nvSpPr>
        <p:spPr bwMode="auto">
          <a:xfrm>
            <a:off x="3513138" y="4724400"/>
            <a:ext cx="26717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6" rIns="78893" bIns="39446">
            <a:spAutoFit/>
          </a:bodyPr>
          <a:lstStyle/>
          <a:p>
            <a:pPr algn="ctr" defTabSz="914400"/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«Участок Коксовый»</a:t>
            </a:r>
            <a:endParaRPr lang="ru-RU" altLang="ru-RU" sz="1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КИСЕЛЕВСКОГО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3619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A007A7F-C371-45E8-B83C-0307599E6330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76513" y="3678238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902382"/>
            <a:ext cx="3656856" cy="2742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863934"/>
            <a:ext cx="3678321" cy="2758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6" y="4004310"/>
            <a:ext cx="3169920" cy="237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40" y="4004310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25433</TotalTime>
  <Words>928</Words>
  <Application>Microsoft Office PowerPoint</Application>
  <PresentationFormat>Лист A4 (210x297 мм)</PresentationFormat>
  <Paragraphs>294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맑은 고딕</vt:lpstr>
      <vt:lpstr>宋体</vt:lpstr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КИСЕЛЕВСКОГО ГОРОДСКОГО ОКРУГА И ЕДДС</vt:lpstr>
      <vt:lpstr>КРАТКАЯ  ХАРАКТЕРИСТИКА  КИСЕЛЕВСКОГО ГОРОДСКОГО ОКРУГА</vt:lpstr>
      <vt:lpstr>РАЗМЕЩЕНИЕ ЕДДС КИСЕЛЕВСКОГО ГОРОДСКОГО ОКРУГА </vt:lpstr>
      <vt:lpstr>ЧИСЛЕННОСТЬ ДИСПЕТЧЕРСКОГО СОСТАВА  ЕДДС КИСЕЛЕВСКОГО ГОРОДСКОГО ОКРУГА</vt:lpstr>
      <vt:lpstr>ТЕХНИЧЕСКОЕ ОСНАЩЕНИЕ ЕДДС КИСЕЛЕВСКОГО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858</cp:revision>
  <cp:lastPrinted>2016-06-29T07:35:12Z</cp:lastPrinted>
  <dcterms:modified xsi:type="dcterms:W3CDTF">2023-03-01T09:31:13Z</dcterms:modified>
</cp:coreProperties>
</file>