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801600" cy="9601200" type="A3"/>
  <p:notesSz cx="12801600" cy="9601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8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0" y="2976372"/>
            <a:ext cx="10881360" cy="20162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0" y="5376672"/>
            <a:ext cx="8961120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9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9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801600" cy="960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29184" y="6658356"/>
            <a:ext cx="5500116" cy="2738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9277" y="6648450"/>
            <a:ext cx="5520055" cy="2758440"/>
          </a:xfrm>
          <a:custGeom>
            <a:avLst/>
            <a:gdLst/>
            <a:ahLst/>
            <a:cxnLst/>
            <a:rect l="l" t="t" r="r" b="b"/>
            <a:pathLst>
              <a:path w="5520055" h="2758440">
                <a:moveTo>
                  <a:pt x="0" y="2758440"/>
                </a:moveTo>
                <a:lnTo>
                  <a:pt x="5519928" y="2758440"/>
                </a:lnTo>
                <a:lnTo>
                  <a:pt x="5519928" y="0"/>
                </a:lnTo>
                <a:lnTo>
                  <a:pt x="0" y="0"/>
                </a:lnTo>
                <a:lnTo>
                  <a:pt x="0" y="275844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29184" y="3086100"/>
            <a:ext cx="5500116" cy="2750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19277" y="3076194"/>
            <a:ext cx="5520055" cy="2771140"/>
          </a:xfrm>
          <a:custGeom>
            <a:avLst/>
            <a:gdLst/>
            <a:ahLst/>
            <a:cxnLst/>
            <a:rect l="l" t="t" r="r" b="b"/>
            <a:pathLst>
              <a:path w="5520055" h="2771140">
                <a:moveTo>
                  <a:pt x="0" y="2770631"/>
                </a:moveTo>
                <a:lnTo>
                  <a:pt x="5519928" y="2770631"/>
                </a:lnTo>
                <a:lnTo>
                  <a:pt x="5519928" y="0"/>
                </a:lnTo>
                <a:lnTo>
                  <a:pt x="0" y="0"/>
                </a:lnTo>
                <a:lnTo>
                  <a:pt x="0" y="2770631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757416" y="3086100"/>
            <a:ext cx="5501639" cy="2749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747509" y="3076194"/>
            <a:ext cx="5521960" cy="2769235"/>
          </a:xfrm>
          <a:custGeom>
            <a:avLst/>
            <a:gdLst/>
            <a:ahLst/>
            <a:cxnLst/>
            <a:rect l="l" t="t" r="r" b="b"/>
            <a:pathLst>
              <a:path w="5521959" h="2769235">
                <a:moveTo>
                  <a:pt x="0" y="2769107"/>
                </a:moveTo>
                <a:lnTo>
                  <a:pt x="5521452" y="2769107"/>
                </a:lnTo>
                <a:lnTo>
                  <a:pt x="5521452" y="0"/>
                </a:lnTo>
                <a:lnTo>
                  <a:pt x="0" y="0"/>
                </a:lnTo>
                <a:lnTo>
                  <a:pt x="0" y="276910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0" y="2208276"/>
            <a:ext cx="5568696" cy="6336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4" y="2208276"/>
            <a:ext cx="5568696" cy="6336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9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9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9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801599" cy="96011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137" y="224789"/>
            <a:ext cx="12225020" cy="876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9100" y="2180082"/>
            <a:ext cx="10423398" cy="2052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8929116"/>
            <a:ext cx="4096512" cy="48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8929116"/>
            <a:ext cx="2944368" cy="480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511658" y="9234475"/>
            <a:ext cx="173990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9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0099" y="3869411"/>
            <a:ext cx="10203180" cy="297688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sz="4400" b="1" spc="-30" dirty="0">
                <a:solidFill>
                  <a:srgbClr val="FFFF00"/>
                </a:solidFill>
                <a:latin typeface="Times New Roman"/>
                <a:cs typeface="Times New Roman"/>
              </a:rPr>
              <a:t>ПАСПОРТ</a:t>
            </a:r>
            <a:endParaRPr sz="44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10000"/>
              </a:lnSpc>
            </a:pPr>
            <a:r>
              <a:rPr sz="4400" b="1" dirty="0">
                <a:solidFill>
                  <a:srgbClr val="FFFF00"/>
                </a:solidFill>
                <a:latin typeface="Times New Roman"/>
                <a:cs typeface="Times New Roman"/>
              </a:rPr>
              <a:t>Единой </a:t>
            </a:r>
            <a:r>
              <a:rPr sz="4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дежурно-диспетчерской</a:t>
            </a:r>
            <a:r>
              <a:rPr sz="4400" b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службы  </a:t>
            </a:r>
            <a:r>
              <a:rPr sz="44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Кемеровского </a:t>
            </a:r>
            <a:r>
              <a:rPr sz="4400" b="1" spc="-40" dirty="0">
                <a:solidFill>
                  <a:srgbClr val="FFFF00"/>
                </a:solidFill>
                <a:latin typeface="Times New Roman"/>
                <a:cs typeface="Times New Roman"/>
              </a:rPr>
              <a:t>городского</a:t>
            </a:r>
            <a:r>
              <a:rPr sz="4400" b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округа</a:t>
            </a:r>
            <a:endParaRPr sz="4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4400" b="1" spc="-30" dirty="0">
                <a:solidFill>
                  <a:srgbClr val="FFFF00"/>
                </a:solidFill>
                <a:latin typeface="Times New Roman"/>
                <a:cs typeface="Times New Roman"/>
              </a:rPr>
              <a:t>Кемеровской </a:t>
            </a:r>
            <a:r>
              <a:rPr sz="44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области </a:t>
            </a:r>
            <a:r>
              <a:rPr sz="4400" b="1" dirty="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r>
              <a:rPr sz="44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Кузбасса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5612" y="480059"/>
            <a:ext cx="1805939" cy="2107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01171" y="443483"/>
            <a:ext cx="1501140" cy="1856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1" y="152400"/>
            <a:ext cx="1245704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30" dirty="0"/>
              <a:t>РУКОВОДСТВО </a:t>
            </a:r>
            <a:r>
              <a:rPr sz="3200" spc="-10" dirty="0"/>
              <a:t>МУНИЦИПАЛЬНОГО</a:t>
            </a:r>
            <a:r>
              <a:rPr sz="3200" spc="-25" dirty="0"/>
              <a:t> </a:t>
            </a:r>
            <a:r>
              <a:rPr sz="3200" spc="-65" dirty="0" smtClean="0"/>
              <a:t>ОБРАЗОВАНИЯ</a:t>
            </a:r>
            <a:r>
              <a:rPr lang="en-US" sz="3200" spc="-65" dirty="0" smtClean="0"/>
              <a:t> </a:t>
            </a:r>
            <a:r>
              <a:rPr lang="ru-RU" sz="3200" spc="-65" dirty="0" smtClean="0"/>
              <a:t>И ЕДДС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2440685" y="1706117"/>
            <a:ext cx="9904730" cy="2134559"/>
          </a:xfrm>
          <a:prstGeom prst="rect">
            <a:avLst/>
          </a:prstGeom>
          <a:solidFill>
            <a:srgbClr val="CCFFFF"/>
          </a:solidFill>
          <a:ln w="25907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2490470" marR="2486025" algn="ctr">
              <a:lnSpc>
                <a:spcPct val="100000"/>
              </a:lnSpc>
            </a:pPr>
            <a:r>
              <a:rPr sz="2200" b="1" spc="-60" dirty="0">
                <a:latin typeface="Times New Roman"/>
                <a:cs typeface="Times New Roman"/>
              </a:rPr>
              <a:t>Глава </a:t>
            </a:r>
            <a:r>
              <a:rPr sz="2200" b="1" spc="-20" dirty="0">
                <a:latin typeface="Times New Roman"/>
                <a:cs typeface="Times New Roman"/>
              </a:rPr>
              <a:t>Кемеровского </a:t>
            </a:r>
            <a:r>
              <a:rPr sz="2200" b="1" spc="-25" dirty="0">
                <a:latin typeface="Times New Roman"/>
                <a:cs typeface="Times New Roman"/>
              </a:rPr>
              <a:t>городского </a:t>
            </a:r>
            <a:r>
              <a:rPr sz="2200" b="1" spc="-10" dirty="0">
                <a:latin typeface="Times New Roman"/>
                <a:cs typeface="Times New Roman"/>
              </a:rPr>
              <a:t>округа  </a:t>
            </a:r>
            <a:r>
              <a:rPr sz="2200" b="1" spc="-15" dirty="0">
                <a:latin typeface="Times New Roman"/>
                <a:cs typeface="Times New Roman"/>
              </a:rPr>
              <a:t>Председатель </a:t>
            </a:r>
            <a:r>
              <a:rPr sz="2200" b="1" spc="-10" dirty="0">
                <a:latin typeface="Times New Roman"/>
                <a:cs typeface="Times New Roman"/>
              </a:rPr>
              <a:t>КЧС </a:t>
            </a:r>
            <a:r>
              <a:rPr sz="2200" b="1" spc="-5" dirty="0">
                <a:latin typeface="Times New Roman"/>
                <a:cs typeface="Times New Roman"/>
              </a:rPr>
              <a:t>и</a:t>
            </a:r>
            <a:r>
              <a:rPr sz="2200" b="1" spc="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ОПБ</a:t>
            </a:r>
            <a:endParaRPr sz="2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7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АНИСИМОВ Дмитрий</a:t>
            </a:r>
            <a:r>
              <a:rPr lang="ru-RU" sz="2700" b="1" i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Викторович</a:t>
            </a:r>
            <a:endParaRPr lang="ru-RU" sz="2700" b="0" i="1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200" b="1" spc="-10" dirty="0" err="1" smtClean="0">
                <a:latin typeface="Times New Roman"/>
                <a:cs typeface="Times New Roman"/>
              </a:rPr>
              <a:t>тел</a:t>
            </a:r>
            <a:r>
              <a:rPr sz="2200" b="1" spc="-10" dirty="0">
                <a:latin typeface="Times New Roman"/>
                <a:cs typeface="Times New Roman"/>
              </a:rPr>
              <a:t>: </a:t>
            </a:r>
            <a:r>
              <a:rPr sz="2200" b="1" spc="-5" dirty="0">
                <a:latin typeface="Times New Roman"/>
                <a:cs typeface="Times New Roman"/>
              </a:rPr>
              <a:t>(8-384-2)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5" dirty="0" smtClean="0">
                <a:latin typeface="Times New Roman"/>
                <a:cs typeface="Times New Roman"/>
              </a:rPr>
              <a:t>36-46-10</a:t>
            </a:r>
            <a:endParaRPr lang="ru-RU" sz="2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1729" y="4441697"/>
            <a:ext cx="9904730" cy="2109552"/>
          </a:xfrm>
          <a:prstGeom prst="rect">
            <a:avLst/>
          </a:prstGeom>
          <a:solidFill>
            <a:srgbClr val="CCFFFF"/>
          </a:solidFill>
          <a:ln w="25907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100" dirty="0" smtClean="0">
              <a:latin typeface="Times New Roman"/>
              <a:cs typeface="Times New Roman"/>
            </a:endParaRPr>
          </a:p>
          <a:p>
            <a:pPr marL="875030" marR="868680" algn="ctr">
              <a:lnSpc>
                <a:spcPct val="100000"/>
              </a:lnSpc>
            </a:pPr>
            <a:r>
              <a:rPr sz="2200" b="1" spc="-15" dirty="0" err="1" smtClean="0">
                <a:latin typeface="Times New Roman"/>
                <a:cs typeface="Times New Roman"/>
              </a:rPr>
              <a:t>Начальник</a:t>
            </a:r>
            <a:r>
              <a:rPr sz="2200" b="1" spc="-15" dirty="0" smtClean="0">
                <a:latin typeface="Times New Roman"/>
                <a:cs typeface="Times New Roman"/>
              </a:rPr>
              <a:t> </a:t>
            </a:r>
            <a:r>
              <a:rPr sz="2200" b="1" spc="-30" dirty="0">
                <a:latin typeface="Times New Roman"/>
                <a:cs typeface="Times New Roman"/>
              </a:rPr>
              <a:t>МБУ </a:t>
            </a:r>
            <a:r>
              <a:rPr sz="2200" b="1" spc="-25" dirty="0">
                <a:latin typeface="Times New Roman"/>
                <a:cs typeface="Times New Roman"/>
              </a:rPr>
              <a:t>«Управление </a:t>
            </a:r>
            <a:r>
              <a:rPr sz="2200" b="1" spc="-5" dirty="0">
                <a:latin typeface="Times New Roman"/>
                <a:cs typeface="Times New Roman"/>
              </a:rPr>
              <a:t>по делам </a:t>
            </a:r>
            <a:r>
              <a:rPr sz="2200" b="1" spc="-10" dirty="0">
                <a:latin typeface="Times New Roman"/>
                <a:cs typeface="Times New Roman"/>
              </a:rPr>
              <a:t>гражданской </a:t>
            </a:r>
            <a:r>
              <a:rPr sz="2200" b="1" spc="-5" dirty="0">
                <a:latin typeface="Times New Roman"/>
                <a:cs typeface="Times New Roman"/>
              </a:rPr>
              <a:t>обороны и  чрезвычайным </a:t>
            </a:r>
            <a:r>
              <a:rPr sz="2200" b="1" spc="-10" dirty="0">
                <a:latin typeface="Times New Roman"/>
                <a:cs typeface="Times New Roman"/>
              </a:rPr>
              <a:t>ситуациям </a:t>
            </a:r>
            <a:r>
              <a:rPr sz="2200" b="1" spc="-25" dirty="0">
                <a:latin typeface="Times New Roman"/>
                <a:cs typeface="Times New Roman"/>
              </a:rPr>
              <a:t>города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Кемерово»</a:t>
            </a:r>
            <a:endParaRPr sz="2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Дубина Александр Алексеевич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200" b="1" spc="-5" dirty="0" err="1" smtClean="0">
                <a:latin typeface="Times New Roman"/>
                <a:cs typeface="Times New Roman"/>
              </a:rPr>
              <a:t>тел</a:t>
            </a:r>
            <a:r>
              <a:rPr sz="2200" b="1" spc="-5" dirty="0">
                <a:latin typeface="Times New Roman"/>
                <a:cs typeface="Times New Roman"/>
              </a:rPr>
              <a:t>: (8-384-2)</a:t>
            </a:r>
            <a:r>
              <a:rPr sz="2200" b="1" spc="0" dirty="0">
                <a:latin typeface="Times New Roman"/>
                <a:cs typeface="Times New Roman"/>
              </a:rPr>
              <a:t> </a:t>
            </a:r>
            <a:r>
              <a:rPr sz="2200" b="1" spc="-15" dirty="0" smtClean="0">
                <a:latin typeface="Times New Roman"/>
                <a:cs typeface="Times New Roman"/>
              </a:rPr>
              <a:t>58-34-11</a:t>
            </a:r>
            <a:endParaRPr lang="ru-RU" sz="2200" b="1" spc="-1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90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6" y="1706116"/>
            <a:ext cx="2055876" cy="2134559"/>
          </a:xfrm>
          <a:prstGeom prst="rect">
            <a:avLst/>
          </a:prstGeom>
        </p:spPr>
      </p:pic>
      <p:sp>
        <p:nvSpPr>
          <p:cNvPr id="11" name="object 6"/>
          <p:cNvSpPr txBox="1"/>
          <p:nvPr/>
        </p:nvSpPr>
        <p:spPr>
          <a:xfrm>
            <a:off x="2606928" y="7391400"/>
            <a:ext cx="9709531" cy="1678665"/>
          </a:xfrm>
          <a:prstGeom prst="rect">
            <a:avLst/>
          </a:prstGeom>
          <a:solidFill>
            <a:srgbClr val="CCFFFF"/>
          </a:solidFill>
          <a:ln w="25907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100" dirty="0" smtClean="0">
              <a:latin typeface="Times New Roman"/>
              <a:cs typeface="Times New Roman"/>
            </a:endParaRPr>
          </a:p>
          <a:p>
            <a:pPr marL="875030" marR="868680" algn="ctr">
              <a:lnSpc>
                <a:spcPct val="100000"/>
              </a:lnSpc>
            </a:pPr>
            <a:r>
              <a:rPr lang="ru-RU" sz="2200" b="1" spc="-15" dirty="0" smtClean="0">
                <a:latin typeface="Times New Roman"/>
                <a:cs typeface="Times New Roman"/>
              </a:rPr>
              <a:t>Начальник ЕДДС Кемеровского городского округа </a:t>
            </a:r>
          </a:p>
          <a:p>
            <a:pPr marL="875030" marR="868680" algn="ctr">
              <a:lnSpc>
                <a:spcPct val="100000"/>
              </a:lnSpc>
            </a:pPr>
            <a:r>
              <a:rPr lang="ru-RU" sz="2200" b="1" spc="-15" dirty="0" smtClean="0">
                <a:latin typeface="Times New Roman"/>
                <a:cs typeface="Times New Roman"/>
              </a:rPr>
              <a:t>КАРАКУЛОВ Николай Александрович</a:t>
            </a:r>
          </a:p>
          <a:p>
            <a:pPr marL="875030" marR="868680" algn="ctr">
              <a:lnSpc>
                <a:spcPct val="100000"/>
              </a:lnSpc>
            </a:pPr>
            <a:r>
              <a:rPr lang="ru-RU" sz="2200" b="1" spc="-15" dirty="0" smtClean="0">
                <a:latin typeface="Times New Roman"/>
                <a:cs typeface="Times New Roman"/>
              </a:rPr>
              <a:t> тел: (8-384-2) 45-27-10</a:t>
            </a:r>
          </a:p>
          <a:p>
            <a:pPr marL="875030" marR="868680" algn="ctr">
              <a:lnSpc>
                <a:spcPct val="100000"/>
              </a:lnSpc>
            </a:pPr>
            <a:endParaRPr lang="ru-RU" sz="2200" b="1" spc="-15" dirty="0" smtClean="0">
              <a:latin typeface="Times New Roman"/>
              <a:cs typeface="Times New Roman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18566" r="32364" b="45238"/>
          <a:stretch/>
        </p:blipFill>
        <p:spPr>
          <a:xfrm>
            <a:off x="369796" y="4441696"/>
            <a:ext cx="2041933" cy="210955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 contrast="18000"/>
          </a:blip>
          <a:srcRect l="32608" t="21666" r="29859" b="10833"/>
          <a:stretch>
            <a:fillRect/>
          </a:stretch>
        </p:blipFill>
        <p:spPr bwMode="auto">
          <a:xfrm>
            <a:off x="328570" y="7086617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4498"/>
            <a:ext cx="12801599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  <a:tabLst>
                <a:tab pos="2118360" algn="l"/>
              </a:tabLst>
            </a:pPr>
            <a:r>
              <a:rPr sz="3200" spc="-95" dirty="0"/>
              <a:t>КРАТКАЯ	</a:t>
            </a:r>
            <a:r>
              <a:rPr sz="3200" spc="-35" dirty="0" smtClean="0"/>
              <a:t>ХАРАКТЕРИСТИКА</a:t>
            </a:r>
            <a:r>
              <a:rPr lang="ru-RU" sz="3200" spc="-35" dirty="0" smtClean="0"/>
              <a:t/>
            </a:r>
            <a:br>
              <a:rPr lang="ru-RU" sz="3200" spc="-35" dirty="0" smtClean="0"/>
            </a:br>
            <a:r>
              <a:rPr lang="ru-RU" sz="3200" spc="-15" dirty="0"/>
              <a:t>КЕМЕРОВСКОГО </a:t>
            </a:r>
            <a:r>
              <a:rPr lang="ru-RU" sz="3200" spc="-45" dirty="0"/>
              <a:t>ГОРОДСКОГО</a:t>
            </a:r>
            <a:r>
              <a:rPr lang="ru-RU" sz="3200" spc="-95" dirty="0"/>
              <a:t> </a:t>
            </a:r>
            <a:r>
              <a:rPr lang="ru-RU" sz="3200" spc="-70" dirty="0"/>
              <a:t>ОКРУГА</a:t>
            </a:r>
            <a:r>
              <a:rPr lang="ru-RU" sz="3200" dirty="0"/>
              <a:t/>
            </a:r>
            <a:br>
              <a:rPr lang="ru-RU" sz="3200" dirty="0"/>
            </a:br>
            <a:endParaRPr sz="32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276733"/>
              </p:ext>
            </p:extLst>
          </p:nvPr>
        </p:nvGraphicFramePr>
        <p:xfrm>
          <a:off x="-6349" y="1462913"/>
          <a:ext cx="12797154" cy="2473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2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1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11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0391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b="1" spc="-5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Муниципальное образование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20675" marR="106680" indent="-189230">
                        <a:lnSpc>
                          <a:spcPct val="100000"/>
                        </a:lnSpc>
                      </a:pPr>
                      <a:r>
                        <a:rPr sz="1400" b="1" spc="-5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ерри</a:t>
                      </a:r>
                      <a:r>
                        <a:rPr sz="1400" b="1" spc="-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spc="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рия  (кв.км)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10820" marR="139065" indent="-5080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елен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е  (тыс.чел)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82905" marR="169545" indent="-1892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7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т.ч.сельское  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(тыс.чел)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9420" marR="249554" indent="-16637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b="1" spc="-3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ницип</a:t>
                      </a:r>
                      <a:r>
                        <a:rPr sz="1400" b="1" spc="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льн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1400" b="1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образования  (сельсоветы)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4960" marR="259079" indent="-32384">
                        <a:lnSpc>
                          <a:spcPct val="100000"/>
                        </a:lnSpc>
                      </a:pPr>
                      <a:r>
                        <a:rPr sz="1400" b="1" spc="-13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spc="-3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да  </a:t>
                      </a:r>
                      <a:r>
                        <a:rPr sz="1400" b="1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(ПГТ)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33782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елен</a:t>
                      </a:r>
                      <a:r>
                        <a:rPr sz="1400" b="1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1400" b="1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пункты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(села,</a:t>
                      </a:r>
                      <a:r>
                        <a:rPr sz="1400" b="1" spc="-3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деревни)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0345" marR="191770" indent="5715" algn="just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b="1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Плотность  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населения  </a:t>
                      </a:r>
                      <a:r>
                        <a:rPr sz="1400" b="1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400" b="1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кв.</a:t>
                      </a:r>
                      <a:r>
                        <a:rPr sz="1400" b="1" spc="-7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км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02260" marR="227329" indent="-45720">
                        <a:lnSpc>
                          <a:spcPct val="100000"/>
                        </a:lnSpc>
                      </a:pPr>
                      <a:r>
                        <a:rPr sz="1400" b="1" spc="-13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spc="-3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дс</a:t>
                      </a:r>
                      <a:r>
                        <a:rPr sz="1400" b="1" spc="-3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ое  насел.</a:t>
                      </a:r>
                      <a:r>
                        <a:rPr sz="1400" b="1" spc="-3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 marL="155575" marR="137160" indent="121920">
                        <a:lnSpc>
                          <a:spcPct val="114999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Кемеровский 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городской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округ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1211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294,8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317500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552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546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1902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480">
                <a:tc gridSpan="9">
                  <a:txBody>
                    <a:bodyPr/>
                    <a:lstStyle/>
                    <a:p>
                      <a:pPr marL="120014">
                        <a:lnSpc>
                          <a:spcPts val="1795"/>
                        </a:lnSpc>
                        <a:spcBef>
                          <a:spcPts val="489"/>
                        </a:spcBef>
                      </a:pPr>
                      <a:r>
                        <a:rPr sz="1500" b="1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Адрес ЕДДС: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650010, </a:t>
                      </a:r>
                      <a:r>
                        <a:rPr sz="1500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г. </a:t>
                      </a:r>
                      <a:r>
                        <a:rPr sz="15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Кемерово, </a:t>
                      </a:r>
                      <a:r>
                        <a:rPr sz="15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ул. 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Красноармейская,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59 </a:t>
                      </a:r>
                      <a:r>
                        <a:rPr sz="15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«А». Координаты: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55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SimSun"/>
                          <a:cs typeface="SimSun"/>
                        </a:rPr>
                        <a:t>°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21'12.65"С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; 86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SimSun"/>
                          <a:cs typeface="SimSun"/>
                        </a:rPr>
                        <a:t>°</a:t>
                      </a:r>
                      <a:r>
                        <a:rPr sz="1500" spc="-475" dirty="0">
                          <a:solidFill>
                            <a:srgbClr val="FFFFFF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3'40.38"В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ts val="1795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Адрес электронной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почты:</a:t>
                      </a:r>
                      <a:r>
                        <a:rPr sz="1500" b="1" spc="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oper@ugochs-kemerovo.ru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1500" b="1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Телефон: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тел.: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(3842) 36-78-69, (3842)</a:t>
                      </a:r>
                      <a:r>
                        <a:rPr sz="1500" spc="-10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58-34-11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1500" b="1" spc="-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Факс: </a:t>
                      </a:r>
                      <a:r>
                        <a:rPr lang="ru-RU" sz="15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lang="ru-RU" sz="1500" b="1" spc="-15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(3842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) 36-78-69</a:t>
                      </a:r>
                      <a:r>
                        <a:rPr sz="15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5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8</a:t>
                      </a:r>
                      <a:r>
                        <a:rPr sz="15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(3842)</a:t>
                      </a:r>
                      <a:r>
                        <a:rPr sz="1500" spc="-1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58-34-11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>
                        <a:alpha val="7294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545573" y="5016246"/>
            <a:ext cx="3256915" cy="4285615"/>
          </a:xfrm>
          <a:custGeom>
            <a:avLst/>
            <a:gdLst/>
            <a:ahLst/>
            <a:cxnLst/>
            <a:rect l="l" t="t" r="r" b="b"/>
            <a:pathLst>
              <a:path w="3256915" h="4285615">
                <a:moveTo>
                  <a:pt x="0" y="4285488"/>
                </a:moveTo>
                <a:lnTo>
                  <a:pt x="3256787" y="4285488"/>
                </a:lnTo>
                <a:lnTo>
                  <a:pt x="3256787" y="0"/>
                </a:lnTo>
                <a:lnTo>
                  <a:pt x="0" y="0"/>
                </a:lnTo>
                <a:lnTo>
                  <a:pt x="0" y="4285488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55480" y="5026152"/>
            <a:ext cx="3247390" cy="4619854"/>
          </a:xfrm>
          <a:prstGeom prst="rect">
            <a:avLst/>
          </a:prstGeom>
          <a:solidFill>
            <a:srgbClr val="CCEBFF"/>
          </a:solidFill>
        </p:spPr>
        <p:txBody>
          <a:bodyPr vert="horz" wrap="square" lIns="0" tIns="130175" rIns="0" bIns="0" rtlCol="0">
            <a:spAutoFit/>
          </a:bodyPr>
          <a:lstStyle/>
          <a:p>
            <a:pPr marL="132715" marR="161290">
              <a:lnSpc>
                <a:spcPct val="100000"/>
              </a:lnSpc>
              <a:spcBef>
                <a:spcPts val="1025"/>
              </a:spcBef>
            </a:pPr>
            <a:r>
              <a:rPr sz="1400" b="1" i="1" spc="-5" dirty="0">
                <a:latin typeface="Times New Roman"/>
                <a:cs typeface="Times New Roman"/>
              </a:rPr>
              <a:t>Социально значимые </a:t>
            </a:r>
            <a:r>
              <a:rPr sz="1400" b="1" i="1" dirty="0">
                <a:latin typeface="Times New Roman"/>
                <a:cs typeface="Times New Roman"/>
              </a:rPr>
              <a:t>объекты/в </a:t>
            </a:r>
            <a:r>
              <a:rPr sz="1400" b="1" i="1" spc="0" dirty="0">
                <a:latin typeface="Times New Roman"/>
                <a:cs typeface="Times New Roman"/>
              </a:rPr>
              <a:t>том  </a:t>
            </a:r>
            <a:r>
              <a:rPr sz="1400" b="1" i="1" spc="-5" dirty="0">
                <a:latin typeface="Times New Roman"/>
                <a:cs typeface="Times New Roman"/>
              </a:rPr>
              <a:t>числе </a:t>
            </a:r>
            <a:r>
              <a:rPr sz="1400" b="1" i="1" dirty="0">
                <a:latin typeface="Times New Roman"/>
                <a:cs typeface="Times New Roman"/>
              </a:rPr>
              <a:t>с</a:t>
            </a:r>
            <a:r>
              <a:rPr sz="1400" b="1" i="1" spc="-5" dirty="0">
                <a:latin typeface="Times New Roman"/>
                <a:cs typeface="Times New Roman"/>
              </a:rPr>
              <a:t> круглосуточным</a:t>
            </a:r>
            <a:endParaRPr sz="1400" dirty="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пребыванием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людей:</a:t>
            </a:r>
            <a:endParaRPr sz="1400" dirty="0">
              <a:latin typeface="Times New Roman"/>
              <a:cs typeface="Times New Roman"/>
            </a:endParaRPr>
          </a:p>
          <a:p>
            <a:pPr marL="132715" indent="43815">
              <a:lnSpc>
                <a:spcPct val="100000"/>
              </a:lnSpc>
              <a:spcBef>
                <a:spcPts val="100"/>
              </a:spcBef>
              <a:buChar char="-"/>
              <a:tabLst>
                <a:tab pos="280670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общеобразовательные </a:t>
            </a:r>
            <a:r>
              <a:rPr sz="1400" i="1" dirty="0">
                <a:latin typeface="Times New Roman"/>
                <a:cs typeface="Times New Roman"/>
              </a:rPr>
              <a:t>–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69;</a:t>
            </a:r>
            <a:endParaRPr sz="1400" dirty="0">
              <a:latin typeface="Times New Roman"/>
              <a:cs typeface="Times New Roman"/>
            </a:endParaRPr>
          </a:p>
          <a:p>
            <a:pPr marL="132715" indent="43815">
              <a:lnSpc>
                <a:spcPct val="100000"/>
              </a:lnSpc>
              <a:spcBef>
                <a:spcPts val="95"/>
              </a:spcBef>
              <a:buChar char="-"/>
              <a:tabLst>
                <a:tab pos="280670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высшие </a:t>
            </a:r>
            <a:r>
              <a:rPr sz="1400" i="1" dirty="0">
                <a:latin typeface="Times New Roman"/>
                <a:cs typeface="Times New Roman"/>
              </a:rPr>
              <a:t>учебные </a:t>
            </a:r>
            <a:r>
              <a:rPr sz="1400" i="1" spc="-5" dirty="0">
                <a:latin typeface="Times New Roman"/>
                <a:cs typeface="Times New Roman"/>
              </a:rPr>
              <a:t>заведения </a:t>
            </a:r>
            <a:r>
              <a:rPr sz="1400" i="1" dirty="0">
                <a:latin typeface="Times New Roman"/>
                <a:cs typeface="Times New Roman"/>
              </a:rPr>
              <a:t>-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6;</a:t>
            </a:r>
            <a:endParaRPr sz="1400" dirty="0">
              <a:latin typeface="Times New Roman"/>
              <a:cs typeface="Times New Roman"/>
            </a:endParaRPr>
          </a:p>
          <a:p>
            <a:pPr marL="236220" indent="-103505">
              <a:lnSpc>
                <a:spcPct val="100000"/>
              </a:lnSpc>
              <a:spcBef>
                <a:spcPts val="110"/>
              </a:spcBef>
              <a:buChar char="-"/>
              <a:tabLst>
                <a:tab pos="236854" algn="l"/>
              </a:tabLst>
            </a:pPr>
            <a:r>
              <a:rPr sz="1400" i="1" dirty="0">
                <a:latin typeface="Times New Roman"/>
                <a:cs typeface="Times New Roman"/>
              </a:rPr>
              <a:t>среднеспециальные –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10;</a:t>
            </a:r>
            <a:endParaRPr sz="1400" dirty="0">
              <a:latin typeface="Times New Roman"/>
              <a:cs typeface="Times New Roman"/>
            </a:endParaRPr>
          </a:p>
          <a:p>
            <a:pPr marL="236220" indent="-103505">
              <a:lnSpc>
                <a:spcPct val="100000"/>
              </a:lnSpc>
              <a:spcBef>
                <a:spcPts val="95"/>
              </a:spcBef>
              <a:buChar char="-"/>
              <a:tabLst>
                <a:tab pos="236854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дошкольные </a:t>
            </a:r>
            <a:r>
              <a:rPr sz="1400" i="1" dirty="0">
                <a:latin typeface="Times New Roman"/>
                <a:cs typeface="Times New Roman"/>
              </a:rPr>
              <a:t>–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157;</a:t>
            </a:r>
            <a:endParaRPr sz="1400" dirty="0">
              <a:latin typeface="Times New Roman"/>
              <a:cs typeface="Times New Roman"/>
            </a:endParaRPr>
          </a:p>
          <a:p>
            <a:pPr marL="132715" marR="573405" indent="43815">
              <a:lnSpc>
                <a:spcPct val="100000"/>
              </a:lnSpc>
              <a:spcBef>
                <a:spcPts val="95"/>
              </a:spcBef>
              <a:buChar char="-"/>
              <a:tabLst>
                <a:tab pos="280670" algn="l"/>
              </a:tabLst>
            </a:pPr>
            <a:r>
              <a:rPr sz="1400" i="1" dirty="0">
                <a:latin typeface="Times New Roman"/>
                <a:cs typeface="Times New Roman"/>
              </a:rPr>
              <a:t>учреждения здравоохранения</a:t>
            </a:r>
            <a:r>
              <a:rPr sz="1400" i="1" spc="-10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–  48/16,</a:t>
            </a:r>
            <a:endParaRPr sz="1400" dirty="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  <a:spcBef>
                <a:spcPts val="110"/>
              </a:spcBef>
            </a:pPr>
            <a:r>
              <a:rPr sz="1400" i="1" dirty="0">
                <a:latin typeface="Times New Roman"/>
                <a:cs typeface="Times New Roman"/>
              </a:rPr>
              <a:t>из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них:</a:t>
            </a:r>
            <a:endParaRPr sz="1400" dirty="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sz="1400" i="1" spc="-5" dirty="0">
                <a:latin typeface="Times New Roman"/>
                <a:cs typeface="Times New Roman"/>
              </a:rPr>
              <a:t>муниципальных </a:t>
            </a:r>
            <a:r>
              <a:rPr sz="1400" i="1" dirty="0">
                <a:latin typeface="Times New Roman"/>
                <a:cs typeface="Times New Roman"/>
              </a:rPr>
              <a:t>– 0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;</a:t>
            </a:r>
            <a:endParaRPr sz="1400" dirty="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sz="1400" i="1" dirty="0">
                <a:latin typeface="Times New Roman"/>
                <a:cs typeface="Times New Roman"/>
              </a:rPr>
              <a:t>прочих – 48 (35 </a:t>
            </a:r>
            <a:r>
              <a:rPr sz="1400" i="1" spc="-5" dirty="0">
                <a:latin typeface="Times New Roman"/>
                <a:cs typeface="Times New Roman"/>
              </a:rPr>
              <a:t>государственных,</a:t>
            </a:r>
            <a:r>
              <a:rPr sz="1400" i="1" spc="-8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10</a:t>
            </a:r>
            <a:endParaRPr sz="1400" dirty="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</a:pPr>
            <a:r>
              <a:rPr sz="1400" i="1" spc="-5" dirty="0">
                <a:latin typeface="Times New Roman"/>
                <a:cs typeface="Times New Roman"/>
              </a:rPr>
              <a:t>частных, </a:t>
            </a:r>
            <a:r>
              <a:rPr sz="1400" i="1" dirty="0">
                <a:latin typeface="Times New Roman"/>
                <a:cs typeface="Times New Roman"/>
              </a:rPr>
              <a:t>3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ведомственных);</a:t>
            </a:r>
            <a:endParaRPr sz="1400" dirty="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  <a:spcBef>
                <a:spcPts val="110"/>
              </a:spcBef>
            </a:pPr>
            <a:r>
              <a:rPr sz="1400" i="1" dirty="0">
                <a:latin typeface="Times New Roman"/>
                <a:cs typeface="Times New Roman"/>
              </a:rPr>
              <a:t>музеи –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8;</a:t>
            </a:r>
            <a:endParaRPr sz="1400" dirty="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latin typeface="Times New Roman"/>
                <a:cs typeface="Times New Roman"/>
              </a:rPr>
              <a:t>кинотеатры </a:t>
            </a:r>
            <a:r>
              <a:rPr sz="1400" i="1" dirty="0">
                <a:latin typeface="Times New Roman"/>
                <a:cs typeface="Times New Roman"/>
              </a:rPr>
              <a:t>–</a:t>
            </a:r>
            <a:r>
              <a:rPr sz="1400" i="1" spc="-6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7;</a:t>
            </a:r>
            <a:endParaRPr sz="1400" dirty="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sz="1400" i="1" dirty="0">
                <a:latin typeface="Times New Roman"/>
                <a:cs typeface="Times New Roman"/>
              </a:rPr>
              <a:t>библиотеки –</a:t>
            </a:r>
            <a:r>
              <a:rPr sz="1400" i="1" spc="-10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28;</a:t>
            </a:r>
            <a:endParaRPr sz="1400" dirty="0">
              <a:latin typeface="Times New Roman"/>
              <a:cs typeface="Times New Roman"/>
            </a:endParaRPr>
          </a:p>
          <a:p>
            <a:pPr marL="132715" marR="706755">
              <a:lnSpc>
                <a:spcPct val="100000"/>
              </a:lnSpc>
              <a:spcBef>
                <a:spcPts val="105"/>
              </a:spcBef>
              <a:buChar char="-"/>
              <a:tabLst>
                <a:tab pos="236854" algn="l"/>
              </a:tabLst>
            </a:pPr>
            <a:r>
              <a:rPr sz="1400" i="1" dirty="0">
                <a:latin typeface="Times New Roman"/>
                <a:cs typeface="Times New Roman"/>
              </a:rPr>
              <a:t>объекты религиозного</a:t>
            </a:r>
            <a:r>
              <a:rPr sz="1400" i="1" spc="-1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культа  </a:t>
            </a:r>
            <a:r>
              <a:rPr sz="1400" i="1" spc="-5" dirty="0">
                <a:latin typeface="Times New Roman"/>
                <a:cs typeface="Times New Roman"/>
              </a:rPr>
              <a:t>(храмы, монастыри) </a:t>
            </a:r>
            <a:r>
              <a:rPr sz="1400" i="1" dirty="0">
                <a:latin typeface="Times New Roman"/>
                <a:cs typeface="Times New Roman"/>
              </a:rPr>
              <a:t>–</a:t>
            </a:r>
            <a:r>
              <a:rPr sz="1400" i="1" spc="285" dirty="0">
                <a:latin typeface="Times New Roman"/>
                <a:cs typeface="Times New Roman"/>
              </a:rPr>
              <a:t> </a:t>
            </a:r>
            <a:r>
              <a:rPr sz="1400" i="1" dirty="0" smtClean="0">
                <a:latin typeface="Times New Roman"/>
                <a:cs typeface="Times New Roman"/>
              </a:rPr>
              <a:t>31</a:t>
            </a:r>
            <a:endParaRPr lang="ru-RU" sz="1400" i="1" dirty="0" smtClean="0">
              <a:latin typeface="Times New Roman"/>
              <a:cs typeface="Times New Roman"/>
            </a:endParaRPr>
          </a:p>
          <a:p>
            <a:pPr marL="132715" marR="706755">
              <a:lnSpc>
                <a:spcPct val="100000"/>
              </a:lnSpc>
              <a:spcBef>
                <a:spcPts val="105"/>
              </a:spcBef>
              <a:buChar char="-"/>
              <a:tabLst>
                <a:tab pos="236854" algn="l"/>
              </a:tabLst>
            </a:pPr>
            <a:endParaRPr lang="ru-RU" sz="1400" i="1" dirty="0">
              <a:latin typeface="Times New Roman"/>
              <a:cs typeface="Times New Roman"/>
            </a:endParaRPr>
          </a:p>
          <a:p>
            <a:pPr marL="132715" marR="706755">
              <a:lnSpc>
                <a:spcPct val="100000"/>
              </a:lnSpc>
              <a:spcBef>
                <a:spcPts val="105"/>
              </a:spcBef>
              <a:buChar char="-"/>
              <a:tabLst>
                <a:tab pos="236854" algn="l"/>
              </a:tabLst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45573" y="4014978"/>
            <a:ext cx="3256915" cy="908685"/>
          </a:xfrm>
          <a:custGeom>
            <a:avLst/>
            <a:gdLst/>
            <a:ahLst/>
            <a:cxnLst/>
            <a:rect l="l" t="t" r="r" b="b"/>
            <a:pathLst>
              <a:path w="3256915" h="908685">
                <a:moveTo>
                  <a:pt x="0" y="908303"/>
                </a:moveTo>
                <a:lnTo>
                  <a:pt x="3256787" y="908303"/>
                </a:lnTo>
                <a:lnTo>
                  <a:pt x="3256787" y="0"/>
                </a:lnTo>
                <a:lnTo>
                  <a:pt x="0" y="0"/>
                </a:lnTo>
                <a:lnTo>
                  <a:pt x="0" y="908303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43414" y="3936238"/>
            <a:ext cx="3259073" cy="1075294"/>
          </a:xfrm>
          <a:prstGeom prst="rect">
            <a:avLst/>
          </a:prstGeom>
          <a:solidFill>
            <a:srgbClr val="CCEBFF"/>
          </a:solidFill>
        </p:spPr>
        <p:txBody>
          <a:bodyPr vert="horz" wrap="square" lIns="0" tIns="11239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885"/>
              </a:spcBef>
            </a:pPr>
            <a:r>
              <a:rPr sz="1400" b="1" i="1" spc="-5" dirty="0">
                <a:latin typeface="Times New Roman"/>
                <a:cs typeface="Times New Roman"/>
              </a:rPr>
              <a:t>Потенциально </a:t>
            </a:r>
            <a:r>
              <a:rPr sz="1400" b="1" i="1" dirty="0">
                <a:latin typeface="Times New Roman"/>
                <a:cs typeface="Times New Roman"/>
              </a:rPr>
              <a:t>опасны</a:t>
            </a:r>
            <a:r>
              <a:rPr sz="1400" b="1" i="1" spc="-5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объекты:</a:t>
            </a:r>
            <a:endParaRPr sz="1400" dirty="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</a:pPr>
            <a:r>
              <a:rPr sz="1400" i="1" spc="-5" dirty="0">
                <a:latin typeface="Times New Roman"/>
                <a:cs typeface="Times New Roman"/>
              </a:rPr>
              <a:t>химически </a:t>
            </a:r>
            <a:r>
              <a:rPr sz="1400" i="1" dirty="0">
                <a:latin typeface="Times New Roman"/>
                <a:cs typeface="Times New Roman"/>
              </a:rPr>
              <a:t>опасных –</a:t>
            </a:r>
            <a:r>
              <a:rPr sz="1400" i="1" spc="-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5;</a:t>
            </a:r>
            <a:endParaRPr sz="1400" dirty="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sz="1400" i="1" spc="-5" dirty="0">
                <a:latin typeface="Times New Roman"/>
                <a:cs typeface="Times New Roman"/>
              </a:rPr>
              <a:t>потенциально </a:t>
            </a:r>
            <a:r>
              <a:rPr sz="1400" i="1" dirty="0">
                <a:latin typeface="Times New Roman"/>
                <a:cs typeface="Times New Roman"/>
              </a:rPr>
              <a:t>опасных –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11</a:t>
            </a:r>
            <a:r>
              <a:rPr sz="1400" i="1" dirty="0" smtClean="0">
                <a:latin typeface="Times New Roman"/>
                <a:cs typeface="Times New Roman"/>
              </a:rPr>
              <a:t>.</a:t>
            </a:r>
            <a:endParaRPr lang="ru-RU" sz="1400" i="1" dirty="0" smtClean="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  <a:spcBef>
                <a:spcPts val="95"/>
              </a:spcBef>
            </a:pPr>
            <a:endParaRPr lang="ru-RU" sz="1100" dirty="0" smtClean="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  <a:spcBef>
                <a:spcPts val="95"/>
              </a:spcBef>
            </a:pP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1" y="3936238"/>
            <a:ext cx="9545191" cy="5664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85615" y="7110983"/>
            <a:ext cx="835151" cy="28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85615" y="7110983"/>
            <a:ext cx="835660" cy="280670"/>
          </a:xfrm>
          <a:custGeom>
            <a:avLst/>
            <a:gdLst/>
            <a:ahLst/>
            <a:cxnLst/>
            <a:rect l="l" t="t" r="r" b="b"/>
            <a:pathLst>
              <a:path w="835660" h="280670">
                <a:moveTo>
                  <a:pt x="1524" y="0"/>
                </a:moveTo>
                <a:lnTo>
                  <a:pt x="1524" y="0"/>
                </a:lnTo>
                <a:lnTo>
                  <a:pt x="655320" y="0"/>
                </a:lnTo>
                <a:lnTo>
                  <a:pt x="835151" y="280416"/>
                </a:lnTo>
                <a:lnTo>
                  <a:pt x="0" y="280416"/>
                </a:lnTo>
                <a:lnTo>
                  <a:pt x="1524" y="0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85615" y="7174992"/>
            <a:ext cx="696595" cy="1905"/>
          </a:xfrm>
          <a:custGeom>
            <a:avLst/>
            <a:gdLst/>
            <a:ahLst/>
            <a:cxnLst/>
            <a:rect l="l" t="t" r="r" b="b"/>
            <a:pathLst>
              <a:path w="696595" h="1904">
                <a:moveTo>
                  <a:pt x="0" y="0"/>
                </a:moveTo>
                <a:lnTo>
                  <a:pt x="696468" y="1523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85615" y="7330440"/>
            <a:ext cx="789940" cy="3175"/>
          </a:xfrm>
          <a:custGeom>
            <a:avLst/>
            <a:gdLst/>
            <a:ahLst/>
            <a:cxnLst/>
            <a:rect l="l" t="t" r="r" b="b"/>
            <a:pathLst>
              <a:path w="789939" h="3175">
                <a:moveTo>
                  <a:pt x="0" y="0"/>
                </a:moveTo>
                <a:lnTo>
                  <a:pt x="789432" y="3047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97578" y="7165085"/>
            <a:ext cx="3492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Calibri"/>
                <a:cs typeface="Calibri"/>
              </a:rPr>
              <a:t>ГУ</a:t>
            </a:r>
            <a:r>
              <a:rPr sz="800" b="1" spc="-6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МЧС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04844" y="7650480"/>
            <a:ext cx="172212" cy="147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85615" y="7146035"/>
            <a:ext cx="3175" cy="567055"/>
          </a:xfrm>
          <a:custGeom>
            <a:avLst/>
            <a:gdLst/>
            <a:ahLst/>
            <a:cxnLst/>
            <a:rect l="l" t="t" r="r" b="b"/>
            <a:pathLst>
              <a:path w="3175" h="567054">
                <a:moveTo>
                  <a:pt x="0" y="0"/>
                </a:moveTo>
                <a:lnTo>
                  <a:pt x="3048" y="566927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8930779"/>
            <a:ext cx="7186930" cy="643255"/>
          </a:xfrm>
          <a:prstGeom prst="rect">
            <a:avLst/>
          </a:prstGeom>
          <a:solidFill>
            <a:srgbClr val="548ED4"/>
          </a:solidFill>
          <a:ln w="12240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310"/>
              </a:spcBef>
            </a:pP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Кемерово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административный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центр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Кемеровской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области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Кузбасса.</a:t>
            </a:r>
            <a:endParaRPr sz="1800" dirty="0">
              <a:latin typeface="Times New Roman"/>
              <a:cs typeface="Times New Roman"/>
            </a:endParaRPr>
          </a:p>
          <a:p>
            <a:pPr marL="10541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Граничит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с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Кемеровским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муниципальным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округом.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90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1710" y="0"/>
            <a:ext cx="42227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/>
              <a:t>РАЗМЕЩЕНИЕ</a:t>
            </a:r>
            <a:r>
              <a:rPr sz="3200" spc="-80" dirty="0"/>
              <a:t> </a:t>
            </a:r>
            <a:r>
              <a:rPr sz="3200" dirty="0"/>
              <a:t>ЕДДС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333370" y="673353"/>
            <a:ext cx="82423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КЕМЕРОВСКОГО </a:t>
            </a:r>
            <a:r>
              <a:rPr sz="32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ГОРОДСКОГО</a:t>
            </a:r>
            <a:r>
              <a:rPr sz="3200" b="1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spc="-70" dirty="0">
                <a:solidFill>
                  <a:srgbClr val="FFFF00"/>
                </a:solidFill>
                <a:latin typeface="Times New Roman"/>
                <a:cs typeface="Times New Roman"/>
              </a:rPr>
              <a:t>ОКРУГА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125" y="5372861"/>
            <a:ext cx="5564505" cy="3817070"/>
          </a:xfrm>
          <a:prstGeom prst="rect">
            <a:avLst/>
          </a:prstGeom>
          <a:solidFill>
            <a:srgbClr val="CCEBFF"/>
          </a:solidFill>
          <a:ln w="19811">
            <a:solidFill>
              <a:srgbClr val="000000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715010" marR="588645" indent="-119380">
              <a:lnSpc>
                <a:spcPct val="100000"/>
              </a:lnSpc>
              <a:spcBef>
                <a:spcPts val="484"/>
              </a:spcBef>
            </a:pPr>
            <a:r>
              <a:rPr sz="2400" b="1" dirty="0">
                <a:latin typeface="Times New Roman"/>
                <a:cs typeface="Times New Roman"/>
              </a:rPr>
              <a:t>ЕДДС </a:t>
            </a:r>
            <a:r>
              <a:rPr sz="2400" b="1" spc="-140" dirty="0">
                <a:latin typeface="Times New Roman"/>
                <a:cs typeface="Times New Roman"/>
              </a:rPr>
              <a:t>г. </a:t>
            </a:r>
            <a:r>
              <a:rPr sz="2400" b="1" spc="-25" dirty="0">
                <a:latin typeface="Times New Roman"/>
                <a:cs typeface="Times New Roman"/>
              </a:rPr>
              <a:t>Кемерово </a:t>
            </a:r>
            <a:r>
              <a:rPr sz="2400" b="1" spc="-20" dirty="0">
                <a:latin typeface="Times New Roman"/>
                <a:cs typeface="Times New Roman"/>
              </a:rPr>
              <a:t>Кемеровской  </a:t>
            </a:r>
            <a:r>
              <a:rPr sz="2400" b="1" spc="-15" dirty="0">
                <a:latin typeface="Times New Roman"/>
                <a:cs typeface="Times New Roman"/>
              </a:rPr>
              <a:t>области </a:t>
            </a:r>
            <a:r>
              <a:rPr sz="2400" b="1" dirty="0">
                <a:latin typeface="Times New Roman"/>
                <a:cs typeface="Times New Roman"/>
              </a:rPr>
              <a:t>- </a:t>
            </a:r>
            <a:r>
              <a:rPr sz="2400" b="1" spc="-10" dirty="0">
                <a:latin typeface="Times New Roman"/>
                <a:cs typeface="Times New Roman"/>
              </a:rPr>
              <a:t>Кузбасса размещена 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здании </a:t>
            </a:r>
            <a:r>
              <a:rPr sz="24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Кемеровской</a:t>
            </a:r>
            <a:r>
              <a:rPr sz="240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службы</a:t>
            </a:r>
            <a:endParaRPr sz="2400" dirty="0">
              <a:latin typeface="Times New Roman"/>
              <a:cs typeface="Times New Roman"/>
            </a:endParaRPr>
          </a:p>
          <a:p>
            <a:pPr marL="300355" marR="293370" algn="ctr">
              <a:lnSpc>
                <a:spcPct val="100000"/>
              </a:lnSpc>
            </a:pP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спасения, на 2-м </a:t>
            </a:r>
            <a:r>
              <a:rPr sz="24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этаже,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2400" b="1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одном  </a:t>
            </a:r>
            <a:r>
              <a:rPr sz="24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помещении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(зале)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с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диспетчерскими  </a:t>
            </a:r>
            <a:r>
              <a:rPr sz="24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службами </a:t>
            </a:r>
            <a:r>
              <a:rPr sz="2400" b="1" i="1" spc="-30" dirty="0" err="1">
                <a:solidFill>
                  <a:srgbClr val="FF0000"/>
                </a:solidFill>
                <a:latin typeface="Times New Roman"/>
                <a:cs typeface="Times New Roman"/>
              </a:rPr>
              <a:t>Кемеровской</a:t>
            </a:r>
            <a:r>
              <a:rPr sz="2400" b="1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службы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2400" b="1" i="1" spc="-20" dirty="0" err="1">
                <a:solidFill>
                  <a:srgbClr val="FF0000"/>
                </a:solidFill>
                <a:latin typeface="Times New Roman"/>
                <a:cs typeface="Times New Roman"/>
              </a:rPr>
              <a:t>пасения</a:t>
            </a:r>
            <a:endParaRPr lang="ru-RU" sz="2400" b="1" i="1" spc="-2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endParaRPr sz="2600" dirty="0" smtClean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lang="ru-RU" sz="2500" b="1" spc="-10" dirty="0" smtClean="0">
                <a:latin typeface="Times New Roman"/>
                <a:cs typeface="Times New Roman"/>
              </a:rPr>
              <a:t>Общая</a:t>
            </a:r>
            <a:r>
              <a:rPr sz="2500" b="1" spc="-10" dirty="0" smtClean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площадь – </a:t>
            </a:r>
            <a:r>
              <a:rPr sz="2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163 кв.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м.</a:t>
            </a:r>
            <a:endParaRPr sz="25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500" b="1" spc="-5" dirty="0">
                <a:latin typeface="Times New Roman"/>
                <a:cs typeface="Times New Roman"/>
              </a:rPr>
              <a:t>Площадь </a:t>
            </a:r>
            <a:r>
              <a:rPr sz="2500" b="1" dirty="0">
                <a:latin typeface="Times New Roman"/>
                <a:cs typeface="Times New Roman"/>
              </a:rPr>
              <a:t>зала </a:t>
            </a:r>
            <a:r>
              <a:rPr sz="2500" b="1" spc="-45" dirty="0">
                <a:latin typeface="Times New Roman"/>
                <a:cs typeface="Times New Roman"/>
              </a:rPr>
              <a:t>ОДС </a:t>
            </a:r>
            <a:r>
              <a:rPr sz="2500" b="1" spc="-5" dirty="0">
                <a:latin typeface="Times New Roman"/>
                <a:cs typeface="Times New Roman"/>
              </a:rPr>
              <a:t>– </a:t>
            </a:r>
            <a:r>
              <a:rPr sz="2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91 </a:t>
            </a:r>
            <a:r>
              <a:rPr sz="2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кв.</a:t>
            </a:r>
            <a:r>
              <a:rPr sz="25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м.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9184" y="1299972"/>
            <a:ext cx="5500116" cy="3643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277" y="1290066"/>
            <a:ext cx="5520055" cy="3663950"/>
          </a:xfrm>
          <a:custGeom>
            <a:avLst/>
            <a:gdLst/>
            <a:ahLst/>
            <a:cxnLst/>
            <a:rect l="l" t="t" r="r" b="b"/>
            <a:pathLst>
              <a:path w="5520055" h="3663950">
                <a:moveTo>
                  <a:pt x="0" y="3663696"/>
                </a:moveTo>
                <a:lnTo>
                  <a:pt x="5519928" y="3663696"/>
                </a:lnTo>
                <a:lnTo>
                  <a:pt x="5519928" y="0"/>
                </a:lnTo>
                <a:lnTo>
                  <a:pt x="0" y="0"/>
                </a:lnTo>
                <a:lnTo>
                  <a:pt x="0" y="3663696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4184" y="5372861"/>
            <a:ext cx="6499860" cy="3803143"/>
          </a:xfrm>
          <a:prstGeom prst="rect">
            <a:avLst/>
          </a:prstGeom>
          <a:blipFill>
            <a:blip r:embed="rId3" cstate="print"/>
            <a:srcRect/>
            <a:stretch>
              <a:fillRect t="-2663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90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37198" y="2051133"/>
            <a:ext cx="6499860" cy="2141561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63" tIns="49480" rIns="98963" bIns="49480" rtlCol="0" anchor="ctr"/>
          <a:lstStyle/>
          <a:p>
            <a:pPr algn="ctr" defTabSz="1118173">
              <a:defRPr/>
            </a:pPr>
            <a:r>
              <a:rPr lang="ru-RU" sz="1662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algn="ctr" defTabSz="1118173">
              <a:defRPr/>
            </a:pP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Российская Федерация 650010, Кемеровская область – Кузбасс, </a:t>
            </a:r>
          </a:p>
          <a:p>
            <a:pPr algn="ctr" defTabSz="1118173">
              <a:defRPr/>
            </a:pP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г. Кемерово,  ул. Красноармейская, 59 «А».</a:t>
            </a:r>
          </a:p>
          <a:p>
            <a:pPr algn="ctr" defTabSz="1118173">
              <a:defRPr/>
            </a:pPr>
            <a:r>
              <a:rPr lang="ru-RU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эл.адрес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:  oper@ugochs-kemerovo.ru</a:t>
            </a:r>
          </a:p>
          <a:p>
            <a:pPr algn="ctr" defTabSz="1118173">
              <a:defRPr/>
            </a:pP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 тел. 8 (384-2) 36-78-69</a:t>
            </a:r>
          </a:p>
          <a:p>
            <a:pPr algn="ctr" defTabSz="1118173">
              <a:defRPr/>
            </a:pP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 факс. 8 (384-2) 36-78-69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3745" y="287273"/>
            <a:ext cx="6276975" cy="94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95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00"/>
                </a:solidFill>
                <a:latin typeface="Times New Roman"/>
                <a:cs typeface="Times New Roman"/>
              </a:rPr>
              <a:t>ОРГАНИЗАЦИОННО-ШТАТНАЯ</a:t>
            </a:r>
            <a:r>
              <a:rPr sz="2000" b="1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СТРУКТУРА</a:t>
            </a:r>
            <a:endParaRPr sz="20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0"/>
              </a:spcBef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ЕДИНОЙ </a:t>
            </a: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ДЕЖУРНО-ДИСПЕТЧЕРСКОЙ</a:t>
            </a:r>
            <a:r>
              <a:rPr sz="2000" b="1" spc="-1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СЛУЖБЫ  КЕМЕРОВСКОГО </a:t>
            </a:r>
            <a:r>
              <a:rPr sz="2000" b="1" spc="-30" dirty="0">
                <a:solidFill>
                  <a:srgbClr val="FFFF00"/>
                </a:solidFill>
                <a:latin typeface="Times New Roman"/>
                <a:cs typeface="Times New Roman"/>
              </a:rPr>
              <a:t>ГОРОДСКОГО</a:t>
            </a:r>
            <a:r>
              <a:rPr sz="2000" b="1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ОКРУГА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90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309423"/>
              </p:ext>
            </p:extLst>
          </p:nvPr>
        </p:nvGraphicFramePr>
        <p:xfrm>
          <a:off x="254304" y="1699450"/>
          <a:ext cx="12284709" cy="15566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5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5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2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1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1013460" marR="221615" indent="-779145" algn="ctr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Штатная </a:t>
                      </a:r>
                      <a:r>
                        <a:rPr sz="1500" spc="-5" dirty="0" err="1">
                          <a:latin typeface="Times New Roman"/>
                          <a:cs typeface="Times New Roman"/>
                        </a:rPr>
                        <a:t>численность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 err="1" smtClean="0">
                          <a:latin typeface="Times New Roman"/>
                          <a:cs typeface="Times New Roman"/>
                        </a:rPr>
                        <a:t>оперативных</a:t>
                      </a:r>
                      <a:endParaRPr lang="ru-RU" sz="1500" spc="-10" dirty="0" smtClean="0">
                        <a:latin typeface="Times New Roman"/>
                        <a:cs typeface="Times New Roman"/>
                      </a:endParaRPr>
                    </a:p>
                    <a:p>
                      <a:pPr marL="1013460" marR="221615" indent="-779145" algn="ctr">
                        <a:lnSpc>
                          <a:spcPct val="100000"/>
                        </a:lnSpc>
                      </a:pPr>
                      <a:r>
                        <a:rPr sz="1500" spc="-5" dirty="0" err="1" smtClean="0">
                          <a:latin typeface="Times New Roman"/>
                          <a:cs typeface="Times New Roman"/>
                        </a:rPr>
                        <a:t>дежурных</a:t>
                      </a:r>
                      <a:r>
                        <a:rPr sz="15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(чел.)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350" dirty="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Численность дежурной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смены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9865" marR="17272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Заработная</a:t>
                      </a:r>
                      <a:r>
                        <a:rPr sz="15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плата  оперативных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дежурных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(тыс.руб)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marR="3810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Средняя зарплата 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городском</a:t>
                      </a:r>
                      <a:r>
                        <a:rPr sz="15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округе  (тыс.руб)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45085" indent="-317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Консолидированн 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ый 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бюджет  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городского</a:t>
                      </a:r>
                      <a:r>
                        <a:rPr sz="15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округа  (млн.руб)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991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Times New Roman"/>
                          <a:cs typeface="Times New Roman"/>
                        </a:rPr>
                        <a:t>36,5</a:t>
                      </a: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Times New Roman"/>
                          <a:cs typeface="Times New Roman"/>
                        </a:rPr>
                        <a:t>47,0</a:t>
                      </a: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98551"/>
            <a:ext cx="12685648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-1673860" algn="ctr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ТЕХНИЧЕСКОЕ </a:t>
            </a:r>
            <a:r>
              <a:rPr spc="-10" dirty="0"/>
              <a:t>ОСНАЩЕНИЕ </a:t>
            </a:r>
            <a:r>
              <a:rPr lang="ru-RU" spc="-10" dirty="0"/>
              <a:t/>
            </a:r>
            <a:br>
              <a:rPr lang="ru-RU" spc="-10" dirty="0"/>
            </a:br>
            <a:r>
              <a:rPr spc="-10" dirty="0" smtClean="0"/>
              <a:t>ЕДДС </a:t>
            </a:r>
            <a:r>
              <a:rPr spc="-25" dirty="0"/>
              <a:t>КЕМЕРОВСКОГО </a:t>
            </a:r>
            <a:r>
              <a:rPr spc="-45" dirty="0"/>
              <a:t>ГОРОДСКОГО</a:t>
            </a:r>
            <a:r>
              <a:rPr spc="100" dirty="0"/>
              <a:t> </a:t>
            </a:r>
            <a:r>
              <a:rPr spc="-70" dirty="0"/>
              <a:t>ОКРУГА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29438"/>
              </p:ext>
            </p:extLst>
          </p:nvPr>
        </p:nvGraphicFramePr>
        <p:xfrm>
          <a:off x="347370" y="1152461"/>
          <a:ext cx="6049010" cy="1669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п/п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80415" marR="241300" indent="-52451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Средства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связи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автоматизации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управления, 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том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числе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средства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радиосвязи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Телефон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610"/>
                        </a:lnSpc>
                        <a:spcBef>
                          <a:spcPts val="50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Мобильный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телефон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10"/>
                        </a:lnSpc>
                        <a:spcBef>
                          <a:spcPts val="50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Рация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УКВ,КВ)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10"/>
                        </a:lnSpc>
                        <a:spcBef>
                          <a:spcPts val="50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05">
                <a:tc gridSpan="3">
                  <a:txBody>
                    <a:bodyPr/>
                    <a:lstStyle/>
                    <a:p>
                      <a:pPr marL="193611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Укомплектованность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- 100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798877"/>
              </p:ext>
            </p:extLst>
          </p:nvPr>
        </p:nvGraphicFramePr>
        <p:xfrm>
          <a:off x="6582092" y="1152461"/>
          <a:ext cx="6048375" cy="1669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п/п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Оргтехника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(компьютеры,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принтеры, сканеры)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10"/>
                        </a:lnSpc>
                        <a:spcBef>
                          <a:spcPts val="50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МФУ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(принтер,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сканер,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копир)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10"/>
                        </a:lnSpc>
                        <a:spcBef>
                          <a:spcPts val="50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Факс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1610"/>
                        </a:lnSpc>
                        <a:spcBef>
                          <a:spcPts val="50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05">
                <a:tc gridSpan="3">
                  <a:txBody>
                    <a:bodyPr/>
                    <a:lstStyle/>
                    <a:p>
                      <a:pPr marL="1936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Укомплектованность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- 100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218213"/>
              </p:ext>
            </p:extLst>
          </p:nvPr>
        </p:nvGraphicFramePr>
        <p:xfrm>
          <a:off x="6582092" y="3018867"/>
          <a:ext cx="6048375" cy="1069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п/п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1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47090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Система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видеоконференцсвязи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1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1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Видеотелефон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605"/>
                        </a:lnSpc>
                        <a:spcBef>
                          <a:spcPts val="43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45">
                <a:tc gridSpan="3">
                  <a:txBody>
                    <a:bodyPr/>
                    <a:lstStyle/>
                    <a:p>
                      <a:pPr marL="19367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Укомплектованность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- 100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7370" y="2938462"/>
          <a:ext cx="6049010" cy="1611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п/п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1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80160" marR="607695" indent="-65722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Средства оповещения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руководящего 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состава и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населения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1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Телефон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05"/>
                        </a:lnSpc>
                        <a:spcBef>
                          <a:spcPts val="43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СЦВ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«Грифон»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05"/>
                        </a:lnSpc>
                        <a:spcBef>
                          <a:spcPts val="43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Уличное,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домашнее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радио, 15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каналов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кабельного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05"/>
                        </a:lnSpc>
                        <a:spcBef>
                          <a:spcPts val="43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145">
                <a:tc gridSpan="3">
                  <a:txBody>
                    <a:bodyPr/>
                    <a:lstStyle/>
                    <a:p>
                      <a:pPr marL="19208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Укомплектованность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– 100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197761"/>
              </p:ext>
            </p:extLst>
          </p:nvPr>
        </p:nvGraphicFramePr>
        <p:xfrm>
          <a:off x="347370" y="4724336"/>
          <a:ext cx="6049010" cy="1680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7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п/п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18185" marR="400685" indent="-302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Средства регистрации (записи)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входящих 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исходящих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переговоров,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1959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определения номера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звонящего</a:t>
                      </a: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абонента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Есть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(находится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серверной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КСС)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05"/>
                        </a:lnSpc>
                        <a:spcBef>
                          <a:spcPts val="79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09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Есть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 системе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112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(находится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ЦОВ АЗНТ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400" spc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КО)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05"/>
                        </a:lnSpc>
                        <a:spcBef>
                          <a:spcPts val="80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 gridSpan="3">
                  <a:txBody>
                    <a:bodyPr/>
                    <a:lstStyle/>
                    <a:p>
                      <a:pPr marL="1936114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Укомплектованность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- 100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482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814713"/>
              </p:ext>
            </p:extLst>
          </p:nvPr>
        </p:nvGraphicFramePr>
        <p:xfrm>
          <a:off x="6582092" y="4285198"/>
          <a:ext cx="6049645" cy="989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53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п/п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Метеостанция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57480" marR="8026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Нет,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информацию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даёт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Гидрометеослужба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Росгидромета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ts val="160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745">
                <a:tc gridSpan="3">
                  <a:txBody>
                    <a:bodyPr/>
                    <a:lstStyle/>
                    <a:p>
                      <a:pPr marL="20256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Укомплектованность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- 0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184479"/>
              </p:ext>
            </p:extLst>
          </p:nvPr>
        </p:nvGraphicFramePr>
        <p:xfrm>
          <a:off x="6584151" y="5517451"/>
          <a:ext cx="6071870" cy="887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53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п/п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Приемник 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ГЛОНАСС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4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ГЛОНАСС/GPS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96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745">
                <a:tc gridSpan="3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Укомплектованность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- 0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440137"/>
              </p:ext>
            </p:extLst>
          </p:nvPr>
        </p:nvGraphicFramePr>
        <p:xfrm>
          <a:off x="383793" y="6722539"/>
          <a:ext cx="12279625" cy="27997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7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01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01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01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401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018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2865" marR="45720" indent="3619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№ 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п/п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Абонент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Каналы связи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4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3810" indent="14922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Прямой  канал</a:t>
                      </a:r>
                      <a:r>
                        <a:rPr sz="13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связи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МГТС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ВЦСС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34975" marR="61594" indent="-35052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ран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вая 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связь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27025" marR="4445" indent="-29718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Сп</a:t>
                      </a:r>
                      <a:r>
                        <a:rPr sz="1300" b="1" spc="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вая 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связь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27025" marR="194310" indent="-10668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вая 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связь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Радиосвязь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Интернет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108585" indent="-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Интранет  ЛВС</a:t>
                      </a:r>
                      <a:r>
                        <a:rPr sz="13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МЧС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России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26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ЦУКС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ГУ МЧС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России 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40" dirty="0" smtClean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lang="ru-RU" sz="1400" spc="-40" dirty="0" err="1" smtClean="0">
                          <a:latin typeface="Times New Roman"/>
                          <a:cs typeface="Times New Roman"/>
                        </a:rPr>
                        <a:t>емеровской</a:t>
                      </a:r>
                      <a:r>
                        <a:rPr lang="ru-RU" sz="1400" spc="-40" baseline="0" dirty="0" smtClean="0">
                          <a:latin typeface="Times New Roman"/>
                          <a:cs typeface="Times New Roman"/>
                        </a:rPr>
                        <a:t> области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4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smtClean="0">
                          <a:latin typeface="Times New Roman"/>
                          <a:cs typeface="Times New Roman"/>
                        </a:rPr>
                        <a:t>Кузбассу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1174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marL="0" marR="0" marT="1174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1174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1174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2120"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1174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marL="0" marR="0" marT="1174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70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ЕДДС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соседних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1409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marL="0" marR="0" marT="1409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76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09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1409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2120"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1409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marL="0" marR="0" marT="1409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1409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marL="0" marR="0" marT="1409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09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267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541020" algn="l"/>
                          <a:tab pos="1765300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	п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	опа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ых 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объектов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+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marL="0" marR="0" marT="1174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1174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4292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          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2120"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1174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marL="0" marR="0" marT="1174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1174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marL="0" marR="0" marT="1174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674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802005" indent="-444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Объекты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массовым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пребыванием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людей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1409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marL="0" marR="0" marT="1409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1409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4292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          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09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2120" algn="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1409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marL="0" marR="0" marT="1409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1409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marL="0" marR="0" marT="1409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950594" algn="l"/>
                        </a:tabLst>
                      </a:pP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        -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endParaRPr sz="2850" baseline="-8771" dirty="0">
                        <a:latin typeface="Calibri"/>
                        <a:cs typeface="Calibri"/>
                      </a:endParaRPr>
                    </a:p>
                  </a:txBody>
                  <a:tcPr marL="0" marR="0" marT="7747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2511658" y="9234475"/>
            <a:ext cx="17399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90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767" y="424052"/>
            <a:ext cx="78924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/>
              <a:t>ПОТЕНЦИАЛЬНО </a:t>
            </a:r>
            <a:r>
              <a:rPr sz="3100" spc="-30" dirty="0"/>
              <a:t>ОПАСНЫЕ</a:t>
            </a:r>
            <a:r>
              <a:rPr sz="3100" spc="-10" dirty="0"/>
              <a:t> </a:t>
            </a:r>
            <a:r>
              <a:rPr sz="3100" spc="-25" dirty="0"/>
              <a:t>ОБЪЕКТЫ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2446147" y="2777490"/>
            <a:ext cx="11817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FFFF00"/>
                </a:solidFill>
                <a:latin typeface="Times New Roman"/>
                <a:cs typeface="Times New Roman"/>
              </a:rPr>
              <a:t>КАО</a:t>
            </a:r>
            <a:r>
              <a:rPr sz="1500" b="1" spc="-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«АЗОТ»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67978" y="6281673"/>
            <a:ext cx="11461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FFFF00"/>
                </a:solidFill>
                <a:latin typeface="Times New Roman"/>
                <a:cs typeface="Times New Roman"/>
              </a:rPr>
              <a:t>ПАО</a:t>
            </a:r>
            <a:r>
              <a:rPr sz="1500" b="1" spc="-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«КОКС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4481" y="2797302"/>
            <a:ext cx="27495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FFFF00"/>
                </a:solidFill>
                <a:latin typeface="Times New Roman"/>
                <a:cs typeface="Times New Roman"/>
              </a:rPr>
              <a:t>ОАО </a:t>
            </a:r>
            <a:r>
              <a:rPr sz="15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«Ново-Кемеровская</a:t>
            </a:r>
            <a:r>
              <a:rPr sz="1500" b="1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ТЭЦ»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6949" y="6073266"/>
            <a:ext cx="3019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3919" marR="5080" indent="-87185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00"/>
                </a:solidFill>
                <a:latin typeface="Times New Roman"/>
                <a:cs typeface="Times New Roman"/>
              </a:rPr>
              <a:t>ООО </a:t>
            </a:r>
            <a:r>
              <a:rPr sz="12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«Международный </a:t>
            </a:r>
            <a:r>
              <a:rPr sz="12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аэропорт </a:t>
            </a:r>
            <a:r>
              <a:rPr sz="12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Кемерово  </a:t>
            </a:r>
            <a:r>
              <a:rPr sz="12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им. А.А.</a:t>
            </a:r>
            <a:r>
              <a:rPr sz="12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Леонова»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01674" y="1063432"/>
          <a:ext cx="12034519" cy="1443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7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9095">
                <a:tc gridSpan="5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объектов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2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690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Общее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D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Потенциально-опасные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D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Социально-значимые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D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Критически-важные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D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Туристические</a:t>
                      </a:r>
                      <a:r>
                        <a:rPr sz="13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маршруты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334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300" spc="-5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D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323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D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solidFill>
                            <a:srgbClr val="171616"/>
                          </a:solidFill>
                          <a:latin typeface="Times New Roman"/>
                          <a:cs typeface="Times New Roman"/>
                        </a:rPr>
                        <a:t>имеет гриф</a:t>
                      </a:r>
                      <a:r>
                        <a:rPr sz="1400" spc="-50" dirty="0">
                          <a:solidFill>
                            <a:srgbClr val="17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0" dirty="0">
                          <a:solidFill>
                            <a:srgbClr val="171616"/>
                          </a:solidFill>
                          <a:latin typeface="Times New Roman"/>
                          <a:cs typeface="Times New Roman"/>
                        </a:rPr>
                        <a:t>секретности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D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625">
                <a:tc gridSpan="5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Из них химически-опасных -</a:t>
                      </a:r>
                      <a:r>
                        <a:rPr sz="13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6757416" y="6658356"/>
            <a:ext cx="5501639" cy="2785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1319" y="6652259"/>
            <a:ext cx="5514340" cy="2798445"/>
          </a:xfrm>
          <a:custGeom>
            <a:avLst/>
            <a:gdLst/>
            <a:ahLst/>
            <a:cxnLst/>
            <a:rect l="l" t="t" r="r" b="b"/>
            <a:pathLst>
              <a:path w="5514340" h="2798445">
                <a:moveTo>
                  <a:pt x="0" y="2798064"/>
                </a:moveTo>
                <a:lnTo>
                  <a:pt x="5513832" y="2798064"/>
                </a:lnTo>
                <a:lnTo>
                  <a:pt x="5513832" y="0"/>
                </a:lnTo>
                <a:lnTo>
                  <a:pt x="0" y="0"/>
                </a:lnTo>
                <a:lnTo>
                  <a:pt x="0" y="279806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12547" y="9234475"/>
            <a:ext cx="17335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900"/>
              </a:lnSpc>
            </a:pPr>
            <a:fld id="{81D60167-4931-47E6-BA6A-407CBD079E47}" type="slidenum">
              <a:rPr sz="1900" spc="-5" dirty="0">
                <a:solidFill>
                  <a:srgbClr val="FFFF00"/>
                </a:solidFill>
                <a:latin typeface="Calibri"/>
                <a:cs typeface="Calibri"/>
              </a:rPr>
              <a:t>7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9625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137" y="224789"/>
            <a:ext cx="12225020" cy="1756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ts val="3354"/>
              </a:lnSpc>
              <a:spcBef>
                <a:spcPts val="95"/>
              </a:spcBef>
            </a:pPr>
            <a:r>
              <a:rPr spc="-10" dirty="0"/>
              <a:t>СВЕДЕНИЯ </a:t>
            </a:r>
            <a:r>
              <a:rPr spc="-5" dirty="0"/>
              <a:t>О ЧРЕЗВЫЧАЙНЫХ</a:t>
            </a:r>
            <a:r>
              <a:rPr spc="35" dirty="0"/>
              <a:t> </a:t>
            </a:r>
            <a:r>
              <a:rPr spc="-65" dirty="0"/>
              <a:t>СИТУАЦИЯХ,</a:t>
            </a:r>
          </a:p>
          <a:p>
            <a:pPr algn="ctr">
              <a:lnSpc>
                <a:spcPts val="3354"/>
              </a:lnSpc>
            </a:pPr>
            <a:r>
              <a:rPr spc="-10" dirty="0"/>
              <a:t>ПРОИЗОШЕДШИХ </a:t>
            </a:r>
            <a:r>
              <a:rPr spc="-5" dirty="0"/>
              <a:t>НА </a:t>
            </a:r>
            <a:r>
              <a:rPr spc="-15" dirty="0"/>
              <a:t>ТЕРРИТОРИИ </a:t>
            </a:r>
            <a:r>
              <a:rPr lang="ru-RU" spc="-15" dirty="0" smtClean="0"/>
              <a:t/>
            </a:r>
            <a:br>
              <a:rPr lang="ru-RU" spc="-15" dirty="0" smtClean="0"/>
            </a:br>
            <a:r>
              <a:rPr spc="-25" dirty="0" smtClean="0"/>
              <a:t>КЕМЕРОВСКОГО</a:t>
            </a:r>
            <a:r>
              <a:rPr spc="110" dirty="0" smtClean="0"/>
              <a:t> </a:t>
            </a:r>
            <a:r>
              <a:rPr spc="-45" dirty="0" smtClean="0"/>
              <a:t>ГОРОДСКОГО</a:t>
            </a:r>
            <a:r>
              <a:rPr lang="ru-RU" spc="-45" dirty="0" smtClean="0"/>
              <a:t> </a:t>
            </a:r>
            <a:r>
              <a:rPr lang="ru-RU" spc="-70" dirty="0" smtClean="0"/>
              <a:t>ОКРУГА</a:t>
            </a:r>
            <a:br>
              <a:rPr lang="ru-RU" spc="-70" dirty="0" smtClean="0"/>
            </a:br>
            <a:r>
              <a:rPr lang="ru-RU" spc="-5" dirty="0" smtClean="0"/>
              <a:t>В </a:t>
            </a:r>
            <a:r>
              <a:rPr lang="ru-RU" spc="-35" dirty="0"/>
              <a:t>ПЕРИОД </a:t>
            </a:r>
            <a:r>
              <a:rPr lang="ru-RU" spc="-5" dirty="0"/>
              <a:t>2017 – </a:t>
            </a:r>
            <a:r>
              <a:rPr lang="ru-RU" spc="-5" dirty="0" smtClean="0"/>
              <a:t>2022</a:t>
            </a:r>
            <a:endParaRPr spc="-45" dirty="0"/>
          </a:p>
        </p:txBody>
      </p:sp>
      <p:sp>
        <p:nvSpPr>
          <p:cNvPr id="5" name="object 5"/>
          <p:cNvSpPr txBox="1"/>
          <p:nvPr/>
        </p:nvSpPr>
        <p:spPr>
          <a:xfrm>
            <a:off x="1430274" y="2180082"/>
            <a:ext cx="10182225" cy="1662634"/>
          </a:xfrm>
          <a:prstGeom prst="rect">
            <a:avLst/>
          </a:prstGeom>
          <a:solidFill>
            <a:srgbClr val="CCEBFF"/>
          </a:solidFill>
          <a:ln w="19811">
            <a:solidFill>
              <a:srgbClr val="171616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142875" marR="136525">
              <a:lnSpc>
                <a:spcPct val="100000"/>
              </a:lnSpc>
              <a:spcBef>
                <a:spcPts val="484"/>
              </a:spcBef>
              <a:tabLst>
                <a:tab pos="543560" algn="l"/>
                <a:tab pos="1595120" algn="l"/>
                <a:tab pos="3023235" algn="l"/>
                <a:tab pos="3805554" algn="l"/>
                <a:tab pos="4293235" algn="l"/>
                <a:tab pos="5882640" algn="l"/>
                <a:tab pos="7737475" algn="l"/>
                <a:tab pos="9246870" algn="l"/>
              </a:tabLst>
            </a:pPr>
            <a:r>
              <a:rPr sz="2200" spc="-5" dirty="0">
                <a:latin typeface="Times New Roman"/>
                <a:cs typeface="Times New Roman"/>
              </a:rPr>
              <a:t>В	</a:t>
            </a:r>
            <a:r>
              <a:rPr sz="2200" spc="-10" dirty="0">
                <a:latin typeface="Times New Roman"/>
                <a:cs typeface="Times New Roman"/>
              </a:rPr>
              <a:t>пери</a:t>
            </a:r>
            <a:r>
              <a:rPr sz="2200" spc="-55" dirty="0">
                <a:latin typeface="Times New Roman"/>
                <a:cs typeface="Times New Roman"/>
              </a:rPr>
              <a:t>о</a:t>
            </a:r>
            <a:r>
              <a:rPr sz="2200" spc="-5" dirty="0">
                <a:latin typeface="Times New Roman"/>
                <a:cs typeface="Times New Roman"/>
              </a:rPr>
              <a:t>д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dirty="0" smtClean="0">
                <a:latin typeface="Times New Roman"/>
                <a:cs typeface="Times New Roman"/>
              </a:rPr>
              <a:t>201</a:t>
            </a:r>
            <a:r>
              <a:rPr lang="ru-RU" sz="2200" dirty="0" smtClean="0">
                <a:latin typeface="Times New Roman"/>
                <a:cs typeface="Times New Roman"/>
              </a:rPr>
              <a:t>7</a:t>
            </a:r>
            <a:r>
              <a:rPr sz="2200" spc="-5" dirty="0" smtClean="0">
                <a:latin typeface="Times New Roman"/>
                <a:cs typeface="Times New Roman"/>
              </a:rPr>
              <a:t>-202</a:t>
            </a:r>
            <a:r>
              <a:rPr lang="ru-RU" sz="2200" spc="-5" dirty="0" smtClean="0">
                <a:latin typeface="Times New Roman"/>
                <a:cs typeface="Times New Roman"/>
              </a:rPr>
              <a:t>2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80" dirty="0">
                <a:latin typeface="Times New Roman"/>
                <a:cs typeface="Times New Roman"/>
              </a:rPr>
              <a:t>г</a:t>
            </a:r>
            <a:r>
              <a:rPr sz="2200" spc="-60" dirty="0">
                <a:latin typeface="Times New Roman"/>
                <a:cs typeface="Times New Roman"/>
              </a:rPr>
              <a:t>о</a:t>
            </a:r>
            <a:r>
              <a:rPr sz="2200" spc="-5" dirty="0">
                <a:latin typeface="Times New Roman"/>
                <a:cs typeface="Times New Roman"/>
              </a:rPr>
              <a:t>ды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на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те</a:t>
            </a:r>
            <a:r>
              <a:rPr sz="2200" spc="0" dirty="0">
                <a:latin typeface="Times New Roman"/>
                <a:cs typeface="Times New Roman"/>
              </a:rPr>
              <a:t>р</a:t>
            </a:r>
            <a:r>
              <a:rPr sz="2200" spc="-5" dirty="0">
                <a:latin typeface="Times New Roman"/>
                <a:cs typeface="Times New Roman"/>
              </a:rPr>
              <a:t>ри</a:t>
            </a:r>
            <a:r>
              <a:rPr sz="2200" spc="-30" dirty="0">
                <a:latin typeface="Times New Roman"/>
                <a:cs typeface="Times New Roman"/>
              </a:rPr>
              <a:t>т</a:t>
            </a:r>
            <a:r>
              <a:rPr sz="2200" spc="-5" dirty="0">
                <a:latin typeface="Times New Roman"/>
                <a:cs typeface="Times New Roman"/>
              </a:rPr>
              <a:t>о</a:t>
            </a:r>
            <a:r>
              <a:rPr sz="2200" dirty="0">
                <a:latin typeface="Times New Roman"/>
                <a:cs typeface="Times New Roman"/>
              </a:rPr>
              <a:t>р</a:t>
            </a:r>
            <a:r>
              <a:rPr sz="2200" spc="-10" dirty="0">
                <a:latin typeface="Times New Roman"/>
                <a:cs typeface="Times New Roman"/>
              </a:rPr>
              <a:t>и</a:t>
            </a:r>
            <a:r>
              <a:rPr sz="2200" spc="-5" dirty="0">
                <a:latin typeface="Times New Roman"/>
                <a:cs typeface="Times New Roman"/>
              </a:rPr>
              <a:t>и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95" dirty="0">
                <a:latin typeface="Times New Roman"/>
                <a:cs typeface="Times New Roman"/>
              </a:rPr>
              <a:t>К</a:t>
            </a:r>
            <a:r>
              <a:rPr sz="2200" spc="-25" dirty="0">
                <a:latin typeface="Times New Roman"/>
                <a:cs typeface="Times New Roman"/>
              </a:rPr>
              <a:t>е</a:t>
            </a:r>
            <a:r>
              <a:rPr sz="2200" spc="-5" dirty="0">
                <a:latin typeface="Times New Roman"/>
                <a:cs typeface="Times New Roman"/>
              </a:rPr>
              <a:t>мер</a:t>
            </a:r>
            <a:r>
              <a:rPr sz="2200" dirty="0">
                <a:latin typeface="Times New Roman"/>
                <a:cs typeface="Times New Roman"/>
              </a:rPr>
              <a:t>о</a:t>
            </a:r>
            <a:r>
              <a:rPr sz="2200" spc="-25" dirty="0">
                <a:latin typeface="Times New Roman"/>
                <a:cs typeface="Times New Roman"/>
              </a:rPr>
              <a:t>в</a:t>
            </a:r>
            <a:r>
              <a:rPr sz="2200" spc="-5" dirty="0">
                <a:latin typeface="Times New Roman"/>
                <a:cs typeface="Times New Roman"/>
              </a:rPr>
              <a:t>с</a:t>
            </a:r>
            <a:r>
              <a:rPr sz="2200" spc="-114" dirty="0">
                <a:latin typeface="Times New Roman"/>
                <a:cs typeface="Times New Roman"/>
              </a:rPr>
              <a:t>к</a:t>
            </a:r>
            <a:r>
              <a:rPr sz="2200" spc="-5" dirty="0">
                <a:latin typeface="Times New Roman"/>
                <a:cs typeface="Times New Roman"/>
              </a:rPr>
              <a:t>о</a:t>
            </a:r>
            <a:r>
              <a:rPr sz="2200" spc="-60" dirty="0">
                <a:latin typeface="Times New Roman"/>
                <a:cs typeface="Times New Roman"/>
              </a:rPr>
              <a:t>г</a:t>
            </a:r>
            <a:r>
              <a:rPr sz="2200" spc="-5" dirty="0">
                <a:latin typeface="Times New Roman"/>
                <a:cs typeface="Times New Roman"/>
              </a:rPr>
              <a:t>о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65" dirty="0">
                <a:latin typeface="Times New Roman"/>
                <a:cs typeface="Times New Roman"/>
              </a:rPr>
              <a:t>г</a:t>
            </a:r>
            <a:r>
              <a:rPr sz="2200" spc="-5" dirty="0">
                <a:latin typeface="Times New Roman"/>
                <a:cs typeface="Times New Roman"/>
              </a:rPr>
              <a:t>о</a:t>
            </a:r>
            <a:r>
              <a:rPr sz="2200" dirty="0">
                <a:latin typeface="Times New Roman"/>
                <a:cs typeface="Times New Roman"/>
              </a:rPr>
              <a:t>р</a:t>
            </a:r>
            <a:r>
              <a:rPr sz="2200" spc="-60" dirty="0">
                <a:latin typeface="Times New Roman"/>
                <a:cs typeface="Times New Roman"/>
              </a:rPr>
              <a:t>о</a:t>
            </a:r>
            <a:r>
              <a:rPr sz="2200" spc="-5" dirty="0">
                <a:latin typeface="Times New Roman"/>
                <a:cs typeface="Times New Roman"/>
              </a:rPr>
              <a:t>дс</a:t>
            </a:r>
            <a:r>
              <a:rPr sz="2200" spc="-120" dirty="0">
                <a:latin typeface="Times New Roman"/>
                <a:cs typeface="Times New Roman"/>
              </a:rPr>
              <a:t>к</a:t>
            </a:r>
            <a:r>
              <a:rPr sz="2200" spc="-5" dirty="0">
                <a:latin typeface="Times New Roman"/>
                <a:cs typeface="Times New Roman"/>
              </a:rPr>
              <a:t>о</a:t>
            </a:r>
            <a:r>
              <a:rPr sz="2200" spc="-60" dirty="0">
                <a:latin typeface="Times New Roman"/>
                <a:cs typeface="Times New Roman"/>
              </a:rPr>
              <a:t>г</a:t>
            </a:r>
            <a:r>
              <a:rPr sz="2200" spc="-5" dirty="0">
                <a:latin typeface="Times New Roman"/>
                <a:cs typeface="Times New Roman"/>
              </a:rPr>
              <a:t>о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 err="1">
                <a:latin typeface="Times New Roman"/>
                <a:cs typeface="Times New Roman"/>
              </a:rPr>
              <a:t>ок</a:t>
            </a:r>
            <a:r>
              <a:rPr sz="2200" spc="-40" dirty="0" err="1">
                <a:latin typeface="Times New Roman"/>
                <a:cs typeface="Times New Roman"/>
              </a:rPr>
              <a:t>р</a:t>
            </a:r>
            <a:r>
              <a:rPr sz="2200" spc="5" dirty="0" err="1">
                <a:latin typeface="Times New Roman"/>
                <a:cs typeface="Times New Roman"/>
              </a:rPr>
              <a:t>у</a:t>
            </a:r>
            <a:r>
              <a:rPr sz="2200" spc="-10" dirty="0" err="1">
                <a:latin typeface="Times New Roman"/>
                <a:cs typeface="Times New Roman"/>
              </a:rPr>
              <a:t>га</a:t>
            </a:r>
            <a:r>
              <a:rPr sz="2200" spc="-10" dirty="0">
                <a:latin typeface="Times New Roman"/>
                <a:cs typeface="Times New Roman"/>
              </a:rPr>
              <a:t>  </a:t>
            </a:r>
            <a:r>
              <a:rPr sz="2200" spc="-10" dirty="0" err="1" smtClean="0">
                <a:latin typeface="Times New Roman"/>
                <a:cs typeface="Times New Roman"/>
              </a:rPr>
              <a:t>произ</a:t>
            </a:r>
            <a:r>
              <a:rPr lang="ru-RU" sz="2200" spc="-10" dirty="0">
                <a:latin typeface="Times New Roman"/>
                <a:cs typeface="Times New Roman"/>
              </a:rPr>
              <a:t>о</a:t>
            </a:r>
            <a:r>
              <a:rPr sz="2200" spc="-10" dirty="0" err="1" smtClean="0">
                <a:latin typeface="Times New Roman"/>
                <a:cs typeface="Times New Roman"/>
              </a:rPr>
              <a:t>шл</a:t>
            </a:r>
            <a:r>
              <a:rPr lang="ru-RU" sz="2200" spc="-10" dirty="0">
                <a:latin typeface="Times New Roman"/>
                <a:cs typeface="Times New Roman"/>
              </a:rPr>
              <a:t>а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lang="ru-RU" sz="2200" i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5" dirty="0" err="1" smtClean="0">
                <a:solidFill>
                  <a:srgbClr val="171616"/>
                </a:solidFill>
                <a:latin typeface="Times New Roman"/>
                <a:cs typeface="Times New Roman"/>
              </a:rPr>
              <a:t>чрезвычайн</a:t>
            </a:r>
            <a:r>
              <a:rPr lang="ru-RU" sz="2200" spc="-5" dirty="0" err="1" smtClean="0">
                <a:solidFill>
                  <a:srgbClr val="171616"/>
                </a:solidFill>
                <a:latin typeface="Times New Roman"/>
                <a:cs typeface="Times New Roman"/>
              </a:rPr>
              <a:t>ая</a:t>
            </a:r>
            <a:r>
              <a:rPr sz="2200" spc="60" dirty="0" smtClean="0">
                <a:solidFill>
                  <a:srgbClr val="171616"/>
                </a:solidFill>
                <a:latin typeface="Times New Roman"/>
                <a:cs typeface="Times New Roman"/>
              </a:rPr>
              <a:t> </a:t>
            </a:r>
            <a:r>
              <a:rPr sz="2200" spc="-10" dirty="0" err="1" smtClean="0">
                <a:solidFill>
                  <a:srgbClr val="171616"/>
                </a:solidFill>
                <a:latin typeface="Times New Roman"/>
                <a:cs typeface="Times New Roman"/>
              </a:rPr>
              <a:t>ситуаци</a:t>
            </a:r>
            <a:r>
              <a:rPr lang="ru-RU" sz="2200" spc="-10" dirty="0" smtClean="0">
                <a:solidFill>
                  <a:srgbClr val="171616"/>
                </a:solidFill>
                <a:latin typeface="Times New Roman"/>
                <a:cs typeface="Times New Roman"/>
              </a:rPr>
              <a:t>я</a:t>
            </a:r>
            <a:r>
              <a:rPr sz="2200" spc="-10" dirty="0" smtClean="0">
                <a:solidFill>
                  <a:srgbClr val="171616"/>
                </a:solidFill>
                <a:latin typeface="Times New Roman"/>
                <a:cs typeface="Times New Roman"/>
              </a:rPr>
              <a:t>:</a:t>
            </a:r>
            <a:endParaRPr sz="2200" dirty="0">
              <a:latin typeface="Times New Roman"/>
              <a:cs typeface="Times New Roman"/>
            </a:endParaRPr>
          </a:p>
          <a:p>
            <a:pPr marL="142875" marR="7751445">
              <a:lnSpc>
                <a:spcPct val="100000"/>
              </a:lnSpc>
              <a:spcBef>
                <a:spcPts val="10"/>
              </a:spcBef>
            </a:pPr>
            <a:r>
              <a:rPr sz="2000" i="1" spc="-5" dirty="0">
                <a:solidFill>
                  <a:srgbClr val="171616"/>
                </a:solidFill>
                <a:latin typeface="Times New Roman"/>
                <a:cs typeface="Times New Roman"/>
              </a:rPr>
              <a:t>техногенные </a:t>
            </a:r>
            <a:r>
              <a:rPr sz="2000" i="1" dirty="0">
                <a:solidFill>
                  <a:srgbClr val="171616"/>
                </a:solidFill>
                <a:latin typeface="Times New Roman"/>
                <a:cs typeface="Times New Roman"/>
              </a:rPr>
              <a:t>ЧС –</a:t>
            </a:r>
            <a:r>
              <a:rPr sz="2000" i="1" spc="-125" dirty="0">
                <a:solidFill>
                  <a:srgbClr val="171616"/>
                </a:solidFill>
                <a:latin typeface="Times New Roman"/>
                <a:cs typeface="Times New Roman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1;</a:t>
            </a:r>
            <a:r>
              <a:rPr sz="2000" i="1" dirty="0" smtClean="0">
                <a:solidFill>
                  <a:srgbClr val="171616"/>
                </a:solidFill>
                <a:latin typeface="Times New Roman"/>
                <a:cs typeface="Times New Roman"/>
              </a:rPr>
              <a:t>  </a:t>
            </a:r>
            <a:r>
              <a:rPr sz="2000" i="1" spc="-5" dirty="0">
                <a:solidFill>
                  <a:srgbClr val="171616"/>
                </a:solidFill>
                <a:latin typeface="Times New Roman"/>
                <a:cs typeface="Times New Roman"/>
              </a:rPr>
              <a:t>природные </a:t>
            </a:r>
            <a:r>
              <a:rPr sz="2000" i="1" dirty="0">
                <a:solidFill>
                  <a:srgbClr val="171616"/>
                </a:solidFill>
                <a:latin typeface="Times New Roman"/>
                <a:cs typeface="Times New Roman"/>
              </a:rPr>
              <a:t>ЧС –</a:t>
            </a:r>
            <a:r>
              <a:rPr sz="2000" i="1" spc="-75" dirty="0">
                <a:solidFill>
                  <a:srgbClr val="171616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000" i="1" dirty="0">
                <a:solidFill>
                  <a:srgbClr val="171616"/>
                </a:solidFill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 marL="142875">
              <a:lnSpc>
                <a:spcPct val="100000"/>
              </a:lnSpc>
            </a:pPr>
            <a:r>
              <a:rPr sz="2000" i="1" spc="-10" dirty="0">
                <a:solidFill>
                  <a:srgbClr val="171616"/>
                </a:solidFill>
                <a:latin typeface="Times New Roman"/>
                <a:cs typeface="Times New Roman"/>
              </a:rPr>
              <a:t>биолого-социальные </a:t>
            </a:r>
            <a:r>
              <a:rPr sz="2000" i="1" dirty="0">
                <a:solidFill>
                  <a:srgbClr val="171616"/>
                </a:solidFill>
                <a:latin typeface="Times New Roman"/>
                <a:cs typeface="Times New Roman"/>
              </a:rPr>
              <a:t>ЧС –</a:t>
            </a:r>
            <a:r>
              <a:rPr sz="2000" i="1" spc="-45" dirty="0">
                <a:solidFill>
                  <a:srgbClr val="171616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000" i="1" dirty="0" smtClean="0">
                <a:solidFill>
                  <a:srgbClr val="171616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04693" y="7741157"/>
            <a:ext cx="8684513" cy="144120"/>
          </a:xfrm>
          <a:custGeom>
            <a:avLst/>
            <a:gdLst/>
            <a:ahLst/>
            <a:cxnLst/>
            <a:rect l="l" t="t" r="r" b="b"/>
            <a:pathLst>
              <a:path w="3329304">
                <a:moveTo>
                  <a:pt x="0" y="0"/>
                </a:moveTo>
                <a:lnTo>
                  <a:pt x="3329178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 flipV="1">
            <a:off x="2504694" y="6631687"/>
            <a:ext cx="8684512" cy="45719"/>
          </a:xfrm>
          <a:custGeom>
            <a:avLst/>
            <a:gdLst/>
            <a:ahLst/>
            <a:cxnLst/>
            <a:rect l="l" t="t" r="r" b="b"/>
            <a:pathLst>
              <a:path w="3329304">
                <a:moveTo>
                  <a:pt x="0" y="0"/>
                </a:moveTo>
                <a:lnTo>
                  <a:pt x="3329178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4694" y="5613653"/>
            <a:ext cx="8685530" cy="0"/>
          </a:xfrm>
          <a:custGeom>
            <a:avLst/>
            <a:gdLst/>
            <a:ahLst/>
            <a:cxnLst/>
            <a:rect l="l" t="t" r="r" b="b"/>
            <a:pathLst>
              <a:path w="8685530">
                <a:moveTo>
                  <a:pt x="0" y="0"/>
                </a:moveTo>
                <a:lnTo>
                  <a:pt x="8685276" y="0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76843" y="7740395"/>
            <a:ext cx="579120" cy="1085978"/>
          </a:xfrm>
          <a:custGeom>
            <a:avLst/>
            <a:gdLst/>
            <a:ahLst/>
            <a:cxnLst/>
            <a:rect l="l" t="t" r="r" b="b"/>
            <a:pathLst>
              <a:path w="579120" h="3191509">
                <a:moveTo>
                  <a:pt x="0" y="3191256"/>
                </a:moveTo>
                <a:lnTo>
                  <a:pt x="579120" y="3191256"/>
                </a:lnTo>
                <a:lnTo>
                  <a:pt x="579120" y="0"/>
                </a:lnTo>
                <a:lnTo>
                  <a:pt x="0" y="0"/>
                </a:lnTo>
                <a:lnTo>
                  <a:pt x="0" y="3191256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05455" y="5612891"/>
            <a:ext cx="0" cy="3191510"/>
          </a:xfrm>
          <a:custGeom>
            <a:avLst/>
            <a:gdLst/>
            <a:ahLst/>
            <a:cxnLst/>
            <a:rect l="l" t="t" r="r" b="b"/>
            <a:pathLst>
              <a:path h="3191509">
                <a:moveTo>
                  <a:pt x="0" y="3191256"/>
                </a:moveTo>
                <a:lnTo>
                  <a:pt x="0" y="0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12492" y="8804147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963" y="0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12492" y="7740395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963" y="0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12492" y="6676643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963" y="0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12492" y="5612891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963" y="0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05455" y="8804147"/>
            <a:ext cx="8684260" cy="0"/>
          </a:xfrm>
          <a:custGeom>
            <a:avLst/>
            <a:gdLst/>
            <a:ahLst/>
            <a:cxnLst/>
            <a:rect l="l" t="t" r="r" b="b"/>
            <a:pathLst>
              <a:path w="8684260">
                <a:moveTo>
                  <a:pt x="0" y="0"/>
                </a:moveTo>
                <a:lnTo>
                  <a:pt x="8683752" y="0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05455" y="8804147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963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51732" y="8804147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963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99532" y="8804147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963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47331" y="8804147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963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5131" y="8804147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963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41407" y="8804147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963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89207" y="8804147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963"/>
                </a:lnTo>
              </a:path>
            </a:pathLst>
          </a:custGeom>
          <a:ln w="213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055114" y="5388940"/>
            <a:ext cx="198120" cy="35890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15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95"/>
              </a:spcBef>
            </a:pPr>
            <a:r>
              <a:rPr sz="2400" spc="10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90"/>
              </a:spcBef>
            </a:pPr>
            <a:r>
              <a:rPr sz="2400" spc="10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95"/>
              </a:spcBef>
            </a:pPr>
            <a:r>
              <a:rPr sz="2400" spc="10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72867" y="8949029"/>
            <a:ext cx="71247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10" dirty="0" smtClean="0">
                <a:latin typeface="Arial"/>
                <a:cs typeface="Arial"/>
              </a:rPr>
              <a:t>2</a:t>
            </a:r>
            <a:r>
              <a:rPr sz="2400" spc="0" dirty="0" smtClean="0">
                <a:latin typeface="Arial"/>
                <a:cs typeface="Arial"/>
              </a:rPr>
              <a:t>0</a:t>
            </a:r>
            <a:r>
              <a:rPr sz="2400" spc="10" dirty="0" smtClean="0">
                <a:latin typeface="Arial"/>
                <a:cs typeface="Arial"/>
              </a:rPr>
              <a:t>1</a:t>
            </a:r>
            <a:r>
              <a:rPr lang="ru-RU" sz="2400" spc="10" dirty="0" smtClean="0">
                <a:latin typeface="Arial"/>
                <a:cs typeface="Arial"/>
              </a:rPr>
              <a:t>7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20285" y="8949029"/>
            <a:ext cx="71247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10" dirty="0" smtClean="0">
                <a:latin typeface="Arial"/>
                <a:cs typeface="Arial"/>
              </a:rPr>
              <a:t>2</a:t>
            </a:r>
            <a:r>
              <a:rPr sz="2400" spc="0" dirty="0" smtClean="0">
                <a:latin typeface="Arial"/>
                <a:cs typeface="Arial"/>
              </a:rPr>
              <a:t>0</a:t>
            </a:r>
            <a:r>
              <a:rPr sz="2400" spc="10" dirty="0" smtClean="0">
                <a:latin typeface="Arial"/>
                <a:cs typeface="Arial"/>
              </a:rPr>
              <a:t>1</a:t>
            </a:r>
            <a:r>
              <a:rPr lang="ru-RU" sz="2400" spc="10" dirty="0" smtClean="0"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67832" y="8949029"/>
            <a:ext cx="71247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10" dirty="0" smtClean="0">
                <a:latin typeface="Arial"/>
                <a:cs typeface="Arial"/>
              </a:rPr>
              <a:t>2</a:t>
            </a:r>
            <a:r>
              <a:rPr sz="2400" spc="0" dirty="0" smtClean="0">
                <a:latin typeface="Arial"/>
                <a:cs typeface="Arial"/>
              </a:rPr>
              <a:t>0</a:t>
            </a:r>
            <a:r>
              <a:rPr sz="2400" spc="10" dirty="0" smtClean="0">
                <a:latin typeface="Arial"/>
                <a:cs typeface="Arial"/>
              </a:rPr>
              <a:t>1</a:t>
            </a:r>
            <a:r>
              <a:rPr lang="ru-RU" sz="2400" spc="10" dirty="0" smtClean="0">
                <a:latin typeface="Arial"/>
                <a:cs typeface="Arial"/>
              </a:rPr>
              <a:t>9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15378" y="8949029"/>
            <a:ext cx="71374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10" dirty="0" smtClean="0">
                <a:latin typeface="Arial"/>
                <a:cs typeface="Arial"/>
              </a:rPr>
              <a:t>20</a:t>
            </a:r>
            <a:r>
              <a:rPr lang="ru-RU" sz="2400" spc="10" dirty="0" smtClean="0">
                <a:latin typeface="Arial"/>
                <a:cs typeface="Arial"/>
              </a:rPr>
              <a:t>20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63178" y="8949029"/>
            <a:ext cx="71247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10" dirty="0" smtClean="0">
                <a:latin typeface="Arial"/>
                <a:cs typeface="Arial"/>
              </a:rPr>
              <a:t>2</a:t>
            </a:r>
            <a:r>
              <a:rPr sz="2400" spc="0" dirty="0" smtClean="0">
                <a:latin typeface="Arial"/>
                <a:cs typeface="Arial"/>
              </a:rPr>
              <a:t>0</a:t>
            </a:r>
            <a:r>
              <a:rPr sz="2400" spc="10" dirty="0" smtClean="0">
                <a:latin typeface="Arial"/>
                <a:cs typeface="Arial"/>
              </a:rPr>
              <a:t>2</a:t>
            </a:r>
            <a:r>
              <a:rPr lang="ru-RU" sz="2400" spc="10" dirty="0" smtClean="0">
                <a:latin typeface="Arial"/>
                <a:cs typeface="Arial"/>
              </a:rPr>
              <a:t>1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110596" y="8949029"/>
            <a:ext cx="71247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10" dirty="0" smtClean="0">
                <a:latin typeface="Arial"/>
                <a:cs typeface="Arial"/>
              </a:rPr>
              <a:t>2</a:t>
            </a:r>
            <a:r>
              <a:rPr sz="2400" spc="0" dirty="0" smtClean="0">
                <a:latin typeface="Arial"/>
                <a:cs typeface="Arial"/>
              </a:rPr>
              <a:t>0</a:t>
            </a:r>
            <a:r>
              <a:rPr sz="2400" spc="10" dirty="0" smtClean="0">
                <a:latin typeface="Arial"/>
                <a:cs typeface="Arial"/>
              </a:rPr>
              <a:t>2</a:t>
            </a:r>
            <a:r>
              <a:rPr lang="ru-RU" sz="2400" spc="10" dirty="0" smtClean="0"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52365" y="4751070"/>
            <a:ext cx="4079875" cy="6705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23189">
              <a:lnSpc>
                <a:spcPts val="2480"/>
              </a:lnSpc>
              <a:spcBef>
                <a:spcPts val="275"/>
              </a:spcBef>
            </a:pPr>
            <a:r>
              <a:rPr sz="215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Количество </a:t>
            </a:r>
            <a:r>
              <a:rPr sz="2150" b="1" spc="0" dirty="0">
                <a:solidFill>
                  <a:schemeClr val="bg1"/>
                </a:solidFill>
                <a:latin typeface="Times New Roman"/>
                <a:cs typeface="Times New Roman"/>
              </a:rPr>
              <a:t>ЧС </a:t>
            </a:r>
            <a:r>
              <a:rPr sz="2150" b="1" dirty="0">
                <a:solidFill>
                  <a:schemeClr val="bg1"/>
                </a:solidFill>
                <a:latin typeface="Times New Roman"/>
                <a:cs typeface="Times New Roman"/>
              </a:rPr>
              <a:t>на </a:t>
            </a:r>
            <a:r>
              <a:rPr sz="215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территории  </a:t>
            </a:r>
            <a:r>
              <a:rPr sz="215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Кемеровского городского</a:t>
            </a:r>
            <a:r>
              <a:rPr sz="215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chemeClr val="bg1"/>
                </a:solidFill>
                <a:latin typeface="Times New Roman"/>
                <a:cs typeface="Times New Roman"/>
              </a:rPr>
              <a:t>округа</a:t>
            </a:r>
            <a:endParaRPr sz="21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512547" y="9234475"/>
            <a:ext cx="17335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900"/>
              </a:lnSpc>
            </a:pPr>
            <a:fld id="{81D60167-4931-47E6-BA6A-407CBD079E47}" type="slidenum">
              <a:rPr sz="1900" spc="-5" dirty="0">
                <a:solidFill>
                  <a:srgbClr val="FFFF00"/>
                </a:solidFill>
                <a:latin typeface="Calibri"/>
                <a:cs typeface="Calibri"/>
              </a:rPr>
              <a:t>8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801600" cy="960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96228" y="5591554"/>
            <a:ext cx="6248400" cy="392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9464" y="1434083"/>
            <a:ext cx="6284976" cy="4003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444" y="5577840"/>
            <a:ext cx="6167628" cy="3942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823" y="1456944"/>
            <a:ext cx="6167628" cy="4012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РАБОЧИЕ </a:t>
            </a:r>
            <a:r>
              <a:rPr spc="-35" dirty="0"/>
              <a:t>МЕСТА </a:t>
            </a:r>
            <a:r>
              <a:rPr spc="-5" dirty="0"/>
              <a:t>ПЕРСОНАЛА </a:t>
            </a:r>
            <a:r>
              <a:rPr spc="-15" dirty="0"/>
              <a:t>ДЕЖУРНОЙ</a:t>
            </a:r>
            <a:r>
              <a:rPr spc="135" dirty="0"/>
              <a:t> </a:t>
            </a:r>
            <a:r>
              <a:rPr spc="-10" dirty="0"/>
              <a:t>СМЕНЫ</a:t>
            </a:r>
          </a:p>
          <a:p>
            <a:pPr marL="0" algn="ctr">
              <a:lnSpc>
                <a:spcPct val="100000"/>
              </a:lnSpc>
            </a:pPr>
            <a:r>
              <a:rPr spc="-5" dirty="0"/>
              <a:t>ЕДДС </a:t>
            </a:r>
            <a:r>
              <a:rPr spc="-25" dirty="0"/>
              <a:t>КЕМЕРОВСКОГО </a:t>
            </a:r>
            <a:r>
              <a:rPr spc="-45" dirty="0"/>
              <a:t>ГОРОДСКОГО</a:t>
            </a:r>
            <a:r>
              <a:rPr spc="80" dirty="0"/>
              <a:t> </a:t>
            </a:r>
            <a:r>
              <a:rPr spc="-70" dirty="0"/>
              <a:t>ОКРУГА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01927" y="8933484"/>
            <a:ext cx="3905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Рабочие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места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специалистов группы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6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112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65642" y="5082032"/>
            <a:ext cx="19570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Рабочие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места</a:t>
            </a:r>
            <a:r>
              <a:rPr sz="16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ЕДДС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1713" y="5045710"/>
            <a:ext cx="3352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АРМ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оперативных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дежурных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ЕДДС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53578" y="9072473"/>
            <a:ext cx="2979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Зал диспетчерских 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служб</a:t>
            </a:r>
            <a:r>
              <a:rPr sz="16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ЕДДС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811</Words>
  <Application>Microsoft Office PowerPoint</Application>
  <PresentationFormat>A3 (297x420 мм)</PresentationFormat>
  <Paragraphs>290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SimSun</vt:lpstr>
      <vt:lpstr>Arial</vt:lpstr>
      <vt:lpstr>Calibri</vt:lpstr>
      <vt:lpstr>DejaVu Sans</vt:lpstr>
      <vt:lpstr>Times New Roman</vt:lpstr>
      <vt:lpstr>Office Theme</vt:lpstr>
      <vt:lpstr>Презентация PowerPoint</vt:lpstr>
      <vt:lpstr>РУКОВОДСТВО МУНИЦИПАЛЬНОГО ОБРАЗОВАНИЯ И ЕДДС</vt:lpstr>
      <vt:lpstr>КРАТКАЯ ХАРАКТЕРИСТИКА КЕМЕРОВСКОГО ГОРОДСКОГО ОКРУГА </vt:lpstr>
      <vt:lpstr>РАЗМЕЩЕНИЕ ЕДДС</vt:lpstr>
      <vt:lpstr>Презентация PowerPoint</vt:lpstr>
      <vt:lpstr>ТЕХНИЧЕСКОЕ ОСНАЩЕНИЕ  ЕДДС КЕМЕРОВСКОГО ГОРОДСКОГО ОКРУГА</vt:lpstr>
      <vt:lpstr>ПОТЕНЦИАЛЬНО ОПАСНЫЕ ОБЪЕКТЫ</vt:lpstr>
      <vt:lpstr>СВЕДЕНИЯ О ЧРЕЗВЫЧАЙНЫХ СИТУАЦИЯХ, ПРОИЗОШЕДШИХ НА ТЕРРИТОРИИ  КЕМЕРОВСКОГО ГОРОДСКОГО ОКРУГА В ПЕРИОД 2017 – 2022</vt:lpstr>
      <vt:lpstr>РАБОЧИЕ МЕСТА ПЕРСОНАЛА ДЕЖУРНОЙ СМЕНЫ ЕДДС КЕМЕРОВСКОГО ГОРОДСКОГО ОКРУГА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Денис Целищев</cp:lastModifiedBy>
  <cp:revision>9</cp:revision>
  <dcterms:created xsi:type="dcterms:W3CDTF">2023-02-15T07:14:05Z</dcterms:created>
  <dcterms:modified xsi:type="dcterms:W3CDTF">2023-05-25T04:31:04Z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2023-02-15T00:00:00Z</vt:filetime>
  </property>
</Properties>
</file>