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56" r:id="rId4"/>
    <p:sldId id="280" r:id="rId5"/>
    <p:sldId id="281" r:id="rId6"/>
    <p:sldId id="312" r:id="rId7"/>
    <p:sldId id="315" r:id="rId8"/>
    <p:sldId id="295" r:id="rId9"/>
    <p:sldId id="314" r:id="rId10"/>
    <p:sldId id="275" r:id="rId11"/>
    <p:sldId id="298" r:id="rId12"/>
  </p:sldIdLst>
  <p:sldSz cx="9906000" cy="6858000" type="A4"/>
  <p:notesSz cx="6761163" cy="9942513"/>
  <p:defaultTextStyle>
    <a:defPPr>
      <a:defRPr lang="ru-RU"/>
    </a:defPPr>
    <a:lvl1pPr marL="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CCFF99"/>
    <a:srgbClr val="FFFF66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6387" autoAdjust="0"/>
  </p:normalViewPr>
  <p:slideViewPr>
    <p:cSldViewPr>
      <p:cViewPr varScale="1">
        <p:scale>
          <a:sx n="115" d="100"/>
          <a:sy n="115" d="100"/>
        </p:scale>
        <p:origin x="1404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0EDF-A2D1-4430-A0F9-FF71D53F502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B19E-85C1-443B-B93B-78631C9AF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9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47505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2472999"/>
      </p:ext>
    </p:extLst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5811191"/>
      </p:ext>
    </p:extLst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36863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69997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281440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5608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49791"/>
      </p:ext>
    </p:extLst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01300"/>
      </p:ext>
    </p:extLst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4138241"/>
      </p:ext>
    </p:extLst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2977067"/>
      </p:ext>
    </p:extLst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3781973"/>
      </p:ext>
    </p:extLst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8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5EAF46-E43B-41A6-AED8-C98200BED526}" type="slidenum">
              <a:rPr lang="ru-RU" smtClean="0"/>
              <a:pPr defTabSz="10726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1387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23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680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57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4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07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09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04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wrap="square" lIns="127325" tIns="63663" rIns="127325" bIns="6366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60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68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90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4617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691" y="6245281"/>
            <a:ext cx="3136622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632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fld id="{DA93C3AF-1DFA-4AA1-AB43-4D0C476C7921}" type="slidenum"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0728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2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09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036" indent="-402036" algn="l" defTabSz="10720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077" indent="-335029" algn="l" defTabSz="107209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121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170" indent="-268024" algn="l" defTabSz="10720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220" indent="-268024" algn="l" defTabSz="10720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7"/>
            <a:ext cx="9080500" cy="14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247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xStyles>
    <p:titleStyle>
      <a:lvl1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743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6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368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90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364" indent="-23277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9"/>
            <a:ext cx="90805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0" y="1412878"/>
            <a:ext cx="9080500" cy="124495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6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40881" rtl="0" eaLnBrk="1" latinLnBrk="0" hangingPunct="1">
        <a:lnSpc>
          <a:spcPct val="90000"/>
        </a:lnSpc>
        <a:spcBef>
          <a:spcPct val="0"/>
        </a:spcBef>
        <a:buNone/>
        <a:defRPr lang="en-US" sz="2800" b="0" kern="1200" cap="none" spc="-89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34767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40903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681" indent="-203778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98" indent="-204716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8480" indent="-199082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91" y="2492896"/>
            <a:ext cx="9906000" cy="2342711"/>
          </a:xfrm>
          <a:prstGeom prst="rect">
            <a:avLst/>
          </a:prstGeom>
        </p:spPr>
        <p:txBody>
          <a:bodyPr wrap="square" lIns="107210" tIns="53603" rIns="107210" bIns="5360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  <a:endParaRPr 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</a:t>
            </a: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дежурно-диспетчерской службы</a:t>
            </a:r>
          </a:p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Калтанского городского округа</a:t>
            </a:r>
          </a:p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области – Кузбасса</a:t>
            </a:r>
            <a:endParaRPr 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1" y="476250"/>
            <a:ext cx="123146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476250"/>
            <a:ext cx="14874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КАЛТАНСКОГО ГОРОДСКОГО ОКРУГА И ЕДДС 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6616" y="2491085"/>
            <a:ext cx="7992888" cy="114300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заместитель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главы по ЖКХ </a:t>
            </a:r>
          </a:p>
          <a:p>
            <a:pPr algn="ctr" defTabSz="1241878">
              <a:defRPr/>
            </a:pP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Шайхелисламова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Лилия Анатольевна</a:t>
            </a: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(38472) 3-47-63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96616" y="1093163"/>
            <a:ext cx="8001336" cy="114779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Калтанского городского округа– председатель КЧС и ОПБ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Голдинов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Игорь Федорович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 (38472) 3-47-72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2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" name="Picture 10" descr="C:\Users\Старший диспетчер\Desktop\IMG_0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093163"/>
            <a:ext cx="1070903" cy="114779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тарший диспетчер\Desktop\P1010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3" y="2491085"/>
            <a:ext cx="1070903" cy="1143009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07095" y="3739800"/>
            <a:ext cx="8093352" cy="114300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директора МБУ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«Управление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защите населения и территории Калтанского городского округа»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Ломиковский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Андрей Анатольевич</a:t>
            </a:r>
          </a:p>
          <a:p>
            <a:pPr algn="ctr" defTabSz="1241878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(38472) 3-48-01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94317" y="5000027"/>
            <a:ext cx="8073344" cy="113149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авный специалист-руководитель ЕДДС Калтанского городского округа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Киреева Елена Александровна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(38472) 3-48-01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1" y="4988515"/>
            <a:ext cx="1079496" cy="114300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4" name="Picture 2" descr="Z:\Фото А.А.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1" y="3739800"/>
            <a:ext cx="1079495" cy="1143009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" r="1563" b="8447"/>
          <a:stretch>
            <a:fillRect/>
          </a:stretch>
        </p:blipFill>
        <p:spPr bwMode="auto">
          <a:xfrm>
            <a:off x="55745" y="903619"/>
            <a:ext cx="9783563" cy="584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КАЛТАНСКОГО ГОРОДСКОГО 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4" name="Полилиния 6"/>
          <p:cNvSpPr>
            <a:spLocks noChangeArrowheads="1"/>
          </p:cNvSpPr>
          <p:nvPr/>
        </p:nvSpPr>
        <p:spPr bwMode="auto">
          <a:xfrm>
            <a:off x="2668588" y="1371600"/>
            <a:ext cx="3910012" cy="4378325"/>
          </a:xfrm>
          <a:custGeom>
            <a:avLst/>
            <a:gdLst>
              <a:gd name="T0" fmla="*/ 76580324 w 4163825"/>
              <a:gd name="T1" fmla="*/ 547999 h 5048972"/>
              <a:gd name="T2" fmla="*/ 76580324 w 4163825"/>
              <a:gd name="T3" fmla="*/ 603442 h 5048972"/>
              <a:gd name="T4" fmla="*/ 76580324 w 4163825"/>
              <a:gd name="T5" fmla="*/ 531452 h 5048972"/>
              <a:gd name="T6" fmla="*/ 76580324 w 4163825"/>
              <a:gd name="T7" fmla="*/ 427600 h 5048972"/>
              <a:gd name="T8" fmla="*/ 76580324 w 4163825"/>
              <a:gd name="T9" fmla="*/ 303357 h 5048972"/>
              <a:gd name="T10" fmla="*/ 76580324 w 4163825"/>
              <a:gd name="T11" fmla="*/ 188433 h 5048972"/>
              <a:gd name="T12" fmla="*/ 76580324 w 4163825"/>
              <a:gd name="T13" fmla="*/ 94243 h 5048972"/>
              <a:gd name="T14" fmla="*/ 76580324 w 4163825"/>
              <a:gd name="T15" fmla="*/ 39848 h 5048972"/>
              <a:gd name="T16" fmla="*/ 76580324 w 4163825"/>
              <a:gd name="T17" fmla="*/ 5265 h 5048972"/>
              <a:gd name="T18" fmla="*/ 76580324 w 4163825"/>
              <a:gd name="T19" fmla="*/ 71432 h 5048972"/>
              <a:gd name="T20" fmla="*/ 76580324 w 4163825"/>
              <a:gd name="T21" fmla="*/ 164504 h 5048972"/>
              <a:gd name="T22" fmla="*/ 76580324 w 4163825"/>
              <a:gd name="T23" fmla="*/ 247757 h 5048972"/>
              <a:gd name="T24" fmla="*/ 45444676 w 4163825"/>
              <a:gd name="T25" fmla="*/ 238819 h 5048972"/>
              <a:gd name="T26" fmla="*/ 468568 w 4163825"/>
              <a:gd name="T27" fmla="*/ 357277 h 5048972"/>
              <a:gd name="T28" fmla="*/ 42633611 w 4163825"/>
              <a:gd name="T29" fmla="*/ 420465 h 5048972"/>
              <a:gd name="T30" fmla="*/ 59862677 w 4163825"/>
              <a:gd name="T31" fmla="*/ 463269 h 5048972"/>
              <a:gd name="T32" fmla="*/ 76580324 w 4163825"/>
              <a:gd name="T33" fmla="*/ 480821 h 5048972"/>
              <a:gd name="T34" fmla="*/ 76580324 w 4163825"/>
              <a:gd name="T35" fmla="*/ 507508 h 5048972"/>
              <a:gd name="T36" fmla="*/ 76580324 w 4163825"/>
              <a:gd name="T37" fmla="*/ 547999 h 50489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63825"/>
              <a:gd name="T58" fmla="*/ 0 h 5048972"/>
              <a:gd name="T59" fmla="*/ 4163825 w 4163825"/>
              <a:gd name="T60" fmla="*/ 5048972 h 50489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63825" h="5048972">
                <a:moveTo>
                  <a:pt x="2208962" y="4585078"/>
                </a:moveTo>
                <a:lnTo>
                  <a:pt x="2390889" y="5048972"/>
                </a:lnTo>
                <a:cubicBezTo>
                  <a:pt x="3195491" y="4987700"/>
                  <a:pt x="3085024" y="4647424"/>
                  <a:pt x="3432092" y="4446650"/>
                </a:cubicBezTo>
                <a:cubicBezTo>
                  <a:pt x="3800575" y="4469192"/>
                  <a:pt x="4104743" y="3895796"/>
                  <a:pt x="4134284" y="3577718"/>
                </a:cubicBezTo>
                <a:cubicBezTo>
                  <a:pt x="4163825" y="3259640"/>
                  <a:pt x="3672879" y="2871698"/>
                  <a:pt x="3609337" y="2538179"/>
                </a:cubicBezTo>
                <a:cubicBezTo>
                  <a:pt x="3545795" y="2204660"/>
                  <a:pt x="3706943" y="1868215"/>
                  <a:pt x="3753034" y="1576606"/>
                </a:cubicBezTo>
                <a:cubicBezTo>
                  <a:pt x="3799125" y="1284997"/>
                  <a:pt x="3878814" y="995726"/>
                  <a:pt x="3885885" y="788527"/>
                </a:cubicBezTo>
                <a:cubicBezTo>
                  <a:pt x="3892956" y="581328"/>
                  <a:pt x="3943639" y="457491"/>
                  <a:pt x="3795459" y="333410"/>
                </a:cubicBezTo>
                <a:cubicBezTo>
                  <a:pt x="3647279" y="209329"/>
                  <a:pt x="3177472" y="0"/>
                  <a:pt x="2996805" y="44043"/>
                </a:cubicBezTo>
                <a:cubicBezTo>
                  <a:pt x="2816138" y="88086"/>
                  <a:pt x="2896907" y="375609"/>
                  <a:pt x="2711458" y="597668"/>
                </a:cubicBezTo>
                <a:cubicBezTo>
                  <a:pt x="2526009" y="819727"/>
                  <a:pt x="2102365" y="1130515"/>
                  <a:pt x="1884110" y="1376399"/>
                </a:cubicBezTo>
                <a:cubicBezTo>
                  <a:pt x="1665855" y="1622283"/>
                  <a:pt x="1614882" y="1969339"/>
                  <a:pt x="1401927" y="2072970"/>
                </a:cubicBezTo>
                <a:cubicBezTo>
                  <a:pt x="1188972" y="2176601"/>
                  <a:pt x="838990" y="1845462"/>
                  <a:pt x="606378" y="1998187"/>
                </a:cubicBezTo>
                <a:cubicBezTo>
                  <a:pt x="373766" y="2150912"/>
                  <a:pt x="12504" y="2736014"/>
                  <a:pt x="6252" y="2989319"/>
                </a:cubicBezTo>
                <a:cubicBezTo>
                  <a:pt x="0" y="3242624"/>
                  <a:pt x="436784" y="3370214"/>
                  <a:pt x="568868" y="3518021"/>
                </a:cubicBezTo>
                <a:cubicBezTo>
                  <a:pt x="700952" y="3665828"/>
                  <a:pt x="600419" y="3791994"/>
                  <a:pt x="798758" y="3876159"/>
                </a:cubicBezTo>
                <a:cubicBezTo>
                  <a:pt x="997097" y="3960324"/>
                  <a:pt x="1564743" y="3961325"/>
                  <a:pt x="1758901" y="4023013"/>
                </a:cubicBezTo>
                <a:cubicBezTo>
                  <a:pt x="1953059" y="4084701"/>
                  <a:pt x="1888695" y="4152608"/>
                  <a:pt x="1963705" y="4246285"/>
                </a:cubicBezTo>
                <a:cubicBezTo>
                  <a:pt x="2038715" y="4339963"/>
                  <a:pt x="2113945" y="4534649"/>
                  <a:pt x="2208962" y="4585078"/>
                </a:cubicBezTo>
                <a:close/>
              </a:path>
            </a:pathLst>
          </a:custGeom>
          <a:noFill/>
          <a:ln w="38100" algn="ctr">
            <a:solidFill>
              <a:srgbClr val="FF0000">
                <a:alpha val="43137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22" tIns="32612" rIns="65222" bIns="32612" anchor="ctr"/>
          <a:lstStyle/>
          <a:p>
            <a:endParaRPr lang="ru-RU"/>
          </a:p>
        </p:txBody>
      </p:sp>
      <p:sp>
        <p:nvSpPr>
          <p:cNvPr id="25" name="Text Box 330"/>
          <p:cNvSpPr txBox="1">
            <a:spLocks noChangeArrowheads="1"/>
          </p:cNvSpPr>
          <p:nvPr/>
        </p:nvSpPr>
        <p:spPr bwMode="auto">
          <a:xfrm>
            <a:off x="4605338" y="4347246"/>
            <a:ext cx="357187" cy="30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99" tIns="30500" rIns="60999" bIns="30500">
            <a:spAutoFit/>
          </a:bodyPr>
          <a:lstStyle>
            <a:lvl1pPr defTabSz="7080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80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802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80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802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700" b="1" dirty="0"/>
              <a:t>П</a:t>
            </a:r>
            <a:r>
              <a:rPr lang="ru-RU" altLang="ru-RU" sz="700" b="1" dirty="0">
                <a:latin typeface="Arial" charset="0"/>
              </a:rPr>
              <a:t>Ч-5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900" dirty="0">
              <a:latin typeface="Arial" charset="0"/>
            </a:endParaRPr>
          </a:p>
        </p:txBody>
      </p:sp>
      <p:grpSp>
        <p:nvGrpSpPr>
          <p:cNvPr id="26" name="Группа 3"/>
          <p:cNvGrpSpPr>
            <a:grpSpLocks/>
          </p:cNvGrpSpPr>
          <p:nvPr/>
        </p:nvGrpSpPr>
        <p:grpSpPr bwMode="auto">
          <a:xfrm>
            <a:off x="2978150" y="3325813"/>
            <a:ext cx="355600" cy="407987"/>
            <a:chOff x="1912341" y="3748691"/>
            <a:chExt cx="237592" cy="179842"/>
          </a:xfrm>
        </p:grpSpPr>
        <p:grpSp>
          <p:nvGrpSpPr>
            <p:cNvPr id="27" name="Группа 345"/>
            <p:cNvGrpSpPr>
              <a:grpSpLocks/>
            </p:cNvGrpSpPr>
            <p:nvPr/>
          </p:nvGrpSpPr>
          <p:grpSpPr bwMode="auto">
            <a:xfrm>
              <a:off x="1975104" y="3748691"/>
              <a:ext cx="158519" cy="179842"/>
              <a:chOff x="1975104" y="3748691"/>
              <a:chExt cx="158519" cy="179842"/>
            </a:xfrm>
          </p:grpSpPr>
          <p:sp>
            <p:nvSpPr>
              <p:cNvPr id="29" name="Трапеция 701"/>
              <p:cNvSpPr>
                <a:spLocks noChangeArrowheads="1"/>
              </p:cNvSpPr>
              <p:nvPr/>
            </p:nvSpPr>
            <p:spPr bwMode="auto">
              <a:xfrm rot="5400000">
                <a:off x="1997669" y="3730105"/>
                <a:ext cx="113584" cy="158325"/>
              </a:xfrm>
              <a:custGeom>
                <a:avLst/>
                <a:gdLst>
                  <a:gd name="T0" fmla="*/ 56792 w 113584"/>
                  <a:gd name="T1" fmla="*/ 0 h 158325"/>
                  <a:gd name="T2" fmla="*/ 14198 w 113584"/>
                  <a:gd name="T3" fmla="*/ 79163 h 158325"/>
                  <a:gd name="T4" fmla="*/ 56792 w 113584"/>
                  <a:gd name="T5" fmla="*/ 158325 h 158325"/>
                  <a:gd name="T6" fmla="*/ 99386 w 113584"/>
                  <a:gd name="T7" fmla="*/ 79163 h 158325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18931 w 113584"/>
                  <a:gd name="T13" fmla="*/ 26388 h 158325"/>
                  <a:gd name="T14" fmla="*/ 94653 w 113584"/>
                  <a:gd name="T15" fmla="*/ 158325 h 158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584" h="158325">
                    <a:moveTo>
                      <a:pt x="0" y="158325"/>
                    </a:moveTo>
                    <a:lnTo>
                      <a:pt x="28396" y="0"/>
                    </a:lnTo>
                    <a:lnTo>
                      <a:pt x="85188" y="0"/>
                    </a:lnTo>
                    <a:lnTo>
                      <a:pt x="113584" y="158325"/>
                    </a:lnTo>
                    <a:lnTo>
                      <a:pt x="0" y="1583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1383" tIns="45692" rIns="91383" bIns="45692"/>
              <a:lstStyle/>
              <a:p>
                <a:endParaRPr lang="ru-RU"/>
              </a:p>
            </p:txBody>
          </p:sp>
          <p:cxnSp>
            <p:nvCxnSpPr>
              <p:cNvPr id="30" name="Прямая соединительная линия 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1975104" y="3748691"/>
                <a:ext cx="452" cy="17984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" name="Text Box 330"/>
            <p:cNvSpPr txBox="1">
              <a:spLocks noChangeArrowheads="1"/>
            </p:cNvSpPr>
            <p:nvPr/>
          </p:nvSpPr>
          <p:spPr bwMode="auto">
            <a:xfrm>
              <a:off x="1912341" y="3756684"/>
              <a:ext cx="237592" cy="13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99" tIns="30500" rIns="60999" bIns="30500">
              <a:spAutoFit/>
            </a:bodyPr>
            <a:lstStyle>
              <a:lvl1pPr defTabSz="7080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080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080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080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080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080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080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080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080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700" b="1" dirty="0" smtClean="0"/>
                <a:t>  ОП-2</a:t>
              </a:r>
              <a:endParaRPr lang="ru-RU" altLang="ru-RU" sz="700" b="1" dirty="0">
                <a:latin typeface="Arial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900" dirty="0">
                <a:latin typeface="Arial" charset="0"/>
              </a:endParaRPr>
            </a:p>
          </p:txBody>
        </p:sp>
      </p:grpSp>
      <p:grpSp>
        <p:nvGrpSpPr>
          <p:cNvPr id="31" name="Группа 3"/>
          <p:cNvGrpSpPr>
            <a:grpSpLocks/>
          </p:cNvGrpSpPr>
          <p:nvPr/>
        </p:nvGrpSpPr>
        <p:grpSpPr bwMode="auto">
          <a:xfrm>
            <a:off x="4749354" y="4329113"/>
            <a:ext cx="563686" cy="407987"/>
            <a:chOff x="1973043" y="3748691"/>
            <a:chExt cx="237592" cy="179842"/>
          </a:xfrm>
        </p:grpSpPr>
        <p:grpSp>
          <p:nvGrpSpPr>
            <p:cNvPr id="32" name="Группа 345"/>
            <p:cNvGrpSpPr>
              <a:grpSpLocks/>
            </p:cNvGrpSpPr>
            <p:nvPr/>
          </p:nvGrpSpPr>
          <p:grpSpPr bwMode="auto">
            <a:xfrm>
              <a:off x="1975104" y="3748691"/>
              <a:ext cx="158519" cy="179842"/>
              <a:chOff x="1975104" y="3748691"/>
              <a:chExt cx="158519" cy="179842"/>
            </a:xfrm>
          </p:grpSpPr>
          <p:sp>
            <p:nvSpPr>
              <p:cNvPr id="34" name="Трапеция 701"/>
              <p:cNvSpPr>
                <a:spLocks noChangeArrowheads="1"/>
              </p:cNvSpPr>
              <p:nvPr/>
            </p:nvSpPr>
            <p:spPr bwMode="auto">
              <a:xfrm rot="5400000">
                <a:off x="1997669" y="3730105"/>
                <a:ext cx="113584" cy="158325"/>
              </a:xfrm>
              <a:custGeom>
                <a:avLst/>
                <a:gdLst>
                  <a:gd name="T0" fmla="*/ 56792 w 113584"/>
                  <a:gd name="T1" fmla="*/ 0 h 158325"/>
                  <a:gd name="T2" fmla="*/ 14198 w 113584"/>
                  <a:gd name="T3" fmla="*/ 79163 h 158325"/>
                  <a:gd name="T4" fmla="*/ 56792 w 113584"/>
                  <a:gd name="T5" fmla="*/ 158325 h 158325"/>
                  <a:gd name="T6" fmla="*/ 99386 w 113584"/>
                  <a:gd name="T7" fmla="*/ 79163 h 158325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18931 w 113584"/>
                  <a:gd name="T13" fmla="*/ 26388 h 158325"/>
                  <a:gd name="T14" fmla="*/ 94653 w 113584"/>
                  <a:gd name="T15" fmla="*/ 158325 h 158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584" h="158325">
                    <a:moveTo>
                      <a:pt x="0" y="158325"/>
                    </a:moveTo>
                    <a:lnTo>
                      <a:pt x="28396" y="0"/>
                    </a:lnTo>
                    <a:lnTo>
                      <a:pt x="85188" y="0"/>
                    </a:lnTo>
                    <a:lnTo>
                      <a:pt x="113584" y="158325"/>
                    </a:lnTo>
                    <a:lnTo>
                      <a:pt x="0" y="1583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lIns="91383" tIns="45692" rIns="91383" bIns="45692"/>
              <a:lstStyle/>
              <a:p>
                <a:endParaRPr lang="ru-RU"/>
              </a:p>
            </p:txBody>
          </p:sp>
          <p:cxnSp>
            <p:nvCxnSpPr>
              <p:cNvPr id="35" name="Прямая соединительная линия 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1975104" y="3748691"/>
                <a:ext cx="452" cy="17984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" name="Text Box 330"/>
            <p:cNvSpPr txBox="1">
              <a:spLocks noChangeArrowheads="1"/>
            </p:cNvSpPr>
            <p:nvPr/>
          </p:nvSpPr>
          <p:spPr bwMode="auto">
            <a:xfrm>
              <a:off x="1973043" y="3756684"/>
              <a:ext cx="237592" cy="13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99" tIns="30500" rIns="60999" bIns="30500">
              <a:spAutoFit/>
            </a:bodyPr>
            <a:lstStyle>
              <a:lvl1pPr defTabSz="7080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080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080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080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080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080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080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080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080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700" b="1" dirty="0" smtClean="0"/>
                <a:t>2-ПСЧ</a:t>
              </a:r>
              <a:endParaRPr lang="ru-RU" altLang="ru-RU" sz="700" b="1" dirty="0">
                <a:latin typeface="Arial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900" dirty="0">
                <a:latin typeface="Arial" charset="0"/>
              </a:endParaRPr>
            </a:p>
          </p:txBody>
        </p:sp>
      </p:grpSp>
      <p:grpSp>
        <p:nvGrpSpPr>
          <p:cNvPr id="36" name="Group 247"/>
          <p:cNvGrpSpPr>
            <a:grpSpLocks/>
          </p:cNvGrpSpPr>
          <p:nvPr/>
        </p:nvGrpSpPr>
        <p:grpSpPr bwMode="auto">
          <a:xfrm>
            <a:off x="5497513" y="4868863"/>
            <a:ext cx="152400" cy="153987"/>
            <a:chOff x="8507" y="5263"/>
            <a:chExt cx="160" cy="160"/>
          </a:xfrm>
        </p:grpSpPr>
        <p:sp>
          <p:nvSpPr>
            <p:cNvPr id="37" name="Oval 72"/>
            <p:cNvSpPr>
              <a:spLocks noChangeArrowheads="1"/>
            </p:cNvSpPr>
            <p:nvPr/>
          </p:nvSpPr>
          <p:spPr bwMode="auto">
            <a:xfrm>
              <a:off x="8507" y="5263"/>
              <a:ext cx="160" cy="1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38" name="Group 73"/>
            <p:cNvGrpSpPr>
              <a:grpSpLocks/>
            </p:cNvGrpSpPr>
            <p:nvPr/>
          </p:nvGrpSpPr>
          <p:grpSpPr bwMode="auto">
            <a:xfrm>
              <a:off x="8552" y="5307"/>
              <a:ext cx="73" cy="90"/>
              <a:chOff x="8552" y="5307"/>
              <a:chExt cx="73" cy="90"/>
            </a:xfrm>
          </p:grpSpPr>
          <p:sp>
            <p:nvSpPr>
              <p:cNvPr id="39" name="Line 74"/>
              <p:cNvSpPr>
                <a:spLocks noChangeShapeType="1"/>
              </p:cNvSpPr>
              <p:nvPr/>
            </p:nvSpPr>
            <p:spPr bwMode="auto">
              <a:xfrm>
                <a:off x="8587" y="5318"/>
                <a:ext cx="0" cy="7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Line 75"/>
              <p:cNvSpPr>
                <a:spLocks noChangeShapeType="1"/>
              </p:cNvSpPr>
              <p:nvPr/>
            </p:nvSpPr>
            <p:spPr bwMode="auto">
              <a:xfrm>
                <a:off x="8552" y="5307"/>
                <a:ext cx="7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1" name="Text Box 78"/>
          <p:cNvSpPr txBox="1">
            <a:spLocks noChangeArrowheads="1"/>
          </p:cNvSpPr>
          <p:nvPr/>
        </p:nvSpPr>
        <p:spPr bwMode="auto">
          <a:xfrm>
            <a:off x="5703888" y="4868863"/>
            <a:ext cx="8048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5306" tIns="32653" rIns="65306" bIns="32653">
            <a:spAutoFit/>
          </a:bodyPr>
          <a:lstStyle/>
          <a:p>
            <a:pPr defTabSz="913837">
              <a:defRPr/>
            </a:pPr>
            <a:r>
              <a:rPr lang="ru-RU" sz="600" dirty="0">
                <a:cs typeface="Arial" pitchFamily="34" charset="0"/>
              </a:rPr>
              <a:t>53.509553,87.280068</a:t>
            </a:r>
          </a:p>
        </p:txBody>
      </p:sp>
      <p:graphicFrame>
        <p:nvGraphicFramePr>
          <p:cNvPr id="14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41149"/>
              </p:ext>
            </p:extLst>
          </p:nvPr>
        </p:nvGraphicFramePr>
        <p:xfrm>
          <a:off x="55745" y="909781"/>
          <a:ext cx="9793796" cy="2187732"/>
        </p:xfrm>
        <a:graphic>
          <a:graphicData uri="http://schemas.openxmlformats.org/drawingml/2006/table">
            <a:tbl>
              <a:tblPr/>
              <a:tblGrid>
                <a:gridCol w="1296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5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0796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(сельсоветы)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Калтанский городской округ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98,45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29400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1,184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304,88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98,45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32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652740, г. Калтан, пр. Мира, 53 </a:t>
                      </a: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ЕДДС: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652740, г. Калтан, ул. Комсомольская, 63</a:t>
                      </a: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 администрации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adm-Kaltan@mail.ru</a:t>
                      </a:r>
                      <a:endParaRPr kumimoji="0" lang="ru-RU" alt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Адрес электронной почты ЕДДС: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50" b="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Edds_kaltan@mail.ru</a:t>
                      </a:r>
                      <a:r>
                        <a:rPr lang="ru-RU" sz="1050" b="0" u="sng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050" b="0" u="non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50" b="0" u="non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uzntkgo@mail.ru</a:t>
                      </a:r>
                      <a:endParaRPr kumimoji="0" lang="ru-RU" alt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администрации 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(38472) 3-47-72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(38472) 3-36-46, 3-47-72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329262" y="3148409"/>
            <a:ext cx="2510046" cy="58539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Потенциально опасные </a:t>
            </a:r>
            <a:r>
              <a:rPr lang="ru-RU" b="1" dirty="0" smtClean="0"/>
              <a:t>объекты – 4.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7329263" y="3933056"/>
            <a:ext cx="2564020" cy="292494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100"/>
              </a:spcAft>
            </a:pPr>
            <a:r>
              <a:rPr lang="ru-RU" sz="1000" dirty="0" smtClean="0"/>
              <a:t>Социально значимые объекты/в том числе с круглосуточным пребыванием людей: </a:t>
            </a:r>
            <a:endParaRPr lang="ru-RU" sz="100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общеобразовательные школы – 4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детские </a:t>
            </a:r>
            <a:r>
              <a:rPr lang="ru-RU" sz="1000" b="0" dirty="0"/>
              <a:t>сады – </a:t>
            </a:r>
            <a:r>
              <a:rPr lang="ru-RU" sz="1000" b="0" dirty="0" smtClean="0"/>
              <a:t>11</a:t>
            </a:r>
            <a:r>
              <a:rPr lang="ru-RU" sz="1000" b="0" dirty="0"/>
              <a:t>; </a:t>
            </a:r>
            <a:endParaRPr lang="ru-RU" sz="1000" b="0" dirty="0" smtClean="0"/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учреждения </a:t>
            </a:r>
            <a:r>
              <a:rPr lang="ru-RU" sz="1000" b="0" dirty="0"/>
              <a:t>здравоохранения – 4</a:t>
            </a:r>
            <a:r>
              <a:rPr lang="ru-RU" sz="1000" b="0" dirty="0" smtClean="0"/>
              <a:t>/4,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из них: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муниципальных </a:t>
            </a:r>
            <a:r>
              <a:rPr lang="ru-RU" sz="1000" b="0" dirty="0" smtClean="0"/>
              <a:t>– </a:t>
            </a:r>
            <a:r>
              <a:rPr lang="ru-RU" sz="1000" b="0" dirty="0"/>
              <a:t>1</a:t>
            </a:r>
            <a:r>
              <a:rPr lang="ru-RU" sz="1000" b="0" dirty="0" smtClean="0"/>
              <a:t>/1;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областного подчинения: 3/3;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библиотеки </a:t>
            </a:r>
            <a:r>
              <a:rPr lang="ru-RU" sz="1000" b="0" dirty="0"/>
              <a:t>– 4</a:t>
            </a:r>
            <a:r>
              <a:rPr lang="ru-RU" sz="1000" b="0" dirty="0" smtClean="0"/>
              <a:t>;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Дом культуры – 3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Кинотеатры - 1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Музей – 1 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- объекты религиозного культа (храмы, </a:t>
            </a:r>
            <a:r>
              <a:rPr lang="ru-RU" sz="1000" b="0" dirty="0" smtClean="0"/>
              <a:t>монастыри, часовни) </a:t>
            </a:r>
            <a:r>
              <a:rPr lang="ru-RU" sz="1000" b="0" dirty="0"/>
              <a:t>– 4</a:t>
            </a:r>
            <a:r>
              <a:rPr lang="ru-RU" sz="1000" b="0" dirty="0" smtClean="0"/>
              <a:t> (православные </a:t>
            </a:r>
            <a:r>
              <a:rPr lang="ru-RU" sz="1000" b="0" dirty="0"/>
              <a:t>христианские)</a:t>
            </a:r>
          </a:p>
        </p:txBody>
      </p:sp>
      <p:sp>
        <p:nvSpPr>
          <p:cNvPr id="42" name="Text Box 1051"/>
          <p:cNvSpPr txBox="1">
            <a:spLocks noChangeArrowheads="1"/>
          </p:cNvSpPr>
          <p:nvPr/>
        </p:nvSpPr>
        <p:spPr bwMode="auto">
          <a:xfrm>
            <a:off x="8649" y="5163767"/>
            <a:ext cx="7307897" cy="1694233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271463" algn="just"/>
            <a:r>
              <a:rPr lang="ru-RU" i="0" dirty="0"/>
              <a:t>Город Калтан расположен на </a:t>
            </a:r>
            <a:r>
              <a:rPr lang="ru-RU" i="0" dirty="0" smtClean="0"/>
              <a:t>юге Кемеровской области – </a:t>
            </a:r>
            <a:r>
              <a:rPr lang="ru-RU" i="0" dirty="0"/>
              <a:t>Кузбасса, в пойменной части р. Кондома, в 289 км к югу от Кемерово и в 38 км от г. Новокузнецка (его город-спутник</a:t>
            </a:r>
            <a:r>
              <a:rPr lang="ru-RU" i="0" dirty="0" smtClean="0"/>
              <a:t>).</a:t>
            </a:r>
          </a:p>
          <a:p>
            <a:pPr indent="271463" algn="just"/>
            <a:r>
              <a:rPr lang="ru-RU" i="0" dirty="0" smtClean="0"/>
              <a:t> </a:t>
            </a:r>
            <a:r>
              <a:rPr lang="ru-RU" i="0" dirty="0"/>
              <a:t>Рельеф </a:t>
            </a:r>
            <a:r>
              <a:rPr lang="ru-RU" i="0" dirty="0" smtClean="0"/>
              <a:t>округа </a:t>
            </a:r>
            <a:r>
              <a:rPr lang="ru-RU" i="0" dirty="0"/>
              <a:t>холмистый, пересеченный, с абсолютными отметками до 230 м. </a:t>
            </a:r>
            <a:r>
              <a:rPr lang="ru-RU" i="0" dirty="0" smtClean="0"/>
              <a:t>Округа </a:t>
            </a:r>
            <a:r>
              <a:rPr lang="ru-RU" i="0" dirty="0"/>
              <a:t>отнесен к сейсмоопасным. Сейсмичность </a:t>
            </a:r>
            <a:r>
              <a:rPr lang="ru-RU" i="0" dirty="0" smtClean="0"/>
              <a:t>округа </a:t>
            </a:r>
            <a:r>
              <a:rPr lang="ru-RU" i="0" dirty="0"/>
              <a:t>- 6 баллов</a:t>
            </a:r>
            <a:r>
              <a:rPr lang="ru-RU" i="0" dirty="0" smtClean="0"/>
              <a:t>.</a:t>
            </a:r>
            <a:r>
              <a:rPr lang="ru-RU" i="0" dirty="0"/>
              <a:t> Климат </a:t>
            </a:r>
            <a:r>
              <a:rPr lang="ru-RU" i="0" dirty="0" smtClean="0"/>
              <a:t>округа </a:t>
            </a:r>
            <a:r>
              <a:rPr lang="ru-RU" i="0" dirty="0"/>
              <a:t>континентальный, с повышенным количеством осадков, характеризуется относительно суровой зимой и коротким, но жарким летом. Снеговой покров держится 176 дней в году. Для территории характерны сильные ветры южных и западных направлений. Среднегодовая скорость ветра 2-3 метра в секунду, максимальная 17-25 метров в секунду</a:t>
            </a:r>
            <a:r>
              <a:rPr lang="ru-RU" i="0" dirty="0" smtClean="0"/>
              <a:t>.</a:t>
            </a:r>
            <a:r>
              <a:rPr lang="ru-RU" i="0" dirty="0"/>
              <a:t> </a:t>
            </a:r>
            <a:endParaRPr lang="ru-RU" i="0" dirty="0" smtClean="0"/>
          </a:p>
          <a:p>
            <a:pPr indent="271463" algn="just"/>
            <a:r>
              <a:rPr lang="ru-RU" i="0" dirty="0" smtClean="0"/>
              <a:t>К </a:t>
            </a:r>
            <a:r>
              <a:rPr lang="ru-RU" i="0" dirty="0"/>
              <a:t>западу от города Калтан имеются залежи угольных пластов. Пласты сложные по структуре, мощностью </a:t>
            </a:r>
            <a:r>
              <a:rPr lang="ru-RU" i="0" dirty="0" smtClean="0"/>
              <a:t>1,1 – 3,03 </a:t>
            </a:r>
            <a:r>
              <a:rPr lang="ru-RU" i="0" dirty="0"/>
              <a:t>м. Суммарные прогнозные ресурсы угольных пластов составляют 26 млн. т. На восточной границе городской застройки расположено </a:t>
            </a:r>
            <a:r>
              <a:rPr lang="ru-RU" i="0" dirty="0" err="1"/>
              <a:t>Калтанское</a:t>
            </a:r>
            <a:r>
              <a:rPr lang="ru-RU" i="0" dirty="0"/>
              <a:t> месторождение кирпичных суглинков.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750" y="28559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B2B2B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КАЛТАНСКОГО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5475" y="4042345"/>
            <a:ext cx="4305477" cy="2493243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/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К</a:t>
            </a: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алтанского городского округа размещена </a:t>
            </a:r>
          </a:p>
          <a:p>
            <a:pPr algn="ctr" defTabSz="1211324"/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отдельном здании.</a:t>
            </a:r>
          </a:p>
          <a:p>
            <a:pPr algn="ctr" defTabSz="1211324"/>
            <a:endParaRPr lang="ru-RU" sz="19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/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площадь – 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105</a:t>
            </a: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 м.</a:t>
            </a:r>
          </a:p>
          <a:p>
            <a:pPr algn="ctr" defTabSz="1211324"/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 м.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80992" y="1052736"/>
            <a:ext cx="4799465" cy="180020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>
              <a:defRPr/>
            </a:pPr>
            <a:r>
              <a:rPr lang="ru-RU" sz="19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324">
              <a:defRPr/>
            </a:pP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652740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Кемеровская область – Кузбасс, г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Калтан, 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ул. Комсомольская, 63</a:t>
            </a:r>
          </a:p>
          <a:p>
            <a:pPr algn="ctr" defTabSz="1211324">
              <a:defRPr/>
            </a:pP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эл.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Edds_kaltan@mail.ru</a:t>
            </a:r>
            <a:endParaRPr lang="ru-RU" sz="19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(38472) 3-00-05, факс (38472) 3-48-03</a:t>
            </a:r>
            <a:endParaRPr lang="ru-RU" sz="19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4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Старший диспетчер\Desktop\фото ЕДДС ноябрь 2014\фото ЕДДС 12.02.16г\DSCN8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1052737"/>
            <a:ext cx="1995686" cy="2232247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880992" y="2852936"/>
            <a:ext cx="488335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880992" y="3068960"/>
            <a:ext cx="3080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оперативного зала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кв.м.</a:t>
            </a:r>
            <a:endParaRPr lang="ru-RU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" y="1063495"/>
            <a:ext cx="2708658" cy="2221490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3191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КАЛТАНСКОГО ГОРОДСКОГО ОКРУГА</a:t>
            </a:r>
          </a:p>
        </p:txBody>
      </p:sp>
      <p:sp>
        <p:nvSpPr>
          <p:cNvPr id="108546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99534400-ACA3-41EA-866E-4D3EC394C4CC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5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0857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88045"/>
              </p:ext>
            </p:extLst>
          </p:nvPr>
        </p:nvGraphicFramePr>
        <p:xfrm>
          <a:off x="560388" y="1227138"/>
          <a:ext cx="8856662" cy="1747203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Штатная численность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дежурной смены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Заработная плата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зарплата в городском округе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Консолидированный бюджет городского округа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1620,75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КАЛТАНСКОГО ГОРОДСКОГО ОКРУГА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45004"/>
              </p:ext>
            </p:extLst>
          </p:nvPr>
        </p:nvGraphicFramePr>
        <p:xfrm>
          <a:off x="272481" y="908720"/>
          <a:ext cx="4680521" cy="128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Телефон городской АТС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HD IP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Grandstream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GXP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Сотовый телефон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Радиостанция стационарная УКВ диапазона 400-470 МГц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Переносная радиостанция УКВ диапазона 400-470 МГц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8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- 100 %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857643"/>
              </p:ext>
            </p:extLst>
          </p:nvPr>
        </p:nvGraphicFramePr>
        <p:xfrm>
          <a:off x="5097016" y="908720"/>
          <a:ext cx="4680521" cy="896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АРМ диспетчера , ст. диспетчера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Принтер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 Laser Jet 1018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Факс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Panasonic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КХ-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FC278RU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3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98340"/>
              </p:ext>
            </p:extLst>
          </p:nvPr>
        </p:nvGraphicFramePr>
        <p:xfrm>
          <a:off x="5091704" y="2061789"/>
          <a:ext cx="4680521" cy="54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АРМ ВКС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8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57884"/>
              </p:ext>
            </p:extLst>
          </p:nvPr>
        </p:nvGraphicFramePr>
        <p:xfrm>
          <a:off x="272481" y="2284980"/>
          <a:ext cx="4680520" cy="173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оповещения руководящего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и 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Руководящий состав администрации оповещается через автоматическую стойку СЦВ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Население оповещается через аппаратуру П-166 с запуском  электросирен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Население оповещается через аппаратный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сервер IS-40 НПО «Альфа-Телекс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Используются СГУ, установленные на автомобилях экстренных служб, через теле- и радио-вещание,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3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- 90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42755"/>
              </p:ext>
            </p:extLst>
          </p:nvPr>
        </p:nvGraphicFramePr>
        <p:xfrm>
          <a:off x="5091703" y="3721161"/>
          <a:ext cx="4680521" cy="79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Определение номера звонящего абонента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682528"/>
              </p:ext>
            </p:extLst>
          </p:nvPr>
        </p:nvGraphicFramePr>
        <p:xfrm>
          <a:off x="5091703" y="2818004"/>
          <a:ext cx="4680521" cy="56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Hama EWS-430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31883"/>
              </p:ext>
            </p:extLst>
          </p:nvPr>
        </p:nvGraphicFramePr>
        <p:xfrm>
          <a:off x="261365" y="4142954"/>
          <a:ext cx="4680521" cy="56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Имеется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70619"/>
              </p:ext>
            </p:extLst>
          </p:nvPr>
        </p:nvGraphicFramePr>
        <p:xfrm>
          <a:off x="261365" y="4846067"/>
          <a:ext cx="9505060" cy="188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37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Интранет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ЛВС МЧС России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России по Кемеровской области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Кузбассу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6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306943"/>
              </p:ext>
            </p:extLst>
          </p:nvPr>
        </p:nvGraphicFramePr>
        <p:xfrm>
          <a:off x="269005" y="836712"/>
          <a:ext cx="9436523" cy="940730"/>
        </p:xfrm>
        <a:graphic>
          <a:graphicData uri="http://schemas.openxmlformats.org/drawingml/2006/table">
            <a:tbl>
              <a:tblPr/>
              <a:tblGrid>
                <a:gridCol w="173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-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50856" y="1706084"/>
            <a:ext cx="2663785" cy="4528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1200" dirty="0" smtClean="0">
                <a:solidFill>
                  <a:srgbClr val="FFFF00"/>
                </a:solidFill>
                <a:latin typeface="Arial" panose="020B0604020202020204" pitchFamily="34" charset="0"/>
              </a:rPr>
              <a:t>Разрез АО </a:t>
            </a:r>
            <a:r>
              <a:rPr lang="ru-RU" sz="1200" dirty="0">
                <a:solidFill>
                  <a:srgbClr val="FFFF00"/>
                </a:solidFill>
                <a:latin typeface="Arial" panose="020B0604020202020204" pitchFamily="34" charset="0"/>
              </a:rPr>
              <a:t>«КУЗНЕЦКИНВЕСТСТРОЙ» </a:t>
            </a:r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50" descr="разрезттттт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9" y="2158893"/>
            <a:ext cx="2663785" cy="182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125490" y="3535181"/>
            <a:ext cx="1784350" cy="449263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txBody>
          <a:bodyPr lIns="78909" tIns="39455" rIns="78909" bIns="39455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652812 г. Калтан, 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Кандышевская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</a:t>
            </a:r>
          </a:p>
        </p:txBody>
      </p:sp>
      <p:pic>
        <p:nvPicPr>
          <p:cNvPr id="40" name="Picture 40" descr="Фото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96" y="2141371"/>
            <a:ext cx="2520280" cy="186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5745088" y="1863618"/>
            <a:ext cx="1895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9" tIns="39455" rIns="78909" bIns="3945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«ЮК ГРЭС»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83443" y="3501008"/>
            <a:ext cx="1847850" cy="449262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txBody>
          <a:bodyPr lIns="78909" tIns="39455" rIns="78909" bIns="39455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652740 г. Калтан, 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Комсомольская, 20</a:t>
            </a:r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3" descr="i?id=44315730-14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4932363"/>
            <a:ext cx="274002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312737" y="4206352"/>
            <a:ext cx="2655565" cy="7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909" tIns="39455" rIns="78909" bIns="3945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«Калтанский угольный разрез» филиал ОАО «Угольная компания «</a:t>
            </a:r>
            <a:r>
              <a:rPr lang="ru-RU" altLang="ru-RU" sz="1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Кузбассразрезуголь</a:t>
            </a:r>
            <a:r>
              <a:rPr lang="ru-RU" alt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400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5490" y="6102350"/>
            <a:ext cx="1849438" cy="449263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</p:spPr>
        <p:txBody>
          <a:bodyPr lIns="78909" tIns="39455" rIns="78909" bIns="39455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652831 п. Малиновка, 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Угольная, 54</a:t>
            </a:r>
          </a:p>
        </p:txBody>
      </p:sp>
      <p:pic>
        <p:nvPicPr>
          <p:cNvPr id="46" name="Picture 54" descr="777777 (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84" y="4887913"/>
            <a:ext cx="2485091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5348321" y="4464167"/>
            <a:ext cx="2832264" cy="29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909" tIns="39455" rIns="78909" bIns="3945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alt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Шахта «</a:t>
            </a:r>
            <a:r>
              <a:rPr lang="ru-RU" altLang="ru-RU" sz="1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Алардинская</a:t>
            </a:r>
            <a:r>
              <a:rPr lang="ru-RU" alt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400" dirty="0">
              <a:solidFill>
                <a:srgbClr val="FFFF00"/>
              </a:solidFill>
            </a:endParaRPr>
          </a:p>
        </p:txBody>
      </p:sp>
      <p:sp>
        <p:nvSpPr>
          <p:cNvPr id="48" name="TextBox 16"/>
          <p:cNvSpPr txBox="1"/>
          <p:nvPr/>
        </p:nvSpPr>
        <p:spPr>
          <a:xfrm>
            <a:off x="8027987" y="6132512"/>
            <a:ext cx="1812925" cy="449263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</p:spPr>
        <p:txBody>
          <a:bodyPr lIns="78909" tIns="39455" rIns="78909" bIns="39455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652830 п. Малиновка, 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Угольная, 56 </a:t>
            </a:r>
          </a:p>
        </p:txBody>
      </p:sp>
    </p:spTree>
    <p:extLst>
      <p:ext uri="{BB962C8B-B14F-4D97-AF65-F5344CB8AC3E}">
        <p14:creationId xmlns:p14="http://schemas.microsoft.com/office/powerpoint/2010/main" val="1356547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17133"/>
            <a:ext cx="9906000" cy="1172749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 </a:t>
            </a:r>
            <a:endParaRPr 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КАЛТАНСКОГО ГОРОДСКОГО ОКРУГА </a:t>
            </a: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2018 - 2022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15749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89050"/>
            <a:ext cx="408389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pPr indent="189987" defTabSz="1072866" fontAlgn="base">
              <a:spcBef>
                <a:spcPct val="0"/>
              </a:spcBef>
              <a:spcAft>
                <a:spcPct val="0"/>
              </a:spcAft>
              <a:tabLst>
                <a:tab pos="3484951" algn="ctr"/>
                <a:tab pos="6969901" algn="r"/>
              </a:tabLst>
            </a:pPr>
            <a:endParaRPr lang="ru-RU">
              <a:latin typeface="Arial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393851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06573" y="1556792"/>
            <a:ext cx="7878875" cy="1570173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</p:spPr>
        <p:txBody>
          <a:bodyPr wrap="square" lIns="107183" tIns="53594" rIns="107183" bIns="53594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525257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период 2018-2022 года на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Калтанского городского округа чрезвычайных ситуаций не произошло. </a:t>
            </a:r>
            <a:endParaRPr 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5257" algn="just"/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5257" algn="just"/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5257" algn="just"/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032928"/>
              </p:ext>
            </p:extLst>
          </p:nvPr>
        </p:nvGraphicFramePr>
        <p:xfrm>
          <a:off x="1136650" y="4049713"/>
          <a:ext cx="7761288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Лист" r:id="rId4" imgW="7134149" imgH="2076415" progId="Excel.Sheet.8">
                  <p:embed/>
                </p:oleObj>
              </mc:Choice>
              <mc:Fallback>
                <p:oleObj name="Лист" r:id="rId4" imgW="7134149" imgH="2076415" progId="Excel.Sheet.8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049713"/>
                        <a:ext cx="7761288" cy="210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МЕСТА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ПЕРСОНАЛА ДЕЖУРНОЙ СМЕНЫ</a:t>
            </a:r>
            <a:endParaRPr 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КАЛТАНСКОГО ГОРОДСКОГО ОКРУГА</a:t>
            </a: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576736" y="3832328"/>
            <a:ext cx="4752528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 smtClean="0">
                <a:solidFill>
                  <a:schemeClr val="tx1"/>
                </a:solidFill>
              </a:rPr>
              <a:t>Оперативный зал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Старший диспетчер\Desktop\фото 07.09.20г\b7238c93-9298-4890-b6d8-d0e62c4186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016943"/>
            <a:ext cx="4032448" cy="2664296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тарший диспетчер\Desktop\ЕДДС\Смотр - конкурс 2020\фото 07.09.20г\494bc940-fc99-4e56-a30d-1da15bbdea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4157643"/>
            <a:ext cx="4135512" cy="2531926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1008564"/>
            <a:ext cx="4032448" cy="2672676"/>
          </a:xfrm>
          <a:prstGeom prst="rect">
            <a:avLst/>
          </a:prstGeom>
          <a:ln w="38100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6" y="4157643"/>
            <a:ext cx="4063504" cy="2531926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8703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20995</TotalTime>
  <Words>1070</Words>
  <Application>Microsoft Office PowerPoint</Application>
  <PresentationFormat>Лист A4 (210x297 мм)</PresentationFormat>
  <Paragraphs>278</Paragraphs>
  <Slides>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Лист</vt:lpstr>
      <vt:lpstr>Презентация PowerPoint</vt:lpstr>
      <vt:lpstr>РУКОВОДСТВО КАЛТАНСКОГО ГОРОДСКОГО ОКРУГА И ЕДДС </vt:lpstr>
      <vt:lpstr>КРАТКАЯ  ХАРАКТЕРИСТИКА  КАЛТАНСКОГО ГОРОДСКОГО ОКРУГА</vt:lpstr>
      <vt:lpstr>РАЗМЕЩЕНИЕ ЕДДС КАЛТАНСКОГО ГОРОДСКОГО ОКРУГА</vt:lpstr>
      <vt:lpstr>ЧИСЛЕННОСТЬ ДИСПЕТЧЕРСКОГО СОСТАВА  ЕДДС КАЛТАНСКОГО ГОРОДСКОГО ОКРУГА</vt:lpstr>
      <vt:lpstr>ТЕХНИЧЕСКОЕ ОСНАЩЕНИЕ ЕДДС КАЛТАНСКОГО ГОРОДСКОГО ОКРУГА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730</cp:revision>
  <cp:lastPrinted>2016-02-17T02:29:20Z</cp:lastPrinted>
  <dcterms:modified xsi:type="dcterms:W3CDTF">2023-02-20T07:19:02Z</dcterms:modified>
</cp:coreProperties>
</file>