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5" r:id="rId3"/>
  </p:sldMasterIdLst>
  <p:notesMasterIdLst>
    <p:notesMasterId r:id="rId13"/>
  </p:notesMasterIdLst>
  <p:sldIdLst>
    <p:sldId id="312" r:id="rId4"/>
    <p:sldId id="280" r:id="rId5"/>
    <p:sldId id="281" r:id="rId6"/>
    <p:sldId id="260" r:id="rId7"/>
    <p:sldId id="333" r:id="rId8"/>
    <p:sldId id="295" r:id="rId9"/>
    <p:sldId id="324" r:id="rId10"/>
    <p:sldId id="328" r:id="rId11"/>
    <p:sldId id="334" r:id="rId12"/>
  </p:sldIdLst>
  <p:sldSz cx="9906000" cy="6858000" type="A4"/>
  <p:notesSz cx="6797675" cy="9926638"/>
  <p:defaultTextStyle>
    <a:defPPr>
      <a:defRPr lang="ru-RU"/>
    </a:defPPr>
    <a:lvl1pPr marL="0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048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097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8144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4194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0244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6292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2340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88393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FF99"/>
    <a:srgbClr val="CCFF99"/>
    <a:srgbClr val="FFFF66"/>
    <a:srgbClr val="CCE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4" autoAdjust="0"/>
    <p:restoredTop sz="94848" autoAdjust="0"/>
  </p:normalViewPr>
  <p:slideViewPr>
    <p:cSldViewPr>
      <p:cViewPr varScale="1">
        <p:scale>
          <a:sx n="75" d="100"/>
          <a:sy n="75" d="100"/>
        </p:scale>
        <p:origin x="78" y="82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F0EDF-A2D1-4430-A0F9-FF71D53F502E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8B19E-85C1-443B-B93B-78631C9AFA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50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048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097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8144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4194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0244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6292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2340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88393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B19E-85C1-443B-B93B-78631C9AFA9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237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B19E-85C1-443B-B93B-78631C9AFA9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237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4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8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4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0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6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88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107" y="1905004"/>
            <a:ext cx="8322074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1106" y="4344994"/>
            <a:ext cx="832207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74750542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10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4994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3" y="2355853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800" b="0" i="1" u="none" strike="noStrike" kern="0" cap="none" spc="-104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32472999"/>
      </p:ext>
    </p:extLst>
  </p:cSld>
  <p:clrMapOvr>
    <a:masterClrMapping/>
  </p:clrMapOvr>
  <p:transition spd="slow">
    <p:fade/>
  </p:transition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12750" y="1411553"/>
            <a:ext cx="9080500" cy="145578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85811191"/>
      </p:ext>
    </p:extLst>
  </p:cSld>
  <p:clrMapOvr>
    <a:masterClrMapping/>
  </p:clrMapOvr>
  <p:transition spd="slow">
    <p:fade/>
  </p:transition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750" y="1412877"/>
            <a:ext cx="9080500" cy="145578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6368631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2754" y="1411560"/>
            <a:ext cx="4457701" cy="1224951"/>
          </a:xfrm>
        </p:spPr>
        <p:txBody>
          <a:bodyPr/>
          <a:lstStyle>
            <a:lvl1pPr marL="235934" indent="-235934">
              <a:lnSpc>
                <a:spcPct val="90000"/>
              </a:lnSpc>
              <a:defRPr sz="2000"/>
            </a:lvl1pPr>
            <a:lvl2pPr marL="467277" indent="-225836">
              <a:lnSpc>
                <a:spcPct val="90000"/>
              </a:lnSpc>
              <a:defRPr sz="1600"/>
            </a:lvl2pPr>
            <a:lvl3pPr marL="661902" indent="-200130">
              <a:lnSpc>
                <a:spcPct val="90000"/>
              </a:lnSpc>
              <a:defRPr sz="1400"/>
            </a:lvl3pPr>
            <a:lvl4pPr marL="851935" indent="-190034">
              <a:lnSpc>
                <a:spcPct val="90000"/>
              </a:lnSpc>
              <a:defRPr sz="1300"/>
            </a:lvl4pPr>
            <a:lvl5pPr marL="1052065" indent="-194622">
              <a:lnSpc>
                <a:spcPct val="90000"/>
              </a:lnSpc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5" y="1411560"/>
            <a:ext cx="4457701" cy="1224951"/>
          </a:xfrm>
        </p:spPr>
        <p:txBody>
          <a:bodyPr/>
          <a:lstStyle>
            <a:lvl1pPr marL="241444" indent="-241444">
              <a:lnSpc>
                <a:spcPct val="90000"/>
              </a:lnSpc>
              <a:defRPr sz="2000"/>
            </a:lvl1pPr>
            <a:lvl2pPr marL="467277" indent="-235934">
              <a:lnSpc>
                <a:spcPct val="90000"/>
              </a:lnSpc>
              <a:defRPr sz="1600"/>
            </a:lvl2pPr>
            <a:lvl3pPr marL="667411" indent="-210230">
              <a:lnSpc>
                <a:spcPct val="90000"/>
              </a:lnSpc>
              <a:defRPr sz="1400"/>
            </a:lvl3pPr>
            <a:lvl4pPr marL="851935" indent="-184525">
              <a:lnSpc>
                <a:spcPct val="90000"/>
              </a:lnSpc>
              <a:defRPr sz="1300"/>
            </a:lvl4pPr>
            <a:lvl5pPr marL="1052065" indent="-190034">
              <a:lnSpc>
                <a:spcPct val="90000"/>
              </a:lnSpc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86999755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754" y="1854758"/>
            <a:ext cx="4457701" cy="2492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17272" indent="0">
              <a:buNone/>
              <a:defRPr sz="1400" b="1"/>
            </a:lvl2pPr>
            <a:lvl3pPr marL="634543" indent="0">
              <a:buNone/>
              <a:defRPr sz="1300" b="1"/>
            </a:lvl3pPr>
            <a:lvl4pPr marL="951816" indent="0">
              <a:buNone/>
              <a:defRPr sz="1100" b="1"/>
            </a:lvl4pPr>
            <a:lvl5pPr marL="1269088" indent="0">
              <a:buNone/>
              <a:defRPr sz="1100" b="1"/>
            </a:lvl5pPr>
            <a:lvl6pPr marL="1586360" indent="0">
              <a:buNone/>
              <a:defRPr sz="1100" b="1"/>
            </a:lvl6pPr>
            <a:lvl7pPr marL="1903631" indent="0">
              <a:buNone/>
              <a:defRPr sz="1100" b="1"/>
            </a:lvl7pPr>
            <a:lvl8pPr marL="2220904" indent="0">
              <a:buNone/>
              <a:defRPr sz="1100" b="1"/>
            </a:lvl8pPr>
            <a:lvl9pPr marL="2538176" indent="0">
              <a:buNone/>
              <a:defRPr sz="1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2752" y="2174879"/>
            <a:ext cx="4457701" cy="1084912"/>
          </a:xfrm>
        </p:spPr>
        <p:txBody>
          <a:bodyPr/>
          <a:lstStyle>
            <a:lvl1pPr marL="195540" indent="-195540">
              <a:defRPr sz="1600"/>
            </a:lvl1pPr>
            <a:lvl2pPr marL="390163" indent="-184525">
              <a:defRPr sz="1400"/>
            </a:lvl2pPr>
            <a:lvl3pPr marL="564591" indent="-168916">
              <a:defRPr sz="1300"/>
            </a:lvl3pPr>
            <a:lvl4pPr marL="728918" indent="-158819">
              <a:defRPr sz="1200"/>
            </a:lvl4pPr>
            <a:lvl5pPr marL="887739" indent="-143213"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3153" y="1854758"/>
            <a:ext cx="4460104" cy="2492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17272" indent="0">
              <a:buNone/>
              <a:defRPr sz="1400" b="1"/>
            </a:lvl2pPr>
            <a:lvl3pPr marL="634543" indent="0">
              <a:buNone/>
              <a:defRPr sz="1300" b="1"/>
            </a:lvl3pPr>
            <a:lvl4pPr marL="951816" indent="0">
              <a:buNone/>
              <a:defRPr sz="1100" b="1"/>
            </a:lvl4pPr>
            <a:lvl5pPr marL="1269088" indent="0">
              <a:buNone/>
              <a:defRPr sz="1100" b="1"/>
            </a:lvl5pPr>
            <a:lvl6pPr marL="1586360" indent="0">
              <a:buNone/>
              <a:defRPr sz="1100" b="1"/>
            </a:lvl6pPr>
            <a:lvl7pPr marL="1903631" indent="0">
              <a:buNone/>
              <a:defRPr sz="1100" b="1"/>
            </a:lvl7pPr>
            <a:lvl8pPr marL="2220904" indent="0">
              <a:buNone/>
              <a:defRPr sz="1100" b="1"/>
            </a:lvl8pPr>
            <a:lvl9pPr marL="2538176" indent="0">
              <a:buNone/>
              <a:defRPr sz="1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9"/>
            <a:ext cx="4461139" cy="1084912"/>
          </a:xfrm>
        </p:spPr>
        <p:txBody>
          <a:bodyPr/>
          <a:lstStyle>
            <a:lvl1pPr marL="205640" indent="-205640">
              <a:defRPr sz="1600"/>
            </a:lvl1pPr>
            <a:lvl2pPr marL="395672" indent="-190034">
              <a:defRPr sz="1400"/>
            </a:lvl2pPr>
            <a:lvl3pPr marL="570098" indent="-169835">
              <a:defRPr sz="1300"/>
            </a:lvl3pPr>
            <a:lvl4pPr marL="728918" indent="-164328">
              <a:defRPr sz="1200"/>
            </a:lvl4pPr>
            <a:lvl5pPr marL="887739" indent="-153312"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02814406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65608622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849791"/>
      </p:ext>
    </p:extLst>
  </p:cSld>
  <p:clrMapOvr>
    <a:masterClrMapping/>
  </p:clrMapOvr>
  <p:transition spd="slow">
    <p:fade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7301300"/>
      </p:ext>
    </p:extLst>
  </p:cSld>
  <p:clrMapOvr>
    <a:masterClrMapping/>
  </p:clrMapOvr>
  <p:transition spd="slow">
    <p:fade/>
  </p:transition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57"/>
            <a:ext cx="9080500" cy="1455783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84138241"/>
      </p:ext>
    </p:extLst>
  </p:cSld>
  <p:clrMapOvr>
    <a:masterClrMapping/>
  </p:clrMapOvr>
  <p:transition spd="slow">
    <p:fade/>
  </p:transition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57"/>
            <a:ext cx="9080500" cy="1455783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8" y="6238876"/>
            <a:ext cx="9906001" cy="619125"/>
          </a:xfrm>
          <a:solidFill>
            <a:srgbClr val="FFFF99"/>
          </a:solidFill>
        </p:spPr>
        <p:txBody>
          <a:bodyPr lIns="149373" tIns="74688" rIns="149373" bIns="74688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32977067"/>
      </p:ext>
    </p:extLst>
  </p:cSld>
  <p:clrMapOvr>
    <a:masterClrMapping/>
  </p:clrMapOvr>
  <p:transition spd="slow">
    <p:fade/>
  </p:transition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10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4994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3" y="2355853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800" b="0" i="1" u="none" strike="noStrike" kern="0" cap="none" spc="-104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83781973"/>
      </p:ext>
    </p:extLst>
  </p:cSld>
  <p:clrMapOvr>
    <a:masterClrMapping/>
  </p:clrMapOvr>
  <p:transition spd="slow">
    <p:fade/>
  </p:transition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284" y="4408543"/>
            <a:ext cx="8420633" cy="567848"/>
          </a:xfrm>
        </p:spPr>
        <p:txBody>
          <a:bodyPr/>
          <a:lstStyle>
            <a:lvl1pPr algn="l">
              <a:defRPr sz="4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284" y="4131782"/>
            <a:ext cx="8420633" cy="276999"/>
          </a:xfrm>
        </p:spPr>
        <p:txBody>
          <a:bodyPr anchor="b"/>
          <a:lstStyle>
            <a:lvl1pPr marL="0" indent="0">
              <a:buNone/>
              <a:defRPr sz="2000"/>
            </a:lvl1pPr>
            <a:lvl2pPr marL="425401" indent="0">
              <a:buNone/>
              <a:defRPr sz="1900"/>
            </a:lvl2pPr>
            <a:lvl3pPr marL="850766" indent="0">
              <a:buNone/>
              <a:defRPr sz="1500"/>
            </a:lvl3pPr>
            <a:lvl4pPr marL="1276114" indent="0">
              <a:buNone/>
              <a:defRPr sz="1400"/>
            </a:lvl4pPr>
            <a:lvl5pPr marL="1701614" indent="0">
              <a:buNone/>
              <a:defRPr sz="1400"/>
            </a:lvl5pPr>
            <a:lvl6pPr marL="2126985" indent="0">
              <a:buNone/>
              <a:defRPr sz="1400"/>
            </a:lvl6pPr>
            <a:lvl7pPr marL="2552257" indent="0">
              <a:buNone/>
              <a:defRPr sz="1400"/>
            </a:lvl7pPr>
            <a:lvl8pPr marL="2977595" indent="0">
              <a:buNone/>
              <a:defRPr sz="1400"/>
            </a:lvl8pPr>
            <a:lvl9pPr marL="340303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1"/>
          </a:xfrm>
          <a:prstGeom prst="rect">
            <a:avLst/>
          </a:prstGeom>
        </p:spPr>
        <p:txBody>
          <a:bodyPr lIns="107257" tIns="53629" rIns="107257" bIns="53629"/>
          <a:lstStyle>
            <a:lvl1pPr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7262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1"/>
          </a:xfrm>
          <a:prstGeom prst="rect">
            <a:avLst/>
          </a:prstGeom>
        </p:spPr>
        <p:txBody>
          <a:bodyPr lIns="107257" tIns="53629" rIns="107257" bIns="53629"/>
          <a:lstStyle>
            <a:lvl1pPr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7262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1"/>
          </a:xfrm>
          <a:prstGeom prst="rect">
            <a:avLst/>
          </a:prstGeom>
        </p:spPr>
        <p:txBody>
          <a:bodyPr lIns="107257" tIns="53629" rIns="107257" bIns="53629"/>
          <a:lstStyle>
            <a:lvl1pPr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7262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05EAF46-E43B-41A6-AED8-C98200BED526}" type="slidenum">
              <a:rPr lang="ru-RU" smtClean="0"/>
              <a:pPr defTabSz="1072621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313871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107" y="1905002"/>
            <a:ext cx="8322074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1106" y="4344993"/>
            <a:ext cx="832207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0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8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5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22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9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63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9237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07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4993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0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8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5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22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9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63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82222" y="2355853"/>
            <a:ext cx="8330957" cy="1384995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100" b="0" i="1" u="none" strike="noStrike" kern="0" cap="none" spc="-89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196808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12750" y="1411554"/>
            <a:ext cx="9080500" cy="1244956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921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750" y="1412878"/>
            <a:ext cx="9080500" cy="1244956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0573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2753" y="1411556"/>
            <a:ext cx="4457701" cy="1034129"/>
          </a:xfrm>
        </p:spPr>
        <p:txBody>
          <a:bodyPr/>
          <a:lstStyle>
            <a:lvl1pPr marL="201109" indent="-201109">
              <a:lnSpc>
                <a:spcPct val="90000"/>
              </a:lnSpc>
              <a:defRPr sz="1600"/>
            </a:lvl1pPr>
            <a:lvl2pPr marL="398306" indent="-192501">
              <a:lnSpc>
                <a:spcPct val="90000"/>
              </a:lnSpc>
              <a:defRPr sz="1400"/>
            </a:lvl2pPr>
            <a:lvl3pPr marL="564201" indent="-170590">
              <a:lnSpc>
                <a:spcPct val="90000"/>
              </a:lnSpc>
              <a:defRPr sz="1200"/>
            </a:lvl3pPr>
            <a:lvl4pPr marL="726185" indent="-161982">
              <a:lnSpc>
                <a:spcPct val="90000"/>
              </a:lnSpc>
              <a:defRPr sz="1100"/>
            </a:lvl4pPr>
            <a:lvl5pPr marL="896774" indent="-165895">
              <a:lnSpc>
                <a:spcPct val="90000"/>
              </a:lnSpc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3" y="1411556"/>
            <a:ext cx="4457701" cy="1034129"/>
          </a:xfrm>
        </p:spPr>
        <p:txBody>
          <a:bodyPr/>
          <a:lstStyle>
            <a:lvl1pPr marL="205805" indent="-205805">
              <a:lnSpc>
                <a:spcPct val="90000"/>
              </a:lnSpc>
              <a:defRPr sz="1600"/>
            </a:lvl1pPr>
            <a:lvl2pPr marL="398306" indent="-201109">
              <a:lnSpc>
                <a:spcPct val="90000"/>
              </a:lnSpc>
              <a:defRPr sz="1400"/>
            </a:lvl2pPr>
            <a:lvl3pPr marL="568897" indent="-179198">
              <a:lnSpc>
                <a:spcPct val="90000"/>
              </a:lnSpc>
              <a:defRPr sz="1200"/>
            </a:lvl3pPr>
            <a:lvl4pPr marL="726185" indent="-157288">
              <a:lnSpc>
                <a:spcPct val="90000"/>
              </a:lnSpc>
              <a:defRPr sz="1100"/>
            </a:lvl4pPr>
            <a:lvl5pPr marL="896774" indent="-161982">
              <a:lnSpc>
                <a:spcPct val="90000"/>
              </a:lnSpc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5441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0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0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81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41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02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6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23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883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753" y="1896305"/>
            <a:ext cx="4457701" cy="2077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/>
            </a:lvl1pPr>
            <a:lvl2pPr marL="270441" indent="0">
              <a:buNone/>
              <a:defRPr sz="1200" b="1"/>
            </a:lvl2pPr>
            <a:lvl3pPr marL="540881" indent="0">
              <a:buNone/>
              <a:defRPr sz="1100" b="1"/>
            </a:lvl3pPr>
            <a:lvl4pPr marL="811322" indent="0">
              <a:buNone/>
              <a:defRPr sz="900" b="1"/>
            </a:lvl4pPr>
            <a:lvl5pPr marL="1081763" indent="0">
              <a:buNone/>
              <a:defRPr sz="900" b="1"/>
            </a:lvl5pPr>
            <a:lvl6pPr marL="1352204" indent="0">
              <a:buNone/>
              <a:defRPr sz="900" b="1"/>
            </a:lvl6pPr>
            <a:lvl7pPr marL="1622645" indent="0">
              <a:buNone/>
              <a:defRPr sz="900" b="1"/>
            </a:lvl7pPr>
            <a:lvl8pPr marL="1893084" indent="0">
              <a:buNone/>
              <a:defRPr sz="900" b="1"/>
            </a:lvl8pPr>
            <a:lvl9pPr marL="2163525" indent="0">
              <a:buNone/>
              <a:defRPr sz="9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2751" y="2174878"/>
            <a:ext cx="4457701" cy="955646"/>
          </a:xfrm>
        </p:spPr>
        <p:txBody>
          <a:bodyPr/>
          <a:lstStyle>
            <a:lvl1pPr marL="166677" indent="-166677">
              <a:defRPr sz="1400"/>
            </a:lvl1pPr>
            <a:lvl2pPr marL="332573" indent="-157288">
              <a:defRPr sz="1200"/>
            </a:lvl2pPr>
            <a:lvl3pPr marL="481254" indent="-143985">
              <a:defRPr sz="1100"/>
            </a:lvl3pPr>
            <a:lvl4pPr marL="621326" indent="-135377">
              <a:defRPr sz="1100"/>
            </a:lvl4pPr>
            <a:lvl5pPr marL="756703" indent="-122074">
              <a:defRPr sz="11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3151" y="1896305"/>
            <a:ext cx="4460104" cy="2077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/>
            </a:lvl1pPr>
            <a:lvl2pPr marL="270441" indent="0">
              <a:buNone/>
              <a:defRPr sz="1200" b="1"/>
            </a:lvl2pPr>
            <a:lvl3pPr marL="540881" indent="0">
              <a:buNone/>
              <a:defRPr sz="1100" b="1"/>
            </a:lvl3pPr>
            <a:lvl4pPr marL="811322" indent="0">
              <a:buNone/>
              <a:defRPr sz="900" b="1"/>
            </a:lvl4pPr>
            <a:lvl5pPr marL="1081763" indent="0">
              <a:buNone/>
              <a:defRPr sz="900" b="1"/>
            </a:lvl5pPr>
            <a:lvl6pPr marL="1352204" indent="0">
              <a:buNone/>
              <a:defRPr sz="900" b="1"/>
            </a:lvl6pPr>
            <a:lvl7pPr marL="1622645" indent="0">
              <a:buNone/>
              <a:defRPr sz="900" b="1"/>
            </a:lvl7pPr>
            <a:lvl8pPr marL="1893084" indent="0">
              <a:buNone/>
              <a:defRPr sz="900" b="1"/>
            </a:lvl8pPr>
            <a:lvl9pPr marL="2163525" indent="0">
              <a:buNone/>
              <a:defRPr sz="9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8"/>
            <a:ext cx="4461139" cy="955646"/>
          </a:xfrm>
        </p:spPr>
        <p:txBody>
          <a:bodyPr/>
          <a:lstStyle>
            <a:lvl1pPr marL="175286" indent="-175286">
              <a:defRPr sz="1400"/>
            </a:lvl1pPr>
            <a:lvl2pPr marL="337269" indent="-161982">
              <a:defRPr sz="1200"/>
            </a:lvl2pPr>
            <a:lvl3pPr marL="485949" indent="-144768">
              <a:defRPr sz="1100"/>
            </a:lvl3pPr>
            <a:lvl4pPr marL="621326" indent="-140072">
              <a:defRPr sz="1100"/>
            </a:lvl4pPr>
            <a:lvl5pPr marL="756703" indent="-130682">
              <a:defRPr sz="11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8070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9097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29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71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55"/>
            <a:ext cx="9080500" cy="1244956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2049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55"/>
            <a:ext cx="9080500" cy="1244956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6" y="6238878"/>
            <a:ext cx="9906001" cy="619125"/>
          </a:xfrm>
          <a:solidFill>
            <a:srgbClr val="FFFF99"/>
          </a:solidFill>
        </p:spPr>
        <p:txBody>
          <a:bodyPr wrap="square" lIns="127325" tIns="63663" rIns="127325" bIns="63663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6604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07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4993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0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8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5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22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9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63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82222" y="2355853"/>
            <a:ext cx="8330957" cy="1384995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100" b="0" i="1" u="none" strike="noStrike" kern="0" cap="none" spc="-89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66813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281" y="4408544"/>
            <a:ext cx="8420633" cy="484748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281" y="4187180"/>
            <a:ext cx="8420633" cy="221599"/>
          </a:xfrm>
        </p:spPr>
        <p:txBody>
          <a:bodyPr anchor="b"/>
          <a:lstStyle>
            <a:lvl1pPr marL="0" indent="0">
              <a:buNone/>
              <a:defRPr sz="1600"/>
            </a:lvl1pPr>
            <a:lvl2pPr marL="362608" indent="0">
              <a:buNone/>
              <a:defRPr sz="1600"/>
            </a:lvl2pPr>
            <a:lvl3pPr marL="725189" indent="0">
              <a:buNone/>
              <a:defRPr sz="1300"/>
            </a:lvl3pPr>
            <a:lvl4pPr marL="1087752" indent="0">
              <a:buNone/>
              <a:defRPr sz="1200"/>
            </a:lvl4pPr>
            <a:lvl5pPr marL="1450445" indent="0">
              <a:buNone/>
              <a:defRPr sz="1200"/>
            </a:lvl5pPr>
            <a:lvl6pPr marL="1813029" indent="0">
              <a:buNone/>
              <a:defRPr sz="1200"/>
            </a:lvl6pPr>
            <a:lvl7pPr marL="2175529" indent="0">
              <a:buNone/>
              <a:defRPr sz="1200"/>
            </a:lvl7pPr>
            <a:lvl8pPr marL="2538084" indent="0">
              <a:buNone/>
              <a:defRPr sz="1200"/>
            </a:lvl8pPr>
            <a:lvl9pPr marL="2900724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4617" y="6245281"/>
            <a:ext cx="2311754" cy="476121"/>
          </a:xfrm>
          <a:prstGeom prst="rect">
            <a:avLst/>
          </a:prstGeom>
          <a:ln/>
        </p:spPr>
        <p:txBody>
          <a:bodyPr lIns="91426" tIns="45713" rIns="91426" bIns="45713"/>
          <a:lstStyle>
            <a:lvl1pPr>
              <a:defRPr/>
            </a:lvl1pPr>
          </a:lstStyle>
          <a:p>
            <a:pPr defTabSz="107286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691" y="6245281"/>
            <a:ext cx="3136622" cy="476121"/>
          </a:xfrm>
          <a:prstGeom prst="rect">
            <a:avLst/>
          </a:prstGeom>
          <a:ln/>
        </p:spPr>
        <p:txBody>
          <a:bodyPr lIns="91426" tIns="45713" rIns="91426" bIns="45713"/>
          <a:lstStyle>
            <a:lvl1pPr>
              <a:defRPr/>
            </a:lvl1pPr>
          </a:lstStyle>
          <a:p>
            <a:pPr defTabSz="107286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632" y="6245281"/>
            <a:ext cx="2311754" cy="476121"/>
          </a:xfrm>
          <a:prstGeom prst="rect">
            <a:avLst/>
          </a:prstGeom>
          <a:ln/>
        </p:spPr>
        <p:txBody>
          <a:bodyPr lIns="91426" tIns="45713" rIns="91426" bIns="45713"/>
          <a:lstStyle>
            <a:lvl1pPr>
              <a:defRPr/>
            </a:lvl1pPr>
          </a:lstStyle>
          <a:p>
            <a:pPr defTabSz="1072866" fontAlgn="base">
              <a:spcBef>
                <a:spcPct val="0"/>
              </a:spcBef>
              <a:spcAft>
                <a:spcPct val="0"/>
              </a:spcAft>
              <a:defRPr/>
            </a:pPr>
            <a:fld id="{DA93C3AF-1DFA-4AA1-AB43-4D0C476C7921}" type="slidenum">
              <a:rPr lang="ru-RU" sz="16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107286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7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048" indent="0">
              <a:buNone/>
              <a:defRPr sz="2300" b="1"/>
            </a:lvl2pPr>
            <a:lvl3pPr marL="1072097" indent="0">
              <a:buNone/>
              <a:defRPr sz="2100" b="1"/>
            </a:lvl3pPr>
            <a:lvl4pPr marL="1608144" indent="0">
              <a:buNone/>
              <a:defRPr sz="1900" b="1"/>
            </a:lvl4pPr>
            <a:lvl5pPr marL="2144194" indent="0">
              <a:buNone/>
              <a:defRPr sz="1900" b="1"/>
            </a:lvl5pPr>
            <a:lvl6pPr marL="2680244" indent="0">
              <a:buNone/>
              <a:defRPr sz="1900" b="1"/>
            </a:lvl6pPr>
            <a:lvl7pPr marL="3216292" indent="0">
              <a:buNone/>
              <a:defRPr sz="1900" b="1"/>
            </a:lvl7pPr>
            <a:lvl8pPr marL="3752340" indent="0">
              <a:buNone/>
              <a:defRPr sz="1900" b="1"/>
            </a:lvl8pPr>
            <a:lvl9pPr marL="428839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048" indent="0">
              <a:buNone/>
              <a:defRPr sz="2300" b="1"/>
            </a:lvl2pPr>
            <a:lvl3pPr marL="1072097" indent="0">
              <a:buNone/>
              <a:defRPr sz="2100" b="1"/>
            </a:lvl3pPr>
            <a:lvl4pPr marL="1608144" indent="0">
              <a:buNone/>
              <a:defRPr sz="1900" b="1"/>
            </a:lvl4pPr>
            <a:lvl5pPr marL="2144194" indent="0">
              <a:buNone/>
              <a:defRPr sz="1900" b="1"/>
            </a:lvl5pPr>
            <a:lvl6pPr marL="2680244" indent="0">
              <a:buNone/>
              <a:defRPr sz="1900" b="1"/>
            </a:lvl6pPr>
            <a:lvl7pPr marL="3216292" indent="0">
              <a:buNone/>
              <a:defRPr sz="1900" b="1"/>
            </a:lvl7pPr>
            <a:lvl8pPr marL="3752340" indent="0">
              <a:buNone/>
              <a:defRPr sz="1900" b="1"/>
            </a:lvl8pPr>
            <a:lvl9pPr marL="428839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6" y="273049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61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6" y="1435111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048" indent="0">
              <a:buNone/>
              <a:defRPr sz="1400"/>
            </a:lvl2pPr>
            <a:lvl3pPr marL="1072097" indent="0">
              <a:buNone/>
              <a:defRPr sz="1200"/>
            </a:lvl3pPr>
            <a:lvl4pPr marL="1608144" indent="0">
              <a:buNone/>
              <a:defRPr sz="1100"/>
            </a:lvl4pPr>
            <a:lvl5pPr marL="2144194" indent="0">
              <a:buNone/>
              <a:defRPr sz="1100"/>
            </a:lvl5pPr>
            <a:lvl6pPr marL="2680244" indent="0">
              <a:buNone/>
              <a:defRPr sz="1100"/>
            </a:lvl6pPr>
            <a:lvl7pPr marL="3216292" indent="0">
              <a:buNone/>
              <a:defRPr sz="1100"/>
            </a:lvl7pPr>
            <a:lvl8pPr marL="3752340" indent="0">
              <a:buNone/>
              <a:defRPr sz="1100"/>
            </a:lvl8pPr>
            <a:lvl9pPr marL="428839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9" y="4800605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9" y="612775"/>
            <a:ext cx="59436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048" indent="0">
              <a:buNone/>
              <a:defRPr sz="3300"/>
            </a:lvl2pPr>
            <a:lvl3pPr marL="1072097" indent="0">
              <a:buNone/>
              <a:defRPr sz="2800"/>
            </a:lvl3pPr>
            <a:lvl4pPr marL="1608144" indent="0">
              <a:buNone/>
              <a:defRPr sz="2300"/>
            </a:lvl4pPr>
            <a:lvl5pPr marL="2144194" indent="0">
              <a:buNone/>
              <a:defRPr sz="2300"/>
            </a:lvl5pPr>
            <a:lvl6pPr marL="2680244" indent="0">
              <a:buNone/>
              <a:defRPr sz="2300"/>
            </a:lvl6pPr>
            <a:lvl7pPr marL="3216292" indent="0">
              <a:buNone/>
              <a:defRPr sz="2300"/>
            </a:lvl7pPr>
            <a:lvl8pPr marL="3752340" indent="0">
              <a:buNone/>
              <a:defRPr sz="2300"/>
            </a:lvl8pPr>
            <a:lvl9pPr marL="4288393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9" y="5367347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048" indent="0">
              <a:buNone/>
              <a:defRPr sz="1400"/>
            </a:lvl2pPr>
            <a:lvl3pPr marL="1072097" indent="0">
              <a:buNone/>
              <a:defRPr sz="1200"/>
            </a:lvl3pPr>
            <a:lvl4pPr marL="1608144" indent="0">
              <a:buNone/>
              <a:defRPr sz="1100"/>
            </a:lvl4pPr>
            <a:lvl5pPr marL="2144194" indent="0">
              <a:buNone/>
              <a:defRPr sz="1100"/>
            </a:lvl5pPr>
            <a:lvl6pPr marL="2680244" indent="0">
              <a:buNone/>
              <a:defRPr sz="1100"/>
            </a:lvl6pPr>
            <a:lvl7pPr marL="3216292" indent="0">
              <a:buNone/>
              <a:defRPr sz="1100"/>
            </a:lvl7pPr>
            <a:lvl8pPr marL="3752340" indent="0">
              <a:buNone/>
              <a:defRPr sz="1100"/>
            </a:lvl8pPr>
            <a:lvl9pPr marL="428839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</p:spPr>
        <p:txBody>
          <a:bodyPr vert="horz" lIns="107210" tIns="53603" rIns="107210" bIns="5360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107210" tIns="53603" rIns="107210" bIns="5360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4" y="6356352"/>
            <a:ext cx="31369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72097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036" indent="-402036" algn="l" defTabSz="107209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077" indent="-335029" algn="l" defTabSz="1072097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0121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6170" indent="-268024" algn="l" defTabSz="1072097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2220" indent="-268024" algn="l" defTabSz="1072097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8268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4316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0365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6416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048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097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814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419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024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6292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2340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88393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230188"/>
            <a:ext cx="9080500" cy="4570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12750" y="1412877"/>
            <a:ext cx="9080500" cy="145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824711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transition spd="slow"/>
  <p:txStyles>
    <p:titleStyle>
      <a:lvl1pPr algn="l" defTabSz="6331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300" kern="1200" spc="-104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6331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l" defTabSz="6331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l" defTabSz="6331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l" defTabSz="6331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536311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1072621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608932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2145243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273743" indent="-273743" algn="l" defTabSz="633146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3146" indent="-273743" algn="l" defTabSz="633146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73368" indent="-238361" algn="l" defTabSz="633146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13590" indent="-238361" algn="l" defTabSz="633146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364" indent="-232773" algn="l" defTabSz="633146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44996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2268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9539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96812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7272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4543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1816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69088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86360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03631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20904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38176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230189"/>
            <a:ext cx="90805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750" y="1412878"/>
            <a:ext cx="9080500" cy="124495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6618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9" r:id="rId13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540881" rtl="0" eaLnBrk="1" latinLnBrk="0" hangingPunct="1">
        <a:lnSpc>
          <a:spcPct val="90000"/>
        </a:lnSpc>
        <a:spcBef>
          <a:spcPct val="0"/>
        </a:spcBef>
        <a:buNone/>
        <a:defRPr lang="en-US" sz="2800" b="0" kern="1200" cap="none" spc="-89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234767" indent="-234767" algn="l" defTabSz="540881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540903" indent="-234767" algn="l" defTabSz="540881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44681" indent="-203778" algn="l" defTabSz="540881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49398" indent="-204716" algn="l" defTabSz="540881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8480" indent="-199082" algn="l" defTabSz="540881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87424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57865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28305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98747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70441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40881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11322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81763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52204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22645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893084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63525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2927804"/>
            <a:ext cx="9906000" cy="2105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8613" tIns="44305" rIns="88613" bIns="44305">
            <a:spAutoFit/>
          </a:bodyPr>
          <a:lstStyle/>
          <a:p>
            <a:pPr algn="ctr" defTabSz="957341"/>
            <a:r>
              <a:rPr lang="ru-RU" alt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ПАСПОРТ</a:t>
            </a:r>
          </a:p>
          <a:p>
            <a:pPr algn="ctr" defTabSz="957341"/>
            <a:r>
              <a:rPr lang="ru-RU" alt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единой дежурно-диспетчерской службы</a:t>
            </a:r>
          </a:p>
          <a:p>
            <a:pPr algn="ctr" defTabSz="957341"/>
            <a:r>
              <a:rPr lang="ru-RU" altLang="ru-RU" sz="33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Берёзовского</a:t>
            </a:r>
            <a:r>
              <a:rPr lang="ru-RU" altLang="ru-RU" sz="3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городского </a:t>
            </a:r>
            <a:r>
              <a:rPr lang="ru-RU" altLang="ru-RU" sz="3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</a:p>
          <a:p>
            <a:pPr algn="ctr" defTabSz="957341"/>
            <a:r>
              <a:rPr lang="ru-RU" altLang="ru-RU" sz="3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Кемеровской области </a:t>
            </a:r>
            <a:r>
              <a:rPr lang="ru-RU" altLang="ru-RU" sz="3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Кузбасса</a:t>
            </a:r>
            <a:endParaRPr lang="ru-RU" altLang="ru-RU" sz="33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5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504" y="180862"/>
            <a:ext cx="1872208" cy="202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9" descr="Описание: 2020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3320" y="404664"/>
            <a:ext cx="144016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0728"/>
          </a:xfrm>
        </p:spPr>
        <p:txBody>
          <a:bodyPr>
            <a:noAutofit/>
          </a:bodyPr>
          <a:lstStyle/>
          <a:p>
            <a:pPr defTabSz="1241878">
              <a:spcBef>
                <a:spcPts val="0"/>
              </a:spcBef>
              <a:defRPr/>
            </a:pP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РУКОВОДСТВО МУНИЦИПАЛЬНОГО ОБРАЗОВАНИЯ И ЕДДС </a:t>
            </a:r>
            <a:endParaRPr 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00670" y="3018912"/>
            <a:ext cx="7497281" cy="1589602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/>
          <a:p>
            <a:pPr algn="ctr" defTabSz="1279525"/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Начальник отдела по делам мобилизационной  подготовки, ГО и ЧС Администрации Березовского городского округа </a:t>
            </a:r>
          </a:p>
          <a:p>
            <a:pPr algn="ctr" defTabSz="1279525"/>
            <a:r>
              <a:rPr lang="ru-RU" alt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Гатаулин</a:t>
            </a:r>
            <a:r>
              <a:rPr lang="ru-RU" alt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Руслан </a:t>
            </a:r>
            <a:r>
              <a:rPr lang="ru-RU" alt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Фаритович</a:t>
            </a:r>
            <a:endParaRPr lang="ru-RU" altLang="ru-RU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79525"/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(38445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3-03-41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00670" y="1097874"/>
            <a:ext cx="7497282" cy="1584176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/>
          <a:p>
            <a:pPr algn="ctr" defTabSz="1279525"/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Глава  Березовского городского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округа-</a:t>
            </a:r>
          </a:p>
          <a:p>
            <a:pPr algn="ctr" defTabSz="1279525"/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председатель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КЧС и ОПБ</a:t>
            </a:r>
          </a:p>
          <a:p>
            <a:pPr algn="ctr" defTabSz="1279525"/>
            <a:r>
              <a:rPr lang="ru-RU" alt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Щегербаева</a:t>
            </a:r>
            <a:r>
              <a:rPr lang="ru-RU" alt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Светлана </a:t>
            </a:r>
            <a:r>
              <a:rPr lang="ru-RU" alt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Александровна</a:t>
            </a:r>
            <a:endParaRPr lang="ru-RU" altLang="ru-RU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79525"/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тел: 8 (38445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3-03-12</a:t>
            </a:r>
            <a:endParaRPr lang="ru-RU" alt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00671" y="4945375"/>
            <a:ext cx="7468825" cy="1651977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/>
          <a:p>
            <a:pPr algn="ctr" defTabSz="1279525"/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Начальник ЕДДС Березовского городского округа </a:t>
            </a:r>
          </a:p>
          <a:p>
            <a:pPr algn="ctr" defTabSz="1279525"/>
            <a:r>
              <a:rPr lang="ru-RU" alt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Дворецкий Алексей </a:t>
            </a:r>
            <a:r>
              <a:rPr lang="ru-RU" alt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Валерьевич</a:t>
            </a:r>
            <a:endParaRPr lang="ru-RU" altLang="ru-RU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79525"/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(38445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3-69-11 </a:t>
            </a:r>
          </a:p>
        </p:txBody>
      </p:sp>
      <p:sp>
        <p:nvSpPr>
          <p:cNvPr id="1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94600" y="6492875"/>
            <a:ext cx="23114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FFF00"/>
                </a:solidFill>
              </a:rPr>
              <a:pPr/>
              <a:t>2</a:t>
            </a:fld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5601" name="Picture 1" descr="C:\Users\05\Desktop\IMG_98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28459" y="1097874"/>
            <a:ext cx="1800197" cy="1660391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58" y="4945375"/>
            <a:ext cx="1800197" cy="16084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3018912"/>
            <a:ext cx="1800198" cy="158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97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0728"/>
          </a:xfrm>
        </p:spPr>
        <p:txBody>
          <a:bodyPr>
            <a:noAutofit/>
          </a:bodyPr>
          <a:lstStyle/>
          <a:p>
            <a:pPr defTabSz="1241878">
              <a:spcBef>
                <a:spcPts val="0"/>
              </a:spcBef>
              <a:defRPr/>
            </a:pP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КРАТКАЯ  </a:t>
            </a: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ХАРАКТЕРИСТИКА </a:t>
            </a: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БЕРЕЗОВСКОГО </a:t>
            </a: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ГОРОДСКОГО ОКРУГА</a:t>
            </a:r>
          </a:p>
        </p:txBody>
      </p:sp>
      <p:graphicFrame>
        <p:nvGraphicFramePr>
          <p:cNvPr id="148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166050"/>
              </p:ext>
            </p:extLst>
          </p:nvPr>
        </p:nvGraphicFramePr>
        <p:xfrm>
          <a:off x="55745" y="909781"/>
          <a:ext cx="9793799" cy="1771680"/>
        </p:xfrm>
        <a:graphic>
          <a:graphicData uri="http://schemas.openxmlformats.org/drawingml/2006/table">
            <a:tbl>
              <a:tblPr/>
              <a:tblGrid>
                <a:gridCol w="1296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19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56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27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24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59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59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30796"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Муниципальное образование</a:t>
                      </a:r>
                      <a:endParaRPr kumimoji="0" lang="ru-RU" sz="10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Территория (тыс.кв.км)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Население (тыс.чел)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т.ч.сельское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(тыс.чел)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Муниципальные  образования (сельсоветы)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Города  (ПГТ)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Населенные пункты 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(села, деревни)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Плотность населения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кв. км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Городское насел. %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Березовский </a:t>
                      </a: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городской округ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30,28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47,850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1580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132">
                <a:tc gridSpan="9">
                  <a:txBody>
                    <a:bodyPr/>
                    <a:lstStyle/>
                    <a:p>
                      <a:pPr marL="0" marR="0" lvl="0" indent="355600" algn="just" defTabSz="1409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Адрес администрации: </a:t>
                      </a:r>
                      <a:r>
                        <a:rPr kumimoji="0" lang="ru-RU" alt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652420, г.Березовский, пр.Ленина 22. Координаты: </a:t>
                      </a:r>
                      <a:r>
                        <a:rPr kumimoji="0" lang="ru-RU" altLang="zh-CN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55°40′11.32″N   86°16′27.62″E </a:t>
                      </a:r>
                    </a:p>
                    <a:p>
                      <a:pPr marL="0" marR="0" lvl="0" indent="357188" algn="just" defTabSz="10720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Адрес электронной почты: </a:t>
                      </a:r>
                      <a:r>
                        <a:rPr kumimoji="0" lang="en-US" alt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adm_berez@mail.ru</a:t>
                      </a:r>
                      <a:endParaRPr kumimoji="0" lang="ru-RU" altLang="ru-RU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357188" algn="just" defTabSz="10720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Телефон: </a:t>
                      </a:r>
                      <a:r>
                        <a:rPr kumimoji="0" lang="ru-RU" alt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тел.: 838445 3-03-12</a:t>
                      </a:r>
                    </a:p>
                    <a:p>
                      <a:pPr marL="0" marR="0" lvl="0" indent="357188" algn="just" defTabSz="10720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Факс: </a:t>
                      </a:r>
                      <a:r>
                        <a:rPr kumimoji="0" lang="ru-RU" alt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(38445) </a:t>
                      </a:r>
                      <a:r>
                        <a:rPr kumimoji="0" lang="ru-RU" alt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3-03-12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9" name="Text Box 1050"/>
          <p:cNvSpPr txBox="1">
            <a:spLocks noChangeArrowheads="1"/>
          </p:cNvSpPr>
          <p:nvPr/>
        </p:nvSpPr>
        <p:spPr bwMode="auto">
          <a:xfrm>
            <a:off x="7346197" y="3340100"/>
            <a:ext cx="2503347" cy="3394865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rtlCol="0" anchor="ctr"/>
          <a:lstStyle>
            <a:defPPr>
              <a:defRPr lang="ru-RU"/>
            </a:defPPr>
            <a:lvl1pPr algn="ctr" defTabSz="1211324">
              <a:defRPr sz="1900" b="1" i="1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spcAft>
                <a:spcPts val="100"/>
              </a:spcAft>
            </a:pPr>
            <a:r>
              <a:rPr lang="ru-RU" sz="1000" dirty="0" smtClean="0"/>
              <a:t>Социально значимые объекты/в том числе с круглосуточным пребыванием людей: </a:t>
            </a:r>
            <a:endParaRPr lang="ru-RU" sz="1000" dirty="0"/>
          </a:p>
          <a:p>
            <a:pPr algn="l">
              <a:spcAft>
                <a:spcPts val="100"/>
              </a:spcAft>
            </a:pPr>
            <a:r>
              <a:rPr lang="ru-RU" sz="1000" b="0" dirty="0"/>
              <a:t> общеобразовательные школы – </a:t>
            </a:r>
            <a:r>
              <a:rPr lang="ru-RU" sz="1000" b="0" dirty="0" smtClean="0"/>
              <a:t>7;</a:t>
            </a:r>
            <a:endParaRPr lang="ru-RU" sz="1000" b="0" dirty="0"/>
          </a:p>
          <a:p>
            <a:pPr algn="l">
              <a:spcAft>
                <a:spcPts val="100"/>
              </a:spcAft>
            </a:pPr>
            <a:r>
              <a:rPr lang="ru-RU" sz="1000" b="0" dirty="0"/>
              <a:t> высшие учебные заведения – </a:t>
            </a:r>
            <a:r>
              <a:rPr lang="ru-RU" sz="1000" b="0" dirty="0" smtClean="0"/>
              <a:t>0;</a:t>
            </a:r>
            <a:endParaRPr lang="ru-RU" sz="1000" b="0" dirty="0"/>
          </a:p>
          <a:p>
            <a:pPr algn="l">
              <a:spcAft>
                <a:spcPts val="100"/>
              </a:spcAft>
            </a:pPr>
            <a:r>
              <a:rPr lang="ru-RU" sz="1000" b="0" dirty="0"/>
              <a:t> детские сады – </a:t>
            </a:r>
            <a:r>
              <a:rPr lang="ru-RU" sz="1000" b="0" dirty="0" smtClean="0"/>
              <a:t>11;</a:t>
            </a:r>
            <a:endParaRPr lang="ru-RU" sz="1000" b="0" dirty="0"/>
          </a:p>
          <a:p>
            <a:pPr algn="l">
              <a:spcAft>
                <a:spcPts val="100"/>
              </a:spcAft>
            </a:pPr>
            <a:r>
              <a:rPr lang="ru-RU" sz="1000" b="0" dirty="0"/>
              <a:t> учреждения здравоохранения – </a:t>
            </a:r>
            <a:r>
              <a:rPr lang="ru-RU" sz="1000" b="0" dirty="0" smtClean="0"/>
              <a:t>3/1,</a:t>
            </a:r>
            <a:endParaRPr lang="ru-RU" sz="1000" b="0" dirty="0"/>
          </a:p>
          <a:p>
            <a:pPr algn="l">
              <a:spcAft>
                <a:spcPts val="100"/>
              </a:spcAft>
            </a:pPr>
            <a:r>
              <a:rPr lang="ru-RU" sz="1000" b="0" dirty="0"/>
              <a:t>из них:</a:t>
            </a:r>
          </a:p>
          <a:p>
            <a:pPr algn="l">
              <a:spcAft>
                <a:spcPts val="100"/>
              </a:spcAft>
            </a:pPr>
            <a:r>
              <a:rPr lang="ru-RU" sz="1000" b="0" dirty="0"/>
              <a:t>муниципальных – </a:t>
            </a:r>
            <a:r>
              <a:rPr lang="ru-RU" sz="1000" b="0" dirty="0" smtClean="0"/>
              <a:t>1 (6 </a:t>
            </a:r>
            <a:r>
              <a:rPr lang="ru-RU" sz="1000" b="0" dirty="0"/>
              <a:t>больниц на </a:t>
            </a:r>
            <a:r>
              <a:rPr lang="ru-RU" sz="1000" b="0" dirty="0" smtClean="0"/>
              <a:t>188 коек</a:t>
            </a:r>
            <a:r>
              <a:rPr lang="ru-RU" sz="1000" b="0" dirty="0"/>
              <a:t>);</a:t>
            </a:r>
          </a:p>
          <a:p>
            <a:pPr algn="l">
              <a:spcAft>
                <a:spcPts val="100"/>
              </a:spcAft>
            </a:pPr>
            <a:r>
              <a:rPr lang="ru-RU" sz="1000" b="0" dirty="0"/>
              <a:t>областного подчинения: </a:t>
            </a:r>
            <a:r>
              <a:rPr lang="ru-RU" sz="1000" b="0" dirty="0" smtClean="0"/>
              <a:t>0;</a:t>
            </a:r>
            <a:endParaRPr lang="ru-RU" sz="1000" b="0" dirty="0"/>
          </a:p>
          <a:p>
            <a:pPr algn="l">
              <a:spcAft>
                <a:spcPts val="100"/>
              </a:spcAft>
            </a:pPr>
            <a:r>
              <a:rPr lang="ru-RU" sz="1000" b="0" dirty="0"/>
              <a:t>прочих – </a:t>
            </a:r>
            <a:r>
              <a:rPr lang="ru-RU" sz="1000" b="0" dirty="0" smtClean="0"/>
              <a:t>0.</a:t>
            </a:r>
            <a:endParaRPr lang="ru-RU" sz="1000" b="0" dirty="0"/>
          </a:p>
          <a:p>
            <a:pPr algn="l">
              <a:spcAft>
                <a:spcPts val="100"/>
              </a:spcAft>
            </a:pPr>
            <a:r>
              <a:rPr lang="ru-RU" sz="1000" b="0" dirty="0"/>
              <a:t> театры – </a:t>
            </a:r>
            <a:r>
              <a:rPr lang="ru-RU" sz="1000" b="0" dirty="0" smtClean="0"/>
              <a:t>0;</a:t>
            </a:r>
            <a:endParaRPr lang="ru-RU" sz="1000" b="0" dirty="0"/>
          </a:p>
          <a:p>
            <a:pPr algn="l">
              <a:spcAft>
                <a:spcPts val="100"/>
              </a:spcAft>
            </a:pPr>
            <a:r>
              <a:rPr lang="ru-RU" sz="1000" b="0" dirty="0"/>
              <a:t> музеи – </a:t>
            </a:r>
            <a:r>
              <a:rPr lang="ru-RU" sz="1000" b="0" dirty="0" smtClean="0"/>
              <a:t>0;</a:t>
            </a:r>
            <a:endParaRPr lang="ru-RU" sz="1000" b="0" dirty="0"/>
          </a:p>
          <a:p>
            <a:pPr algn="l">
              <a:spcAft>
                <a:spcPts val="100"/>
              </a:spcAft>
            </a:pPr>
            <a:r>
              <a:rPr lang="ru-RU" sz="1000" b="0" dirty="0"/>
              <a:t> кинотеатры – </a:t>
            </a:r>
            <a:r>
              <a:rPr lang="ru-RU" sz="1000" b="0" dirty="0" smtClean="0"/>
              <a:t>1;</a:t>
            </a:r>
            <a:endParaRPr lang="ru-RU" sz="1000" b="0" dirty="0"/>
          </a:p>
          <a:p>
            <a:pPr algn="l">
              <a:spcAft>
                <a:spcPts val="100"/>
              </a:spcAft>
            </a:pPr>
            <a:r>
              <a:rPr lang="ru-RU" sz="1000" b="0" dirty="0"/>
              <a:t> библиотеки – </a:t>
            </a:r>
            <a:r>
              <a:rPr lang="ru-RU" sz="1000" b="0" dirty="0" smtClean="0"/>
              <a:t>1;</a:t>
            </a:r>
            <a:endParaRPr lang="ru-RU" sz="1000" b="0" dirty="0"/>
          </a:p>
          <a:p>
            <a:pPr algn="l">
              <a:spcAft>
                <a:spcPts val="100"/>
              </a:spcAft>
            </a:pPr>
            <a:r>
              <a:rPr lang="ru-RU" sz="1000" b="0" dirty="0"/>
              <a:t>- объекты религиозного культа (храмы, монастыри) – </a:t>
            </a:r>
            <a:r>
              <a:rPr lang="ru-RU" sz="1000" b="0" dirty="0" smtClean="0"/>
              <a:t>3 </a:t>
            </a:r>
            <a:r>
              <a:rPr lang="ru-RU" sz="1000" b="0" dirty="0"/>
              <a:t>(православные христианские)</a:t>
            </a:r>
          </a:p>
        </p:txBody>
      </p:sp>
      <p:sp>
        <p:nvSpPr>
          <p:cNvPr id="170" name="Text Box 1051"/>
          <p:cNvSpPr txBox="1">
            <a:spLocks noChangeArrowheads="1"/>
          </p:cNvSpPr>
          <p:nvPr/>
        </p:nvSpPr>
        <p:spPr bwMode="auto">
          <a:xfrm>
            <a:off x="7356430" y="2586266"/>
            <a:ext cx="2482879" cy="698718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rtlCol="0" anchor="ctr"/>
          <a:lstStyle>
            <a:defPPr>
              <a:defRPr lang="ru-RU"/>
            </a:defPPr>
            <a:lvl1pPr defTabSz="1211324">
              <a:spcAft>
                <a:spcPts val="100"/>
              </a:spcAft>
              <a:defRPr sz="1000" b="0" i="1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b="1" dirty="0"/>
              <a:t>Потенциально опасные </a:t>
            </a:r>
            <a:r>
              <a:rPr lang="ru-RU" b="1" dirty="0" smtClean="0"/>
              <a:t>объекты: </a:t>
            </a:r>
            <a:r>
              <a:rPr lang="ru-RU" dirty="0" smtClean="0"/>
              <a:t>химически опасных </a:t>
            </a:r>
            <a:r>
              <a:rPr lang="ru-RU" dirty="0"/>
              <a:t>– </a:t>
            </a:r>
            <a:r>
              <a:rPr lang="ru-RU" dirty="0" smtClean="0"/>
              <a:t>0;</a:t>
            </a:r>
            <a:endParaRPr lang="ru-RU" dirty="0"/>
          </a:p>
          <a:p>
            <a:r>
              <a:rPr lang="ru-RU" dirty="0" smtClean="0"/>
              <a:t>взрывопожароопасных </a:t>
            </a:r>
            <a:r>
              <a:rPr lang="ru-RU" dirty="0"/>
              <a:t>– </a:t>
            </a:r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71" name="Text Box 1051"/>
          <p:cNvSpPr txBox="1">
            <a:spLocks noChangeArrowheads="1"/>
          </p:cNvSpPr>
          <p:nvPr/>
        </p:nvSpPr>
        <p:spPr bwMode="auto">
          <a:xfrm>
            <a:off x="55746" y="5589240"/>
            <a:ext cx="7257310" cy="1145724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rtlCol="0" anchor="ctr"/>
          <a:lstStyle>
            <a:defPPr>
              <a:defRPr lang="ru-RU"/>
            </a:defPPr>
            <a:lvl1pPr defTabSz="1211324">
              <a:spcAft>
                <a:spcPts val="100"/>
              </a:spcAft>
              <a:defRPr sz="1000" b="0" i="1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 defTabSz="449263">
              <a:tabLst>
                <a:tab pos="0" algn="l"/>
                <a:tab pos="447675" algn="l"/>
                <a:tab pos="896938" algn="l"/>
                <a:tab pos="1344613" algn="l"/>
                <a:tab pos="1795463" algn="l"/>
                <a:tab pos="2244725" algn="l"/>
                <a:tab pos="2692400" algn="l"/>
                <a:tab pos="3140075" algn="l"/>
                <a:tab pos="3590925" algn="l"/>
                <a:tab pos="4037013" algn="l"/>
                <a:tab pos="4487863" algn="l"/>
                <a:tab pos="4938713" algn="l"/>
                <a:tab pos="5387975" algn="l"/>
                <a:tab pos="5832475" algn="l"/>
                <a:tab pos="6283325" algn="l"/>
                <a:tab pos="6734175" algn="l"/>
                <a:tab pos="7183438" algn="l"/>
                <a:tab pos="7634288" algn="l"/>
                <a:tab pos="8078788" algn="l"/>
                <a:tab pos="8531225" algn="l"/>
                <a:tab pos="8978900" algn="l"/>
              </a:tabLst>
            </a:pPr>
            <a:r>
              <a:rPr lang="ru-RU" altLang="ru-RU" dirty="0" smtClean="0"/>
              <a:t>Город Березовский состоит из трех обособленных планировочных районов общей протяженностью до 15 км, расположенных в северо-восточной части Кемеровской </a:t>
            </a:r>
            <a:r>
              <a:rPr lang="ru-RU" altLang="ru-RU" dirty="0" smtClean="0"/>
              <a:t>области – Кузбасса. </a:t>
            </a:r>
            <a:r>
              <a:rPr lang="ru-RU" altLang="ru-RU" dirty="0" smtClean="0"/>
              <a:t>В административное подчинение города входит поселок Барзас, поселок Станционный. Общая площадь территории города – 30,28 кв.км. Большую часть территории города и его окрестностей занимают лесные угодья, из которых 80 % таежная зона.</a:t>
            </a:r>
          </a:p>
          <a:p>
            <a:pPr algn="just" defTabSz="449263">
              <a:tabLst>
                <a:tab pos="0" algn="l"/>
                <a:tab pos="447675" algn="l"/>
                <a:tab pos="896938" algn="l"/>
                <a:tab pos="1344613" algn="l"/>
                <a:tab pos="1795463" algn="l"/>
                <a:tab pos="2244725" algn="l"/>
                <a:tab pos="2692400" algn="l"/>
                <a:tab pos="3140075" algn="l"/>
                <a:tab pos="3590925" algn="l"/>
                <a:tab pos="4037013" algn="l"/>
                <a:tab pos="4487863" algn="l"/>
                <a:tab pos="4938713" algn="l"/>
                <a:tab pos="5387975" algn="l"/>
                <a:tab pos="5832475" algn="l"/>
                <a:tab pos="6283325" algn="l"/>
                <a:tab pos="6734175" algn="l"/>
                <a:tab pos="7183438" algn="l"/>
                <a:tab pos="7634288" algn="l"/>
                <a:tab pos="8078788" algn="l"/>
                <a:tab pos="8531225" algn="l"/>
                <a:tab pos="8978900" algn="l"/>
              </a:tabLst>
            </a:pPr>
            <a:r>
              <a:rPr lang="ru-RU" altLang="ru-RU" dirty="0" smtClean="0"/>
              <a:t>Основные реки: Барзас, </a:t>
            </a:r>
            <a:r>
              <a:rPr lang="ru-RU" altLang="ru-RU" dirty="0" err="1" smtClean="0"/>
              <a:t>Шурап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Бирюлинка</a:t>
            </a:r>
            <a:r>
              <a:rPr lang="ru-RU" altLang="ru-RU" dirty="0" smtClean="0"/>
              <a:t>. Протяженность рек от 5 км до 300 км. Все они в общем итоге впадают в р. </a:t>
            </a:r>
            <a:r>
              <a:rPr lang="ru-RU" altLang="ru-RU" dirty="0" err="1" smtClean="0"/>
              <a:t>Яя</a:t>
            </a:r>
            <a:r>
              <a:rPr lang="ru-RU" altLang="ru-RU" dirty="0" smtClean="0"/>
              <a:t>.</a:t>
            </a:r>
            <a:r>
              <a:rPr lang="ru-RU" altLang="ru-RU" dirty="0" smtClean="0"/>
              <a:t> </a:t>
            </a:r>
          </a:p>
          <a:p>
            <a:pPr algn="just" defTabSz="449263">
              <a:tabLst>
                <a:tab pos="0" algn="l"/>
                <a:tab pos="447675" algn="l"/>
                <a:tab pos="896938" algn="l"/>
                <a:tab pos="1344613" algn="l"/>
                <a:tab pos="1795463" algn="l"/>
                <a:tab pos="2244725" algn="l"/>
                <a:tab pos="2692400" algn="l"/>
                <a:tab pos="3140075" algn="l"/>
                <a:tab pos="3590925" algn="l"/>
                <a:tab pos="4037013" algn="l"/>
                <a:tab pos="4487863" algn="l"/>
                <a:tab pos="4938713" algn="l"/>
                <a:tab pos="5387975" algn="l"/>
                <a:tab pos="5832475" algn="l"/>
                <a:tab pos="6283325" algn="l"/>
                <a:tab pos="6734175" algn="l"/>
                <a:tab pos="7183438" algn="l"/>
                <a:tab pos="7634288" algn="l"/>
                <a:tab pos="8078788" algn="l"/>
                <a:tab pos="8531225" algn="l"/>
                <a:tab pos="8978900" algn="l"/>
              </a:tabLst>
            </a:pPr>
            <a:r>
              <a:rPr lang="ru-RU" altLang="ru-RU" dirty="0" smtClean="0"/>
              <a:t>Базовой отраслью экономики города является угольная, на долю которой приходится 86% объема промышленной продукции и около 23,1 % численности занятого населения.</a:t>
            </a:r>
            <a:endParaRPr lang="ru-RU" altLang="ru-RU" b="1" dirty="0"/>
          </a:p>
        </p:txBody>
      </p:sp>
      <p:sp>
        <p:nvSpPr>
          <p:cNvPr id="2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94600" y="6492875"/>
            <a:ext cx="23114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FFF00"/>
                </a:solidFill>
              </a:rPr>
              <a:pPr/>
              <a:t>3</a:t>
            </a:fld>
            <a:endParaRPr lang="ru-RU" dirty="0">
              <a:solidFill>
                <a:srgbClr val="FFFF00"/>
              </a:solidFill>
            </a:endParaRPr>
          </a:p>
        </p:txBody>
      </p:sp>
      <p:grpSp>
        <p:nvGrpSpPr>
          <p:cNvPr id="9" name="Группа 393"/>
          <p:cNvGrpSpPr>
            <a:grpSpLocks/>
          </p:cNvGrpSpPr>
          <p:nvPr/>
        </p:nvGrpSpPr>
        <p:grpSpPr bwMode="auto">
          <a:xfrm>
            <a:off x="0" y="2666728"/>
            <a:ext cx="7329264" cy="2902023"/>
            <a:chOff x="0" y="912168"/>
            <a:chExt cx="12801600" cy="8689033"/>
          </a:xfrm>
        </p:grpSpPr>
        <p:pic>
          <p:nvPicPr>
            <p:cNvPr id="10" name="Рисунок 2"/>
            <p:cNvPicPr>
              <a:picLocks noChangeAspect="1"/>
            </p:cNvPicPr>
            <p:nvPr/>
          </p:nvPicPr>
          <p:blipFill>
            <a:blip r:embed="rId3" cstate="print"/>
            <a:srcRect l="1756" t="4144" r="6371" b="6995"/>
            <a:stretch>
              <a:fillRect/>
            </a:stretch>
          </p:blipFill>
          <p:spPr bwMode="auto">
            <a:xfrm>
              <a:off x="0" y="912168"/>
              <a:ext cx="12801600" cy="8689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Прямоугольник 10"/>
            <p:cNvSpPr/>
            <p:nvPr/>
          </p:nvSpPr>
          <p:spPr>
            <a:xfrm>
              <a:off x="10363200" y="8909000"/>
              <a:ext cx="2438400" cy="677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500" dirty="0">
                <a:solidFill>
                  <a:schemeClr val="tx1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0402888" y="9015370"/>
              <a:ext cx="454025" cy="209566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0789245" y="9048828"/>
              <a:ext cx="1903414" cy="2937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500" dirty="0">
                  <a:solidFill>
                    <a:schemeClr val="tx1"/>
                  </a:solidFill>
                </a:rPr>
                <a:t>- проектируемая граница МО «Березовский городской округ» </a:t>
              </a:r>
            </a:p>
          </p:txBody>
        </p:sp>
      </p:grpSp>
      <p:sp>
        <p:nvSpPr>
          <p:cNvPr id="14" name="Rectangle 273"/>
          <p:cNvSpPr>
            <a:spLocks noChangeArrowheads="1"/>
          </p:cNvSpPr>
          <p:nvPr/>
        </p:nvSpPr>
        <p:spPr bwMode="auto">
          <a:xfrm>
            <a:off x="3128924" y="4005064"/>
            <a:ext cx="2948115" cy="27658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91027" tIns="45515" rIns="91027" bIns="45515">
            <a:spAutoFit/>
          </a:bodyPr>
          <a:lstStyle/>
          <a:p>
            <a:pPr algn="ctr" defTabSz="1279525" eaLnBrk="1" hangingPunct="1"/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БЕРЁЗОВСКИЙ ГОРОДСКОЙ ОКРУГ</a:t>
            </a:r>
          </a:p>
        </p:txBody>
      </p:sp>
    </p:spTree>
    <p:extLst>
      <p:ext uri="{BB962C8B-B14F-4D97-AF65-F5344CB8AC3E}">
        <p14:creationId xmlns:p14="http://schemas.microsoft.com/office/powerpoint/2010/main" val="185647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0728"/>
          </a:xfrm>
        </p:spPr>
        <p:txBody>
          <a:bodyPr>
            <a:noAutofit/>
          </a:bodyPr>
          <a:lstStyle/>
          <a:p>
            <a:pPr defTabSz="1241878">
              <a:spcBef>
                <a:spcPts val="0"/>
              </a:spcBef>
              <a:defRPr/>
            </a:pP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РАЗМЕЩЕНИЕ ЕДДС </a:t>
            </a: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БЕРЕЗОВСКОГО ГОРОДСКОГО ОКРУГА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66655" y="4042345"/>
            <a:ext cx="4354298" cy="2493243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rtlCol="0" anchor="ctr"/>
          <a:lstStyle/>
          <a:p>
            <a:pPr algn="ctr" defTabSz="1211324"/>
            <a:r>
              <a:rPr lang="ru-RU" sz="1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ЕДДС </a:t>
            </a:r>
            <a:r>
              <a:rPr lang="ru-RU" sz="19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Березовский Кемеровской области размещена </a:t>
            </a: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здании администрации.</a:t>
            </a:r>
          </a:p>
          <a:p>
            <a:pPr algn="ctr" defTabSz="1211324"/>
            <a:endParaRPr lang="ru-RU" sz="19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11324"/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Общая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площадь –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60,3 м²</a:t>
            </a:r>
          </a:p>
          <a:p>
            <a:pPr algn="ctr" defTabSz="1211324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Площадь зала ОДС –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24,6 м²</a:t>
            </a:r>
          </a:p>
          <a:p>
            <a:pPr algn="ctr" defTabSz="1211324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Площадь ситуационного зала –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18,7 м²</a:t>
            </a: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808984" y="980728"/>
            <a:ext cx="4950072" cy="1738436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rtlCol="0" anchor="ctr"/>
          <a:lstStyle/>
          <a:p>
            <a:pPr algn="ctr" defTabSz="1211324">
              <a:defRPr/>
            </a:pPr>
            <a:r>
              <a:rPr lang="ru-RU" sz="19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</a:p>
          <a:p>
            <a:pPr algn="ctr" defTabSz="1211324">
              <a:defRPr/>
            </a:pPr>
            <a:r>
              <a:rPr lang="ru-RU" sz="19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Российская Федерация, </a:t>
            </a:r>
            <a:r>
              <a:rPr lang="ru-RU" sz="19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652420, </a:t>
            </a:r>
            <a:endParaRPr lang="ru-RU" sz="19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11324">
              <a:defRPr/>
            </a:pPr>
            <a:r>
              <a:rPr lang="ru-RU" sz="19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Кемеровская область – Кузбасс, </a:t>
            </a:r>
          </a:p>
          <a:p>
            <a:pPr algn="ctr" defTabSz="1211324">
              <a:defRPr/>
            </a:pPr>
            <a:r>
              <a:rPr lang="ru-RU" sz="19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9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Березовский, пр. Ленина, </a:t>
            </a:r>
            <a:r>
              <a:rPr lang="ru-RU" sz="19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</a:p>
          <a:p>
            <a:pPr algn="ctr" defTabSz="1211324">
              <a:defRPr/>
            </a:pPr>
            <a:r>
              <a:rPr 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эл. адрес: 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adm_berez@mail.ru</a:t>
            </a:r>
            <a:endParaRPr lang="en-US" sz="20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11324">
              <a:defRPr/>
            </a:pPr>
            <a:r>
              <a:rPr lang="ru-RU" sz="19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тел/факс </a:t>
            </a:r>
            <a:r>
              <a:rPr lang="ru-RU" sz="19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838445 3-69-11</a:t>
            </a:r>
            <a:endParaRPr lang="ru-RU" sz="19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94600" y="6492875"/>
            <a:ext cx="23114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FFF00"/>
                </a:solidFill>
              </a:rPr>
              <a:pPr/>
              <a:t>4</a:t>
            </a:fld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1505" name="Picture 1" descr="C:\Users\05\Desktop\ПОЖАРНАЯ БЕЗОПАСНОСТЬ\условные обозначения\ЕДД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8984" y="2719164"/>
            <a:ext cx="4968552" cy="3816424"/>
          </a:xfrm>
          <a:prstGeom prst="rect">
            <a:avLst/>
          </a:prstGeom>
          <a:noFill/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981075"/>
            <a:ext cx="42132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915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906000" cy="981075"/>
          </a:xfrm>
        </p:spPr>
        <p:txBody>
          <a:bodyPr/>
          <a:lstStyle/>
          <a:p>
            <a:pPr defTabSz="1241425" eaLnBrk="1" hangingPunct="1"/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ЧИСЛЕННОСТЬ ДИСПЕТЧЕРСКОГО СОСТАВА </a:t>
            </a:r>
            <a:b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ЕДДС БЕРЕЗОВСКОГО ГОРОДСКОГО ОКРУГА</a:t>
            </a:r>
          </a:p>
        </p:txBody>
      </p:sp>
      <p:sp>
        <p:nvSpPr>
          <p:cNvPr id="108546" name="Номер слайда 2"/>
          <p:cNvSpPr txBox="1">
            <a:spLocks noGrp="1"/>
          </p:cNvSpPr>
          <p:nvPr/>
        </p:nvSpPr>
        <p:spPr bwMode="auto">
          <a:xfrm>
            <a:off x="7594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r"/>
            <a:fld id="{99534400-ACA3-41EA-866E-4D3EC394C4CC}" type="slidenum">
              <a:rPr lang="ru-RU" altLang="ru-RU" sz="1400">
                <a:solidFill>
                  <a:srgbClr val="FFFF00"/>
                </a:solidFill>
                <a:latin typeface="Calibri" pitchFamily="34" charset="0"/>
              </a:rPr>
              <a:pPr algn="r"/>
              <a:t>5</a:t>
            </a:fld>
            <a:endParaRPr lang="ru-RU" altLang="ru-RU" sz="1400">
              <a:solidFill>
                <a:srgbClr val="FFFF00"/>
              </a:solidFill>
              <a:latin typeface="Calibri" pitchFamily="34" charset="0"/>
            </a:endParaRPr>
          </a:p>
        </p:txBody>
      </p:sp>
      <p:graphicFrame>
        <p:nvGraphicFramePr>
          <p:cNvPr id="108571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885011"/>
              </p:ext>
            </p:extLst>
          </p:nvPr>
        </p:nvGraphicFramePr>
        <p:xfrm>
          <a:off x="560388" y="1227138"/>
          <a:ext cx="8856662" cy="1747203"/>
        </p:xfrm>
        <a:graphic>
          <a:graphicData uri="http://schemas.openxmlformats.org/drawingml/2006/table">
            <a:tbl>
              <a:tblPr/>
              <a:tblGrid>
                <a:gridCol w="1771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32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Штатная численность оперативных дежурных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(чел.)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Численность дежурной смены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(чел.)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Заработная плата оперативных дежурных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Средняя зарплата в городском округе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Консолидированный бюджет городского округа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(млн.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50,572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2264,4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666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0728"/>
          </a:xfrm>
        </p:spPr>
        <p:txBody>
          <a:bodyPr>
            <a:noAutofit/>
          </a:bodyPr>
          <a:lstStyle/>
          <a:p>
            <a:pPr defTabSz="1241878">
              <a:spcBef>
                <a:spcPts val="0"/>
              </a:spcBef>
              <a:defRPr/>
            </a:pP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ТЕХНИЧЕСКОЕ </a:t>
            </a: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ОСНАЩЕНИЕ</a:t>
            </a: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ЕДДС БЕРЕЗОВСКОГО ГОРОДСКОГО ОКРУГА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955105"/>
              </p:ext>
            </p:extLst>
          </p:nvPr>
        </p:nvGraphicFramePr>
        <p:xfrm>
          <a:off x="272481" y="908720"/>
          <a:ext cx="4680521" cy="992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0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связи и автоматизации управления, </a:t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 средства радиосвязи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УКВ радиостанция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КВ радиостанция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1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- 100%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690727"/>
              </p:ext>
            </p:extLst>
          </p:nvPr>
        </p:nvGraphicFramePr>
        <p:xfrm>
          <a:off x="5097016" y="908720"/>
          <a:ext cx="4680521" cy="1193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0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Оргтехника (компьютеры, принтеры, сканеры)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Компьютер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Принтер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Сканер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91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– 100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67956"/>
              </p:ext>
            </p:extLst>
          </p:nvPr>
        </p:nvGraphicFramePr>
        <p:xfrm>
          <a:off x="5097016" y="2246393"/>
          <a:ext cx="4680521" cy="958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4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Система видеоконференцсвязи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9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ВКС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9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ВКС (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OVOO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923">
                <a:tc gridSpan="3">
                  <a:txBody>
                    <a:bodyPr/>
                    <a:lstStyle/>
                    <a:p>
                      <a:pPr marL="0" marR="0" indent="0" algn="ctr" defTabSz="107209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- 100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009770"/>
              </p:ext>
            </p:extLst>
          </p:nvPr>
        </p:nvGraphicFramePr>
        <p:xfrm>
          <a:off x="272480" y="2144428"/>
          <a:ext cx="4680521" cy="1152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4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оповещения руководящего 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состава и населения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9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СЦВ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9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Телефон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9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Сирена С-40, СГУ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92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- 96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529291"/>
              </p:ext>
            </p:extLst>
          </p:nvPr>
        </p:nvGraphicFramePr>
        <p:xfrm>
          <a:off x="272480" y="3542537"/>
          <a:ext cx="4680521" cy="874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82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регистрации (записи) входящих 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исходящих переговоров, а также 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определения номера звонящего абонента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9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PVR-4 USB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96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- 100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323153"/>
              </p:ext>
            </p:extLst>
          </p:nvPr>
        </p:nvGraphicFramePr>
        <p:xfrm>
          <a:off x="5097016" y="3348618"/>
          <a:ext cx="4680521" cy="568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7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Метеостанция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8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Vantage VUE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81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- 100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843858"/>
              </p:ext>
            </p:extLst>
          </p:nvPr>
        </p:nvGraphicFramePr>
        <p:xfrm>
          <a:off x="5097016" y="4075967"/>
          <a:ext cx="4680521" cy="568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7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Приемник ГЛОНАСС или ГЛОНАСС/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GPS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8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Имеется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NAVITRAID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ГЛОНАСС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81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- 100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481429"/>
              </p:ext>
            </p:extLst>
          </p:nvPr>
        </p:nvGraphicFramePr>
        <p:xfrm>
          <a:off x="272480" y="4948917"/>
          <a:ext cx="9505060" cy="1837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29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51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51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51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051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0511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795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Абонент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Каналы связи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5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Прямой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канал связи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МГТС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ВЦСС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Транкинговая</a:t>
                      </a: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/>
                      </a:r>
                      <a:b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связь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Спутниковая </a:t>
                      </a:r>
                      <a:b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связь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Сотовая </a:t>
                      </a:r>
                      <a:b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связь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Радиосвязь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Интернет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Интранет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ЛВС МЧС России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5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ЦУКС ГУ МЧС России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5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ЕДДС соседних муниципальных образований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5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ДДС потенциально опасных объектов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5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Объекты с массовым пребыванием людей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94600" y="6492875"/>
            <a:ext cx="23114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FFF00"/>
                </a:solidFill>
              </a:rPr>
              <a:pPr/>
              <a:t>6</a:t>
            </a:fld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13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 txBox="1">
            <a:spLocks/>
          </p:cNvSpPr>
          <p:nvPr/>
        </p:nvSpPr>
        <p:spPr bwMode="auto">
          <a:xfrm>
            <a:off x="0" y="0"/>
            <a:ext cx="9906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10" tIns="53603" rIns="107210" bIns="53603" anchor="ctr"/>
          <a:lstStyle>
            <a:lvl1pPr defTabSz="124142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124142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24142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24142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124142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0325" indent="-314325" defTabSz="12414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57525" indent="-314325" defTabSz="12414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14725" indent="-314325" defTabSz="12414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71925" indent="-314325" defTabSz="12414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3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ПОТЕНЦИАЛЬНО ОПАСНЫЕ ОБЪЕКТЫ</a:t>
            </a:r>
          </a:p>
        </p:txBody>
      </p:sp>
      <p:sp>
        <p:nvSpPr>
          <p:cNvPr id="28699" name="Номер слайда 2"/>
          <p:cNvSpPr txBox="1">
            <a:spLocks/>
          </p:cNvSpPr>
          <p:nvPr/>
        </p:nvSpPr>
        <p:spPr bwMode="auto">
          <a:xfrm>
            <a:off x="7594600" y="6492875"/>
            <a:ext cx="2311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10" tIns="53603" rIns="107210" bIns="53603" anchor="ctr"/>
          <a:lstStyle>
            <a:lvl1pPr>
              <a:defRPr sz="3800">
                <a:solidFill>
                  <a:schemeClr val="tx1"/>
                </a:solidFill>
                <a:latin typeface="Calibri" pitchFamily="34" charset="0"/>
              </a:defRPr>
            </a:lvl1pPr>
            <a:lvl2pPr marL="534988"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marL="1071563"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marL="1608138"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143125"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600325" indent="-266700" defTabSz="1071563" eaLnBrk="0" fontAlgn="base" hangingPunct="0"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057525" indent="-266700" defTabSz="1071563" eaLnBrk="0" fontAlgn="base" hangingPunct="0"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514725" indent="-266700" defTabSz="1071563" eaLnBrk="0" fontAlgn="base" hangingPunct="0"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971925" indent="-266700" defTabSz="1071563" eaLnBrk="0" fontAlgn="base" hangingPunct="0"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BD4D9906-F6A2-430C-9B48-764314B40051}" type="slidenum">
              <a:rPr lang="ru-RU" sz="1400">
                <a:solidFill>
                  <a:srgbClr val="FFFF00"/>
                </a:solidFill>
              </a:rPr>
              <a:pPr algn="r"/>
              <a:t>7</a:t>
            </a:fld>
            <a:endParaRPr lang="ru-RU" sz="1400">
              <a:solidFill>
                <a:srgbClr val="FFFF00"/>
              </a:solidFill>
            </a:endParaRPr>
          </a:p>
        </p:txBody>
      </p:sp>
      <p:sp>
        <p:nvSpPr>
          <p:cNvPr id="50" name="TextBox 15"/>
          <p:cNvSpPr txBox="1">
            <a:spLocks noChangeArrowheads="1"/>
          </p:cNvSpPr>
          <p:nvPr/>
        </p:nvSpPr>
        <p:spPr bwMode="auto">
          <a:xfrm>
            <a:off x="416496" y="3501008"/>
            <a:ext cx="1944216" cy="268288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  <a:extLst/>
        </p:spPr>
        <p:txBody>
          <a:bodyPr wrap="square" lIns="82671" tIns="41335" rIns="82671" bIns="4133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652420, Березовский</a:t>
            </a:r>
          </a:p>
        </p:txBody>
      </p:sp>
      <p:sp>
        <p:nvSpPr>
          <p:cNvPr id="28703" name="TextBox 15"/>
          <p:cNvSpPr txBox="1">
            <a:spLocks noChangeArrowheads="1"/>
          </p:cNvSpPr>
          <p:nvPr/>
        </p:nvSpPr>
        <p:spPr bwMode="auto">
          <a:xfrm>
            <a:off x="272480" y="1844824"/>
            <a:ext cx="2232248" cy="42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671" tIns="41335" rIns="82671" bIns="41335">
            <a:spAutoFit/>
          </a:bodyPr>
          <a:lstStyle>
            <a:lvl1pPr>
              <a:defRPr sz="3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71563" eaLnBrk="0" fontAlgn="base" hangingPunct="0"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71563" eaLnBrk="0" fontAlgn="base" hangingPunct="0"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71563" eaLnBrk="0" fontAlgn="base" hangingPunct="0"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71563" eaLnBrk="0" fontAlgn="base" hangingPunct="0"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ru-RU" sz="1050" b="1" dirty="0">
                <a:solidFill>
                  <a:srgbClr val="FFFF00"/>
                </a:solidFill>
                <a:latin typeface="Times New Roman" pitchFamily="18" charset="0"/>
              </a:rPr>
              <a:t>ОАО УК Северный Кузбасс шахта Березовская</a:t>
            </a:r>
          </a:p>
        </p:txBody>
      </p:sp>
      <p:sp>
        <p:nvSpPr>
          <p:cNvPr id="28704" name="TextBox 15"/>
          <p:cNvSpPr txBox="1">
            <a:spLocks noChangeArrowheads="1"/>
          </p:cNvSpPr>
          <p:nvPr/>
        </p:nvSpPr>
        <p:spPr bwMode="auto">
          <a:xfrm>
            <a:off x="2504728" y="1916832"/>
            <a:ext cx="1684709" cy="25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671" tIns="41335" rIns="82671" bIns="41335">
            <a:spAutoFit/>
          </a:bodyPr>
          <a:lstStyle>
            <a:lvl1pPr>
              <a:defRPr sz="3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71563" eaLnBrk="0" fontAlgn="base" hangingPunct="0"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71563" eaLnBrk="0" fontAlgn="base" hangingPunct="0"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71563" eaLnBrk="0" fontAlgn="base" hangingPunct="0"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71563" eaLnBrk="0" fontAlgn="base" hangingPunct="0"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ru-RU" sz="1050" b="1" dirty="0">
                <a:solidFill>
                  <a:srgbClr val="FFFF00"/>
                </a:solidFill>
                <a:latin typeface="Times New Roman" pitchFamily="18" charset="0"/>
              </a:rPr>
              <a:t>ПАО ЦОФ Березовская</a:t>
            </a:r>
          </a:p>
        </p:txBody>
      </p:sp>
      <p:sp>
        <p:nvSpPr>
          <p:cNvPr id="28705" name="TextBox 15"/>
          <p:cNvSpPr txBox="1">
            <a:spLocks noChangeArrowheads="1"/>
          </p:cNvSpPr>
          <p:nvPr/>
        </p:nvSpPr>
        <p:spPr bwMode="auto">
          <a:xfrm>
            <a:off x="4448944" y="1916832"/>
            <a:ext cx="1982092" cy="25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671" tIns="41335" rIns="82671" bIns="41335">
            <a:spAutoFit/>
          </a:bodyPr>
          <a:lstStyle>
            <a:lvl1pPr>
              <a:defRPr sz="3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71563" eaLnBrk="0" fontAlgn="base" hangingPunct="0"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71563" eaLnBrk="0" fontAlgn="base" hangingPunct="0"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71563" eaLnBrk="0" fontAlgn="base" hangingPunct="0"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71563" eaLnBrk="0" fontAlgn="base" hangingPunct="0"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ru-RU" sz="105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ООО Барзасский карьер</a:t>
            </a:r>
          </a:p>
        </p:txBody>
      </p:sp>
      <p:pic>
        <p:nvPicPr>
          <p:cNvPr id="28706" name="Picture 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2276873"/>
            <a:ext cx="194421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7" name="Picture 10" descr="http://www.metcoal.ru/_photos/f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720" y="2276872"/>
            <a:ext cx="194421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8" name="Picture 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945" y="2276872"/>
            <a:ext cx="194421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272480" y="4329385"/>
            <a:ext cx="28575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671" tIns="41335" rIns="82671" bIns="41335">
            <a:spAutoFit/>
          </a:bodyPr>
          <a:lstStyle>
            <a:lvl1pPr>
              <a:defRPr sz="3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71563" eaLnBrk="0" fontAlgn="base" hangingPunct="0"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71563" eaLnBrk="0" fontAlgn="base" hangingPunct="0"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71563" eaLnBrk="0" fontAlgn="base" hangingPunct="0"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71563" eaLnBrk="0" fontAlgn="base" hangingPunct="0"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ru-RU" sz="1200" b="1">
                <a:solidFill>
                  <a:srgbClr val="FFFF00"/>
                </a:solidFill>
                <a:latin typeface="Times New Roman" pitchFamily="18" charset="0"/>
              </a:rPr>
              <a:t>ГБУЗ Областной детский санаторий для больных туберкулезом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72480" y="6401072"/>
            <a:ext cx="2857500" cy="268288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  <a:extLst/>
        </p:spPr>
        <p:txBody>
          <a:bodyPr lIns="82671" tIns="41335" rIns="82671" bIns="4133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652420, Березовский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3415730" y="6401072"/>
            <a:ext cx="2857500" cy="268288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  <a:extLst/>
        </p:spPr>
        <p:txBody>
          <a:bodyPr lIns="82671" tIns="41335" rIns="82671" bIns="41335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dirty="0"/>
              <a:t>652420, Березовский</a:t>
            </a: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3415730" y="4384849"/>
            <a:ext cx="28575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671" tIns="41335" rIns="82671" bIns="41335">
            <a:spAutoFit/>
          </a:bodyPr>
          <a:lstStyle>
            <a:lvl1pPr>
              <a:defRPr sz="3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71563" eaLnBrk="0" fontAlgn="base" hangingPunct="0"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71563" eaLnBrk="0" fontAlgn="base" hangingPunct="0"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71563" eaLnBrk="0" fontAlgn="base" hangingPunct="0"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71563" eaLnBrk="0" fontAlgn="base" hangingPunct="0"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ru-RU" sz="1200" b="1" dirty="0" smtClean="0">
                <a:solidFill>
                  <a:srgbClr val="FFFF00"/>
                </a:solidFill>
                <a:latin typeface="Times New Roman" pitchFamily="18" charset="0"/>
              </a:rPr>
              <a:t>ГБУ КО «БГБ»</a:t>
            </a:r>
            <a:endParaRPr lang="ru-RU" sz="1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20" name="Picture 245" descr="ГУЗ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40" b="54926"/>
          <a:stretch>
            <a:fillRect/>
          </a:stretch>
        </p:blipFill>
        <p:spPr bwMode="auto">
          <a:xfrm>
            <a:off x="291530" y="4781822"/>
            <a:ext cx="283845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5" descr="Фото09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730" y="4781822"/>
            <a:ext cx="28575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3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08" y="4781822"/>
            <a:ext cx="2657607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15"/>
          <p:cNvSpPr txBox="1">
            <a:spLocks noChangeArrowheads="1"/>
          </p:cNvSpPr>
          <p:nvPr/>
        </p:nvSpPr>
        <p:spPr bwMode="auto">
          <a:xfrm>
            <a:off x="6825207" y="4500163"/>
            <a:ext cx="2645817" cy="26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671" tIns="41335" rIns="82671" bIns="41335">
            <a:spAutoFit/>
          </a:bodyPr>
          <a:lstStyle>
            <a:lvl1pPr>
              <a:defRPr sz="3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71563" eaLnBrk="0" fontAlgn="base" hangingPunct="0"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71563" eaLnBrk="0" fontAlgn="base" hangingPunct="0"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71563" eaLnBrk="0" fontAlgn="base" hangingPunct="0"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71563" eaLnBrk="0" fontAlgn="base" hangingPunct="0"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ru-RU" sz="1200" b="1" dirty="0" smtClean="0">
                <a:solidFill>
                  <a:srgbClr val="FFFF00"/>
                </a:solidFill>
                <a:latin typeface="Times New Roman" pitchFamily="18" charset="0"/>
              </a:rPr>
              <a:t>МКУ СРЦ «</a:t>
            </a:r>
            <a:r>
              <a:rPr lang="ru-RU" sz="1200" b="1" dirty="0" err="1" smtClean="0">
                <a:solidFill>
                  <a:srgbClr val="FFFF00"/>
                </a:solidFill>
                <a:latin typeface="Times New Roman" pitchFamily="18" charset="0"/>
              </a:rPr>
              <a:t>Берегиня</a:t>
            </a:r>
            <a:r>
              <a:rPr lang="ru-RU" sz="1200" b="1" dirty="0" smtClean="0">
                <a:solidFill>
                  <a:srgbClr val="FFFF00"/>
                </a:solidFill>
                <a:latin typeface="Times New Roman" pitchFamily="18" charset="0"/>
              </a:rPr>
              <a:t>»</a:t>
            </a:r>
            <a:endParaRPr lang="ru-RU" sz="1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6825207" y="6401285"/>
            <a:ext cx="2645818" cy="274152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  <a:extLst/>
        </p:spPr>
        <p:txBody>
          <a:bodyPr wrap="square" lIns="82671" tIns="41335" rIns="82671" bIns="41335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dirty="0"/>
              <a:t>652420, Березовский</a:t>
            </a:r>
          </a:p>
        </p:txBody>
      </p:sp>
      <p:pic>
        <p:nvPicPr>
          <p:cNvPr id="5121" name="Picture 1" descr="C:\Users\05\Downloads\f_severnaya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65168" y="2292394"/>
            <a:ext cx="1944216" cy="1224136"/>
          </a:xfrm>
          <a:prstGeom prst="rect">
            <a:avLst/>
          </a:prstGeom>
          <a:noFill/>
        </p:spPr>
      </p:pic>
      <p:sp>
        <p:nvSpPr>
          <p:cNvPr id="26" name="TextBox 15"/>
          <p:cNvSpPr txBox="1">
            <a:spLocks noChangeArrowheads="1"/>
          </p:cNvSpPr>
          <p:nvPr/>
        </p:nvSpPr>
        <p:spPr bwMode="auto">
          <a:xfrm>
            <a:off x="2432720" y="3501008"/>
            <a:ext cx="1944216" cy="268288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  <a:extLst/>
        </p:spPr>
        <p:txBody>
          <a:bodyPr wrap="square" lIns="82671" tIns="41335" rIns="82671" bIns="4133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652420, Березовский</a:t>
            </a:r>
          </a:p>
        </p:txBody>
      </p:sp>
      <p:sp>
        <p:nvSpPr>
          <p:cNvPr id="27" name="TextBox 15"/>
          <p:cNvSpPr txBox="1">
            <a:spLocks noChangeArrowheads="1"/>
          </p:cNvSpPr>
          <p:nvPr/>
        </p:nvSpPr>
        <p:spPr bwMode="auto">
          <a:xfrm>
            <a:off x="4448944" y="3501008"/>
            <a:ext cx="1944216" cy="268288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  <a:extLst/>
        </p:spPr>
        <p:txBody>
          <a:bodyPr wrap="square" lIns="82671" tIns="41335" rIns="82671" bIns="4133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652420, Березовский</a:t>
            </a:r>
          </a:p>
        </p:txBody>
      </p:sp>
      <p:sp>
        <p:nvSpPr>
          <p:cNvPr id="28" name="TextBox 15"/>
          <p:cNvSpPr txBox="1">
            <a:spLocks noChangeArrowheads="1"/>
          </p:cNvSpPr>
          <p:nvPr/>
        </p:nvSpPr>
        <p:spPr bwMode="auto">
          <a:xfrm>
            <a:off x="6465168" y="3501008"/>
            <a:ext cx="1944216" cy="268288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  <a:extLst/>
        </p:spPr>
        <p:txBody>
          <a:bodyPr wrap="square" lIns="82671" tIns="41335" rIns="82671" bIns="4133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652420, Березовский</a:t>
            </a:r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6321152" y="1844824"/>
            <a:ext cx="2232248" cy="40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671" tIns="41335" rIns="82671" bIns="41335">
            <a:spAutoFit/>
          </a:bodyPr>
          <a:lstStyle>
            <a:lvl1pPr>
              <a:defRPr sz="3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71563" eaLnBrk="0" fontAlgn="base" hangingPunct="0"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71563" eaLnBrk="0" fontAlgn="base" hangingPunct="0"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71563" eaLnBrk="0" fontAlgn="base" hangingPunct="0"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71563" eaLnBrk="0" fontAlgn="base" hangingPunct="0"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ru-RU" sz="1050" b="1" dirty="0">
                <a:solidFill>
                  <a:srgbClr val="FFFF00"/>
                </a:solidFill>
                <a:latin typeface="Times New Roman" pitchFamily="18" charset="0"/>
              </a:rPr>
              <a:t>ОАО УК Северный </a:t>
            </a:r>
            <a:r>
              <a:rPr lang="ru-RU" sz="1050" b="1" dirty="0" smtClean="0">
                <a:solidFill>
                  <a:srgbClr val="FFFF00"/>
                </a:solidFill>
                <a:latin typeface="Times New Roman" pitchFamily="18" charset="0"/>
              </a:rPr>
              <a:t>Кузбасс</a:t>
            </a:r>
          </a:p>
          <a:p>
            <a:pPr algn="ctr">
              <a:buFont typeface="Arial" charset="0"/>
              <a:buNone/>
            </a:pPr>
            <a:r>
              <a:rPr lang="ru-RU" sz="1050" b="1" dirty="0" smtClean="0">
                <a:solidFill>
                  <a:srgbClr val="FFFF00"/>
                </a:solidFill>
                <a:latin typeface="Times New Roman" pitchFamily="18" charset="0"/>
              </a:rPr>
              <a:t> ОФ Северная</a:t>
            </a:r>
            <a:endParaRPr lang="ru-RU" sz="105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174293"/>
              </p:ext>
            </p:extLst>
          </p:nvPr>
        </p:nvGraphicFramePr>
        <p:xfrm>
          <a:off x="291530" y="853075"/>
          <a:ext cx="9436523" cy="940730"/>
        </p:xfrm>
        <a:graphic>
          <a:graphicData uri="http://schemas.openxmlformats.org/drawingml/2006/table">
            <a:tbl>
              <a:tblPr/>
              <a:tblGrid>
                <a:gridCol w="1731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032">
                <a:tc gridSpan="5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объектов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566">
                <a:tc>
                  <a:txBody>
                    <a:bodyPr/>
                    <a:lstStyle>
                      <a:lvl1pPr marL="0" algn="l" defTabSz="1072097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1072097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1072097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1072097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1072097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105886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105886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105886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105886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Общее количество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072097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1072097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1072097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1072097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1072097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105886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105886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105886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105886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Потенциально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опасные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072097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1072097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1072097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1072097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1072097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105886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105886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105886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105886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Социально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значимые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072097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1072097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1072097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1072097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1072097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105886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105886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105886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105886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Критически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важные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072097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1072097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1072097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1072097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1072097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105886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105886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105886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105886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Туристические маршруты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566">
                <a:tc>
                  <a:txBody>
                    <a:bodyPr/>
                    <a:lstStyle>
                      <a:lvl1pPr marL="0" algn="l" defTabSz="1072097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1072097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1072097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1072097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1072097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105886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105886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105886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105886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72097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1072097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1072097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1072097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1072097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105886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105886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105886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105886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72097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1072097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1072097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1072097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1072097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105886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105886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105886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105886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72097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1072097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1072097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1072097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1072097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105886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105886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105886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105886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72097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1072097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1072097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1072097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1072097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105886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105886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105886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105886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566">
                <a:tc gridSpan="5">
                  <a:txBody>
                    <a:bodyPr/>
                    <a:lstStyle>
                      <a:lvl1pPr marL="0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36048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72097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0814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4419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680244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16292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752340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288393" algn="l" defTabSz="1072097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химически-опасных объектов – 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87930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36004" y="258788"/>
            <a:ext cx="9906000" cy="980728"/>
          </a:xfrm>
          <a:prstGeom prst="rect">
            <a:avLst/>
          </a:prstGeom>
        </p:spPr>
        <p:txBody>
          <a:bodyPr vert="horz" lIns="107210" tIns="53603" rIns="107210" bIns="53603" rtlCol="0" anchor="ctr">
            <a:noAutofit/>
          </a:bodyPr>
          <a:lstStyle>
            <a:lvl1pPr algn="ctr" defTabSz="91395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41878">
              <a:spcBef>
                <a:spcPts val="0"/>
              </a:spcBef>
              <a:defRPr/>
            </a:pP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СВЕДЕНИЯ О ЧРЕЗВЫЧАЙНЫХ СИТУАЦИЯХ, </a:t>
            </a:r>
            <a:endParaRPr lang="ru-RU" sz="23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41878">
              <a:spcBef>
                <a:spcPts val="0"/>
              </a:spcBef>
              <a:defRPr/>
            </a:pP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ПРОИЗОШЕДШИХ </a:t>
            </a: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ТЕРРИТОРИИ </a:t>
            </a:r>
            <a:endParaRPr lang="ru-RU" sz="23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41878">
              <a:spcBef>
                <a:spcPts val="0"/>
              </a:spcBef>
              <a:defRPr/>
            </a:pPr>
            <a:r>
              <a:rPr lang="ru-RU" alt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БЕРЕЗОВСКОГО ГОРОДСКОГО </a:t>
            </a:r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</a:p>
          <a:p>
            <a:pPr defTabSz="1241878">
              <a:spcBef>
                <a:spcPts val="0"/>
              </a:spcBef>
              <a:defRPr/>
            </a:pP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ПЕРИОД 2018 - </a:t>
            </a: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04529" y="1484784"/>
            <a:ext cx="8568951" cy="1493229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 lIns="107183" tIns="53594" rIns="107183" bIns="53594">
            <a:spAutoFit/>
          </a:bodyPr>
          <a:lstStyle>
            <a:lvl1pPr indent="179388"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523875" algn="just" defTabSz="914400"/>
            <a:r>
              <a:rPr lang="ru-RU" alt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период 2018-2022 года на территории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Березовского городского округа 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чрезвычайных ситуаций не произошло: </a:t>
            </a:r>
          </a:p>
          <a:p>
            <a:pPr indent="523875" algn="just" defTabSz="914400"/>
            <a:r>
              <a:rPr lang="ru-RU" altLang="ru-RU" sz="1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техногенные ЧС – </a:t>
            </a:r>
            <a:r>
              <a:rPr lang="ru-RU" altLang="ru-RU" sz="1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indent="523875" algn="just" defTabSz="914400"/>
            <a:r>
              <a:rPr lang="ru-RU" altLang="ru-RU" sz="1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природные ЧС – </a:t>
            </a:r>
            <a:r>
              <a:rPr lang="ru-RU" altLang="ru-RU" sz="1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800" i="1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altLang="ru-RU" sz="1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523875" algn="just" defTabSz="914400"/>
            <a:r>
              <a:rPr lang="ru-RU" altLang="ru-RU" sz="1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биолого-социальные ЧС – </a:t>
            </a:r>
            <a:r>
              <a:rPr lang="ru-RU" alt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18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7594600" y="6492875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defPPr>
              <a:defRPr lang="ru-RU"/>
            </a:defPPr>
            <a:lvl1pPr marL="0" algn="r" defTabSz="107209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048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097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81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419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02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6292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2340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8393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0720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720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Objec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2224484"/>
              </p:ext>
            </p:extLst>
          </p:nvPr>
        </p:nvGraphicFramePr>
        <p:xfrm>
          <a:off x="1136650" y="3789363"/>
          <a:ext cx="7751763" cy="228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Лист" r:id="rId3" imgW="7124700" imgH="2076415" progId="Excel.Sheet.8">
                  <p:embed/>
                </p:oleObj>
              </mc:Choice>
              <mc:Fallback>
                <p:oleObj name="Лист" r:id="rId3" imgW="7124700" imgH="2076415" progId="Excel.Sheet.8">
                  <p:embed/>
                  <p:pic>
                    <p:nvPicPr>
                      <p:cNvPr id="191496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50" y="3789363"/>
                        <a:ext cx="7751763" cy="2289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0428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4" y="836712"/>
            <a:ext cx="4370627" cy="2828113"/>
          </a:xfrm>
          <a:prstGeom prst="rect">
            <a:avLst/>
          </a:prstGeom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7016" y="3933055"/>
            <a:ext cx="4392488" cy="28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C:\Users\05\Desktop\ПАСПОРТА ВАРИАНТ 2 12.02.18\Березовский\паспорт ЕДДС 23.03.17\IMG_55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354" y="3933055"/>
            <a:ext cx="4321622" cy="2762307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016" y="836713"/>
            <a:ext cx="4393059" cy="2841526"/>
          </a:xfrm>
          <a:prstGeom prst="rect">
            <a:avLst/>
          </a:prstGeom>
        </p:spPr>
      </p:pic>
      <p:sp>
        <p:nvSpPr>
          <p:cNvPr id="136193" name="Заголовок 1"/>
          <p:cNvSpPr txBox="1">
            <a:spLocks/>
          </p:cNvSpPr>
          <p:nvPr/>
        </p:nvSpPr>
        <p:spPr bwMode="auto">
          <a:xfrm>
            <a:off x="0" y="0"/>
            <a:ext cx="9906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ctr" defTabSz="1241425"/>
            <a:r>
              <a:rPr lang="ru-RU" alt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РАБОЧИЕ МЕСТА ПЕРСОНАЛА ДЕЖУРНОЙ СМЕНЫ</a:t>
            </a:r>
          </a:p>
          <a:p>
            <a:pPr algn="ctr" defTabSz="1241425"/>
            <a:r>
              <a:rPr lang="ru-RU" alt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ЕДДС </a:t>
            </a:r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БЕРЕЗОВСКОГО </a:t>
            </a:r>
            <a:r>
              <a:rPr lang="ru-RU" alt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ГОРОДСКОГО ОКРУГА</a:t>
            </a:r>
          </a:p>
        </p:txBody>
      </p:sp>
      <p:sp>
        <p:nvSpPr>
          <p:cNvPr id="136194" name="Номер слайда 2"/>
          <p:cNvSpPr txBox="1">
            <a:spLocks/>
          </p:cNvSpPr>
          <p:nvPr/>
        </p:nvSpPr>
        <p:spPr bwMode="auto">
          <a:xfrm>
            <a:off x="7594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r"/>
            <a:fld id="{7A007A7F-C371-45E8-B83C-0307599E6330}" type="slidenum">
              <a:rPr lang="ru-RU" altLang="ru-RU" sz="1400">
                <a:solidFill>
                  <a:srgbClr val="FFFF00"/>
                </a:solidFill>
                <a:latin typeface="Calibri" pitchFamily="34" charset="0"/>
              </a:rPr>
              <a:pPr algn="r"/>
              <a:t>9</a:t>
            </a:fld>
            <a:endParaRPr lang="ru-RU" altLang="ru-RU" sz="140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5" name="Rectangle 26"/>
          <p:cNvSpPr>
            <a:spLocks noChangeArrowheads="1"/>
          </p:cNvSpPr>
          <p:nvPr/>
        </p:nvSpPr>
        <p:spPr bwMode="auto">
          <a:xfrm>
            <a:off x="5024438" y="3284538"/>
            <a:ext cx="4465637" cy="328612"/>
          </a:xfrm>
          <a:prstGeom prst="rect">
            <a:avLst/>
          </a:prstGeom>
          <a:solidFill>
            <a:schemeClr val="bg1">
              <a:lumMod val="10000"/>
              <a:lumOff val="90000"/>
              <a:alpha val="0"/>
            </a:schemeClr>
          </a:solidFill>
          <a:ln>
            <a:noFill/>
          </a:ln>
          <a:extLst/>
        </p:spPr>
        <p:txBody>
          <a:bodyPr lIns="82671" tIns="41335" rIns="82671" bIns="41335">
            <a:spAutoFit/>
          </a:bodyPr>
          <a:lstStyle/>
          <a:p>
            <a:pPr algn="ctr">
              <a:defRPr/>
            </a:pP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</a:rPr>
              <a:t>АРМ оперативного дежурного ЕДДС</a:t>
            </a:r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2576513" y="3678238"/>
            <a:ext cx="4714875" cy="327025"/>
          </a:xfrm>
          <a:prstGeom prst="rect">
            <a:avLst/>
          </a:prstGeom>
          <a:solidFill>
            <a:schemeClr val="bg1">
              <a:lumMod val="10000"/>
              <a:lumOff val="90000"/>
              <a:alpha val="0"/>
            </a:schemeClr>
          </a:solidFill>
          <a:ln>
            <a:noFill/>
          </a:ln>
          <a:extLst/>
        </p:spPr>
        <p:txBody>
          <a:bodyPr lIns="82671" tIns="41335" rIns="82671" bIns="41335">
            <a:spAutoFit/>
          </a:bodyPr>
          <a:lstStyle/>
          <a:p>
            <a:pPr algn="ctr" defTabSz="1072097" fontAlgn="auto">
              <a:spcAft>
                <a:spcPts val="0"/>
              </a:spcAft>
              <a:defRPr/>
            </a:pPr>
            <a:r>
              <a:rPr lang="ru-RU" altLang="ru-RU" sz="1600" b="1" dirty="0">
                <a:latin typeface="Times New Roman" panose="02020603050405020304" pitchFamily="18" charset="0"/>
                <a:cs typeface="+mn-cs"/>
              </a:rPr>
              <a:t>Зал оперативного управления  ЕДДС</a:t>
            </a:r>
          </a:p>
        </p:txBody>
      </p:sp>
      <p:sp>
        <p:nvSpPr>
          <p:cNvPr id="19" name="Rectangle 26"/>
          <p:cNvSpPr>
            <a:spLocks noChangeArrowheads="1"/>
          </p:cNvSpPr>
          <p:nvPr/>
        </p:nvSpPr>
        <p:spPr bwMode="auto">
          <a:xfrm>
            <a:off x="415925" y="6381750"/>
            <a:ext cx="4465638" cy="327025"/>
          </a:xfrm>
          <a:prstGeom prst="rect">
            <a:avLst/>
          </a:prstGeom>
          <a:solidFill>
            <a:schemeClr val="bg1">
              <a:lumMod val="10000"/>
              <a:lumOff val="90000"/>
              <a:alpha val="0"/>
            </a:schemeClr>
          </a:solidFill>
          <a:ln>
            <a:noFill/>
          </a:ln>
          <a:extLst/>
        </p:spPr>
        <p:txBody>
          <a:bodyPr lIns="82671" tIns="41335" rIns="82671" bIns="41335">
            <a:spAutoFit/>
          </a:bodyPr>
          <a:lstStyle/>
          <a:p>
            <a:pPr algn="ctr">
              <a:defRPr/>
            </a:pP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</a:rPr>
              <a:t>Зал оперативного управления</a:t>
            </a:r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415925" y="3213100"/>
            <a:ext cx="4465638" cy="571500"/>
          </a:xfrm>
          <a:prstGeom prst="rect">
            <a:avLst/>
          </a:prstGeom>
          <a:solidFill>
            <a:schemeClr val="bg1">
              <a:lumMod val="10000"/>
              <a:lumOff val="90000"/>
              <a:alpha val="0"/>
            </a:schemeClr>
          </a:solidFill>
          <a:ln>
            <a:noFill/>
          </a:ln>
          <a:extLst/>
        </p:spPr>
        <p:txBody>
          <a:bodyPr lIns="82671" tIns="41335" rIns="82671" bIns="41335">
            <a:spAutoFit/>
          </a:bodyPr>
          <a:lstStyle/>
          <a:p>
            <a:pPr algn="ctr">
              <a:defRPr/>
            </a:pP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</a:rPr>
              <a:t>АРМ старшего оперативного дежурного ЕДДС</a:t>
            </a:r>
          </a:p>
        </p:txBody>
      </p:sp>
      <p:sp>
        <p:nvSpPr>
          <p:cNvPr id="3" name="Rectangle 26"/>
          <p:cNvSpPr>
            <a:spLocks noChangeArrowheads="1"/>
          </p:cNvSpPr>
          <p:nvPr/>
        </p:nvSpPr>
        <p:spPr bwMode="auto">
          <a:xfrm>
            <a:off x="5024438" y="6381750"/>
            <a:ext cx="4465637" cy="327025"/>
          </a:xfrm>
          <a:prstGeom prst="rect">
            <a:avLst/>
          </a:prstGeom>
          <a:solidFill>
            <a:schemeClr val="bg1">
              <a:lumMod val="10000"/>
              <a:lumOff val="90000"/>
              <a:alpha val="0"/>
            </a:schemeClr>
          </a:solidFill>
          <a:ln>
            <a:noFill/>
          </a:ln>
          <a:extLst/>
        </p:spPr>
        <p:txBody>
          <a:bodyPr lIns="82671" tIns="41335" rIns="82671" bIns="41335">
            <a:spAutoFit/>
          </a:bodyPr>
          <a:lstStyle/>
          <a:p>
            <a:pPr algn="ctr">
              <a:defRPr/>
            </a:pP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</a:rPr>
              <a:t>Зал оперативного 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138018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ue Segoe 4-3 template-template_April-17-2007">
  <a:themeElements>
    <a:clrScheme name="Другая 10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C2DFFD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Blue Segoe 4-3 template-template_April-17-2007">
  <a:themeElements>
    <a:clrScheme name="Другая 10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C2DFFD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21169</TotalTime>
  <Words>933</Words>
  <Application>Microsoft Office PowerPoint</Application>
  <PresentationFormat>Лист A4 (210x297 мм)</PresentationFormat>
  <Paragraphs>270</Paragraphs>
  <Slides>9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Тема Office</vt:lpstr>
      <vt:lpstr>2_Blue Segoe 4-3 template-template_April-17-2007</vt:lpstr>
      <vt:lpstr>1_Blue Segoe 4-3 template-template_April-17-2007</vt:lpstr>
      <vt:lpstr>Лист Microsoft Excel 97–2003</vt:lpstr>
      <vt:lpstr>Презентация PowerPoint</vt:lpstr>
      <vt:lpstr>РУКОВОДСТВО МУНИЦИПАЛЬНОГО ОБРАЗОВАНИЯ И ЕДДС </vt:lpstr>
      <vt:lpstr>КРАТКАЯ  ХАРАКТЕРИСТИКА  БЕРЕЗОВСКОГО ГОРОДСКОГО ОКРУГА</vt:lpstr>
      <vt:lpstr>РАЗМЕЩЕНИЕ ЕДДС БЕРЕЗОВСКОГО ГОРОДСКОГО ОКРУГА</vt:lpstr>
      <vt:lpstr>ЧИСЛЕННОСТЬ ДИСПЕТЧЕРСКОГО СОСТАВА  ЕДДС БЕРЕЗОВСКОГО ГОРОДСКОГО ОКРУГА</vt:lpstr>
      <vt:lpstr>ТЕХНИЧЕСКОЕ ОСНАЩЕНИЕ ЕДДС БЕРЕЗОВСКОГО ГОРОДСКОГО ОКРУГА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Старший офицер-оператор отдела - Александров А.А.</dc:creator>
  <cp:lastModifiedBy>Илья Журкин</cp:lastModifiedBy>
  <cp:revision>398</cp:revision>
  <cp:lastPrinted>2022-08-16T07:34:06Z</cp:lastPrinted>
  <dcterms:modified xsi:type="dcterms:W3CDTF">2023-02-15T06:48:13Z</dcterms:modified>
</cp:coreProperties>
</file>