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80" r:id="rId5"/>
    <p:sldId id="281" r:id="rId6"/>
    <p:sldId id="260" r:id="rId7"/>
    <p:sldId id="318" r:id="rId8"/>
    <p:sldId id="312" r:id="rId9"/>
    <p:sldId id="296" r:id="rId10"/>
    <p:sldId id="314" r:id="rId11"/>
    <p:sldId id="298" r:id="rId12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DAB"/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6416" autoAdjust="0"/>
  </p:normalViewPr>
  <p:slideViewPr>
    <p:cSldViewPr>
      <p:cViewPr varScale="1">
        <p:scale>
          <a:sx n="111" d="100"/>
          <a:sy n="111" d="100"/>
        </p:scale>
        <p:origin x="1512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6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>
                <a:solidFill>
                  <a:schemeClr val="tx1"/>
                </a:solidFill>
              </a:rPr>
              <a:t>Количество ЧС на территории </a:t>
            </a:r>
          </a:p>
          <a:p>
            <a:pPr>
              <a:defRPr sz="216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>
                <a:solidFill>
                  <a:schemeClr val="tx1"/>
                </a:solidFill>
              </a:rPr>
              <a:t>Беловского</a:t>
            </a:r>
            <a:r>
              <a:rPr lang="ru-RU" baseline="0" dirty="0">
                <a:solidFill>
                  <a:schemeClr val="tx1"/>
                </a:solidFill>
              </a:rPr>
              <a:t> городского округа 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693178416694188"/>
          <c:y val="4.2799220683481652E-2"/>
        </c:manualLayout>
      </c:layout>
      <c:overlay val="0"/>
      <c:spPr>
        <a:noFill/>
        <a:ln w="343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34602076124575"/>
          <c:y val="0.35014005602240894"/>
          <c:w val="0.87081891580161452"/>
          <c:h val="0.68347338935574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A015-4FE8-91E4-C0D84537E2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015-4FE8-91E4-C0D84537E2A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A015-4FE8-91E4-C0D84537E2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A015-4FE8-91E4-C0D84537E2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A015-4FE8-91E4-C0D84537E2A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A015-4FE8-91E4-C0D84537E2AB}"/>
              </c:ext>
            </c:extLst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15-4FE8-91E4-C0D84537E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96800"/>
        <c:axId val="133970112"/>
      </c:barChart>
      <c:catAx>
        <c:axId val="16999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1445">
            <a:solidFill>
              <a:srgbClr val="FF0000"/>
            </a:solidFill>
          </a:ln>
        </c:spPr>
        <c:crossAx val="133970112"/>
        <c:crosses val="autoZero"/>
        <c:auto val="1"/>
        <c:lblAlgn val="ctr"/>
        <c:lblOffset val="100"/>
        <c:noMultiLvlLbl val="0"/>
      </c:catAx>
      <c:valAx>
        <c:axId val="133970112"/>
        <c:scaling>
          <c:orientation val="minMax"/>
          <c:max val="3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445">
            <a:solidFill>
              <a:srgbClr val="FF0000"/>
            </a:solidFill>
          </a:ln>
        </c:spPr>
        <c:crossAx val="169996800"/>
        <c:crosses val="autoZero"/>
        <c:crossBetween val="between"/>
        <c:majorUnit val="1"/>
        <c:minorUnit val="0.4"/>
      </c:valAx>
      <c:spPr>
        <a:noFill/>
        <a:ln w="27938">
          <a:noFill/>
        </a:ln>
      </c:spPr>
    </c:plotArea>
    <c:plotVisOnly val="1"/>
    <c:dispBlanksAs val="gap"/>
    <c:showDLblsOverMax val="0"/>
  </c:chart>
  <c:txPr>
    <a:bodyPr/>
    <a:lstStyle/>
    <a:p>
      <a:pPr>
        <a:defRPr sz="2432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4D1B5-8D62-4175-A29D-73E08898FAB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181654-5E80-43CD-BF28-A59527E6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85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399E2A21-F1A9-445E-99F2-02A35577DF26}" type="slidenum">
              <a:rPr lang="ru-RU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FF3CF638-CD12-41A6-9A39-60EAF3E4283F}" type="slidenum">
              <a:rPr lang="ru-RU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7084-9DCB-4E9B-921F-F586979596A5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98C7-8641-49E8-9761-E92CBD774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80F1-06EB-4113-A5C9-83FA08143F3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8B80-E1E6-438F-8AA5-40507E657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C5DD-8279-4616-A204-58DA5B0D40FD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B31C-E106-4FAB-89CF-5F72D7958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4F31-FC18-4857-BCB9-5DC53DC748CE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5F7F-239D-473A-B784-A1F213FE5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B4FE070-5600-4200-8194-3D1D80F90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516D-A992-47FC-B13B-40F28E8C12E6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2416-9F07-463C-90BE-9C14482FC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0F67-5FBD-40D2-9417-969FB73BC71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9237-0DDE-473A-9824-80A6D926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C07C077-033C-4F5D-90D3-8077F21F7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F36F-7D15-4237-8F24-54F152707DC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8E15-7320-4D2F-BA64-AFF4311B7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BCF5-C18D-4F4E-BF74-A3C348F5DCBE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E09F-4450-4205-93CF-41E6C63B4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C623-51C8-42FD-BB1D-168B0C3E8561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ABFB-D9FC-4888-8D63-3EEE48044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A4EC-7D0A-40CF-A5C4-96190D355BC2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75E7-20FE-4542-A1B7-7B50D0120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ED88-EBDF-4D26-9240-55C4A361327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DD7A-87AC-4F8C-9619-6D0B9D7D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0669CE-7FBD-43FF-A7F2-41EC4BE87C41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CB5A7-8C9F-46CE-9750-F65B07BB0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16" r:id="rId13"/>
    <p:sldLayoutId id="2147483754" r:id="rId14"/>
    <p:sldLayoutId id="2147483717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55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6"/>
          <p:cNvSpPr>
            <a:spLocks noChangeArrowheads="1"/>
          </p:cNvSpPr>
          <p:nvPr/>
        </p:nvSpPr>
        <p:spPr bwMode="auto">
          <a:xfrm>
            <a:off x="0" y="2348880"/>
            <a:ext cx="9906000" cy="2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Беловского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Кемеровской области –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Кузбасса</a:t>
            </a:r>
          </a:p>
        </p:txBody>
      </p:sp>
      <p:pic>
        <p:nvPicPr>
          <p:cNvPr id="58371" name="Рисунок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88913"/>
            <a:ext cx="1487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2C96F4-04A7-4A02-940B-D40D5AFE4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63" t="17801" r="31887" b="27778"/>
          <a:stretch/>
        </p:blipFill>
        <p:spPr>
          <a:xfrm>
            <a:off x="8409384" y="260784"/>
            <a:ext cx="1083272" cy="13656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95413" y="3229571"/>
            <a:ext cx="8074025" cy="11525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МКУ «Управление по делам гражданской  обороны и чрезвычайным ситуациям города Белово» </a:t>
            </a:r>
          </a:p>
          <a:p>
            <a:pPr algn="ctr" defTabSz="1241425">
              <a:defRPr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Гречиха Алексей Владимирович</a:t>
            </a:r>
          </a:p>
          <a:p>
            <a:pPr algn="ctr" defTabSz="1241425">
              <a:defRPr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52-4-62-80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95413" y="1904083"/>
            <a:ext cx="8074025" cy="11509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Администрации Беловского городского округа</a:t>
            </a:r>
          </a:p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Беловского городского округа</a:t>
            </a:r>
          </a:p>
          <a:p>
            <a:pPr algn="ctr" defTabSz="1241425">
              <a:defRPr/>
            </a:pP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Курносов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Алексей Викторович </a:t>
            </a:r>
          </a:p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(384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52-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2-81-37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5413" y="4550248"/>
            <a:ext cx="8074025" cy="11525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 г. Белово</a:t>
            </a:r>
          </a:p>
          <a:p>
            <a:pPr algn="ctr" defTabSz="1241425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Мельничук Ксения Сергеевна</a:t>
            </a:r>
          </a:p>
          <a:p>
            <a:pPr algn="ctr" defTabSz="1241425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(384) 52-2-99-34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3079E74F-07E6-4CA1-BCC6-3F7F0E9A2104}" type="slidenum">
              <a:rPr lang="ru-RU">
                <a:solidFill>
                  <a:srgbClr val="FFFF00"/>
                </a:solidFill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srgbClr val="FFFF00"/>
              </a:solidFill>
            </a:endParaRPr>
          </a:p>
        </p:txBody>
      </p:sp>
      <p:pic>
        <p:nvPicPr>
          <p:cNvPr id="13" name="Рисунок 12" descr="Sw1gqnX-D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420" y="3225007"/>
            <a:ext cx="939621" cy="1152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29074" r="58676" b="24889"/>
          <a:stretch/>
        </p:blipFill>
        <p:spPr bwMode="auto">
          <a:xfrm>
            <a:off x="373421" y="1924174"/>
            <a:ext cx="939621" cy="113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МЕЛЬНИЧУ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2" y="4550248"/>
            <a:ext cx="93346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2388"/>
            <a:ext cx="91440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906000" cy="9810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52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87736"/>
              </p:ext>
            </p:extLst>
          </p:nvPr>
        </p:nvGraphicFramePr>
        <p:xfrm>
          <a:off x="0" y="908050"/>
          <a:ext cx="9793288" cy="2260600"/>
        </p:xfrm>
        <a:graphic>
          <a:graphicData uri="http://schemas.openxmlformats.org/drawingml/2006/table">
            <a:tbl>
              <a:tblPr/>
              <a:tblGrid>
                <a:gridCol w="1136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(тыс.кв.км)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Беловский городской округ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0,219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125,053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1,966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652600,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г.Белово ул. Чкалова,16 а. Координаты: </a:t>
                      </a:r>
                      <a:r>
                        <a:rPr kumimoji="0" lang="ru-RU" altLang="zh-CN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54°25'09.49" N, 86°18'17.36" E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gochsbelovo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yandex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е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dds-belovo@yandex.ru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тел.: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2-16-32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4-62-80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5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2-99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2-16-32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404100" y="3463925"/>
            <a:ext cx="2501900" cy="33940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объекты/в том числе с круглосуточным пребыванием людей: 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общеобразовательные школы – 25;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высшие учебные заведения – 4;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детские сады – 25;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учреждения здравоохранения – 11/1,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муниципальных – 11 (11 больниц на 1855 коек);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областного подчинения: 0(0 больниц на 0 коек);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прочих – 0/0 (госпиталь МВО,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ж.д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больница, МСЧ УВД).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театры – 0;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музеи – 1;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кинотеатры – 1;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библиотеки – 6;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религиозного культа (храмы, монастыри) – 12 (православные христианские)</a:t>
            </a: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400925" y="2781300"/>
            <a:ext cx="2505075" cy="6985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объекты: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химически опасных – 0;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взрывопожароопасных – 6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0" y="4561888"/>
            <a:ext cx="7430393" cy="229711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indent="271463" algn="just"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 Белово входит в состав Кемеровской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– Кузбасса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Сибирского Федерального округа. Расположен в центральной части Беловского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округа,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км. от областного центра Белово находится в центральной части Кемеровской области – Кузбасса между областным центром Кемерово и «южной столицей» — городом Новокузнецком. Ближайшие соседи — города Полысаево, Ленинск-Кузнецкий, Гурьевск и Киселевск. Расстояние до 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Кемерово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 132 км, до Новокузнецка — 111 км.</a:t>
            </a:r>
          </a:p>
          <a:p>
            <a:pPr indent="271463" algn="just"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 расположен в Кузнецкой котловине, на реке Бачат. Ландшафт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равнинный, слабо холмистый, характерный для Кузнецкой лесостепи. Имеет чётко выраженный высокий уровень антропогенной трансформации территории в результате интенсивной угледобычи и практически сплошной </a:t>
            </a:r>
            <a:r>
              <a:rPr lang="ru-RU" sz="1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распаханности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земель, пригодных для сельскохозяйственного использования. История Белово начинается с 1726 года, когда появилась первая заимка беглого крестьянина Фёдора Белова. В 1851 году началась разработка угольных месторождений недалеко от деревни Белово, когда была открыта </a:t>
            </a:r>
            <a:r>
              <a:rPr lang="ru-RU" sz="1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Бачатская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копь. Это была первая шахта в 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Кузбассе,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однако долгое время Белово было захолустной деревенькой, пока в 1921 году не открылась железнодорожная ветка Кольчугино-Белово-</a:t>
            </a:r>
            <a:r>
              <a:rPr lang="ru-RU" sz="1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Усяты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 4 декабря 1938 года Белову присвоен статус города. С развитием угольных предприятий город активно строился, возрастало его население. </a:t>
            </a:r>
          </a:p>
          <a:p>
            <a:pPr indent="271463" algn="just" defTabSz="1211263"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территории города функционируют 1688 предприятий и учреждений</a:t>
            </a:r>
          </a:p>
          <a:p>
            <a:pPr indent="271463" algn="just"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 является крупным железнодорожным узлом, через который проходят железнодорожные магистрали в северном, южном, восточном и западном направлениях.</a:t>
            </a:r>
          </a:p>
        </p:txBody>
      </p:sp>
      <p:sp>
        <p:nvSpPr>
          <p:cNvPr id="6148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9BE8F1-C7B7-4D2F-8E67-422B628EAD0D}" type="slidenum">
              <a:rPr lang="ru-RU">
                <a:solidFill>
                  <a:srgbClr val="FFFF00"/>
                </a:solidFill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srgbClr val="FFFF00"/>
              </a:solidFill>
            </a:endParaRPr>
          </a:p>
        </p:txBody>
      </p:sp>
      <p:grpSp>
        <p:nvGrpSpPr>
          <p:cNvPr id="62505" name="Group 144"/>
          <p:cNvGrpSpPr>
            <a:grpSpLocks/>
          </p:cNvGrpSpPr>
          <p:nvPr/>
        </p:nvGrpSpPr>
        <p:grpSpPr bwMode="auto">
          <a:xfrm>
            <a:off x="4305300" y="3141663"/>
            <a:ext cx="647700" cy="865187"/>
            <a:chOff x="8064" y="3115"/>
            <a:chExt cx="368" cy="403"/>
          </a:xfrm>
        </p:grpSpPr>
        <p:sp>
          <p:nvSpPr>
            <p:cNvPr id="62518" name="Line 145"/>
            <p:cNvSpPr>
              <a:spLocks noChangeShapeType="1"/>
            </p:cNvSpPr>
            <p:nvPr/>
          </p:nvSpPr>
          <p:spPr bwMode="auto">
            <a:xfrm>
              <a:off x="8064" y="3115"/>
              <a:ext cx="0" cy="4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9" name="Line 146"/>
            <p:cNvSpPr>
              <a:spLocks noChangeShapeType="1"/>
            </p:cNvSpPr>
            <p:nvPr/>
          </p:nvSpPr>
          <p:spPr bwMode="auto">
            <a:xfrm>
              <a:off x="8064" y="3130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20" name="Line 147"/>
            <p:cNvSpPr>
              <a:spLocks noChangeShapeType="1"/>
            </p:cNvSpPr>
            <p:nvPr/>
          </p:nvSpPr>
          <p:spPr bwMode="auto">
            <a:xfrm flipV="1">
              <a:off x="8064" y="3259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21" name="Line 148"/>
            <p:cNvSpPr>
              <a:spLocks noChangeShapeType="1"/>
            </p:cNvSpPr>
            <p:nvPr/>
          </p:nvSpPr>
          <p:spPr bwMode="auto">
            <a:xfrm>
              <a:off x="8432" y="3173"/>
              <a:ext cx="0" cy="8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22" name="Text Box 149"/>
            <p:cNvSpPr txBox="1">
              <a:spLocks noChangeArrowheads="1"/>
            </p:cNvSpPr>
            <p:nvPr/>
          </p:nvSpPr>
          <p:spPr bwMode="auto">
            <a:xfrm>
              <a:off x="8084" y="3137"/>
              <a:ext cx="27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53" tIns="33328" rIns="66653" bIns="33328">
              <a:spAutoFit/>
            </a:bodyPr>
            <a:lstStyle/>
            <a:p>
              <a:pPr algn="ctr" defTabSz="479425" eaLnBrk="0" hangingPunct="0"/>
              <a:r>
                <a:rPr lang="ru-RU" sz="900">
                  <a:latin typeface="Calibri" pitchFamily="34" charset="0"/>
                  <a:cs typeface="Arial" charset="0"/>
                </a:rPr>
                <a:t>КЧС и ПБ</a:t>
              </a:r>
            </a:p>
          </p:txBody>
        </p:sp>
      </p:grpSp>
      <p:grpSp>
        <p:nvGrpSpPr>
          <p:cNvPr id="62506" name="Group 144"/>
          <p:cNvGrpSpPr>
            <a:grpSpLocks/>
          </p:cNvGrpSpPr>
          <p:nvPr/>
        </p:nvGrpSpPr>
        <p:grpSpPr bwMode="auto">
          <a:xfrm>
            <a:off x="3224213" y="3141663"/>
            <a:ext cx="936625" cy="782637"/>
            <a:chOff x="8064" y="3115"/>
            <a:chExt cx="368" cy="403"/>
          </a:xfrm>
        </p:grpSpPr>
        <p:sp>
          <p:nvSpPr>
            <p:cNvPr id="62513" name="Line 145"/>
            <p:cNvSpPr>
              <a:spLocks noChangeShapeType="1"/>
            </p:cNvSpPr>
            <p:nvPr/>
          </p:nvSpPr>
          <p:spPr bwMode="auto">
            <a:xfrm>
              <a:off x="8064" y="3115"/>
              <a:ext cx="0" cy="4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4" name="Line 146"/>
            <p:cNvSpPr>
              <a:spLocks noChangeShapeType="1"/>
            </p:cNvSpPr>
            <p:nvPr/>
          </p:nvSpPr>
          <p:spPr bwMode="auto">
            <a:xfrm>
              <a:off x="8064" y="3130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5" name="Line 147"/>
            <p:cNvSpPr>
              <a:spLocks noChangeShapeType="1"/>
            </p:cNvSpPr>
            <p:nvPr/>
          </p:nvSpPr>
          <p:spPr bwMode="auto">
            <a:xfrm flipV="1">
              <a:off x="8064" y="3259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6" name="Line 148"/>
            <p:cNvSpPr>
              <a:spLocks noChangeShapeType="1"/>
            </p:cNvSpPr>
            <p:nvPr/>
          </p:nvSpPr>
          <p:spPr bwMode="auto">
            <a:xfrm>
              <a:off x="8432" y="3173"/>
              <a:ext cx="0" cy="8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7" name="Text Box 149"/>
            <p:cNvSpPr txBox="1">
              <a:spLocks noChangeArrowheads="1"/>
            </p:cNvSpPr>
            <p:nvPr/>
          </p:nvSpPr>
          <p:spPr bwMode="auto">
            <a:xfrm>
              <a:off x="8084" y="3135"/>
              <a:ext cx="27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53" tIns="33328" rIns="66653" bIns="33328">
              <a:spAutoFit/>
            </a:bodyPr>
            <a:lstStyle/>
            <a:p>
              <a:pPr algn="ctr" defTabSz="479425" eaLnBrk="0" hangingPunct="0"/>
              <a:r>
                <a:rPr lang="ru-RU" sz="700" b="1" dirty="0">
                  <a:latin typeface="Calibri" pitchFamily="34" charset="0"/>
                  <a:cs typeface="Arial" charset="0"/>
                </a:rPr>
                <a:t>ГУ МЧС по КО</a:t>
              </a:r>
            </a:p>
          </p:txBody>
        </p:sp>
      </p:grpSp>
      <p:grpSp>
        <p:nvGrpSpPr>
          <p:cNvPr id="62507" name="Group 144"/>
          <p:cNvGrpSpPr>
            <a:grpSpLocks/>
          </p:cNvGrpSpPr>
          <p:nvPr/>
        </p:nvGrpSpPr>
        <p:grpSpPr bwMode="auto">
          <a:xfrm>
            <a:off x="3513138" y="3644900"/>
            <a:ext cx="935037" cy="638175"/>
            <a:chOff x="8064" y="3115"/>
            <a:chExt cx="368" cy="403"/>
          </a:xfrm>
        </p:grpSpPr>
        <p:sp>
          <p:nvSpPr>
            <p:cNvPr id="62508" name="Line 145"/>
            <p:cNvSpPr>
              <a:spLocks noChangeShapeType="1"/>
            </p:cNvSpPr>
            <p:nvPr/>
          </p:nvSpPr>
          <p:spPr bwMode="auto">
            <a:xfrm>
              <a:off x="8064" y="3115"/>
              <a:ext cx="0" cy="4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09" name="Line 146"/>
            <p:cNvSpPr>
              <a:spLocks noChangeShapeType="1"/>
            </p:cNvSpPr>
            <p:nvPr/>
          </p:nvSpPr>
          <p:spPr bwMode="auto">
            <a:xfrm>
              <a:off x="8064" y="3130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0" name="Line 147"/>
            <p:cNvSpPr>
              <a:spLocks noChangeShapeType="1"/>
            </p:cNvSpPr>
            <p:nvPr/>
          </p:nvSpPr>
          <p:spPr bwMode="auto">
            <a:xfrm flipV="1">
              <a:off x="8064" y="3259"/>
              <a:ext cx="368" cy="4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1" name="Line 148"/>
            <p:cNvSpPr>
              <a:spLocks noChangeShapeType="1"/>
            </p:cNvSpPr>
            <p:nvPr/>
          </p:nvSpPr>
          <p:spPr bwMode="auto">
            <a:xfrm>
              <a:off x="8432" y="3173"/>
              <a:ext cx="0" cy="8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12" name="Text Box 149"/>
            <p:cNvSpPr txBox="1">
              <a:spLocks noChangeArrowheads="1"/>
            </p:cNvSpPr>
            <p:nvPr/>
          </p:nvSpPr>
          <p:spPr bwMode="auto">
            <a:xfrm>
              <a:off x="8084" y="3135"/>
              <a:ext cx="27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6653" tIns="33328" rIns="66653" bIns="33328">
              <a:spAutoFit/>
            </a:bodyPr>
            <a:lstStyle/>
            <a:p>
              <a:pPr algn="ctr" defTabSz="479425" eaLnBrk="0" hangingPunct="0"/>
              <a:r>
                <a:rPr lang="ru-RU" sz="700" b="1">
                  <a:latin typeface="Calibri" pitchFamily="34" charset="0"/>
                  <a:cs typeface="Arial" charset="0"/>
                </a:rPr>
                <a:t>МКУ  УГОЧС</a:t>
              </a:r>
            </a:p>
            <a:p>
              <a:pPr algn="ctr" defTabSz="479425" eaLnBrk="0" hangingPunct="0"/>
              <a:r>
                <a:rPr lang="ru-RU" sz="700" b="1">
                  <a:latin typeface="Calibri" pitchFamily="34" charset="0"/>
                  <a:cs typeface="Arial" charset="0"/>
                </a:rPr>
                <a:t>Г.Белово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906000" cy="9810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БЕЛОВСКОГО ГОРОДСКОГО ОКРУГА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66654" y="4214818"/>
            <a:ext cx="4305300" cy="249396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lvl="0" algn="ctr" defTabSz="1211263"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Беловского городского округа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размещена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отдельном здании на базе МКУ УГОЧС г.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Белово</a:t>
            </a:r>
          </a:p>
          <a:p>
            <a:pPr lvl="0" algn="ctr" defTabSz="1211263">
              <a:defRPr/>
            </a:pPr>
            <a:endParaRPr lang="ru-RU" sz="1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 кв. м.</a:t>
            </a:r>
          </a:p>
          <a:p>
            <a:pPr algn="ctr" defTabSz="1211263"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92960" y="1052513"/>
            <a:ext cx="5087615" cy="148701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652600 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область –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Кузбасс,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Белово, </a:t>
            </a:r>
          </a:p>
          <a:p>
            <a:pPr algn="ctr" defTabSz="1211263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Чкалова, 16 а,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52-2-16-32, факс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52-2-99-34</a:t>
            </a:r>
            <a:endParaRPr lang="ru-RU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C952FB02-10D6-4666-B562-BE8754635FB8}" type="slidenum">
              <a:rPr lang="ru-RU">
                <a:solidFill>
                  <a:srgbClr val="FFFF00"/>
                </a:solidFill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FFFF00"/>
              </a:solidFill>
            </a:endParaRPr>
          </a:p>
        </p:txBody>
      </p:sp>
      <p:grpSp>
        <p:nvGrpSpPr>
          <p:cNvPr id="64518" name="Group 32"/>
          <p:cNvGrpSpPr>
            <a:grpSpLocks/>
          </p:cNvGrpSpPr>
          <p:nvPr/>
        </p:nvGrpSpPr>
        <p:grpSpPr bwMode="auto">
          <a:xfrm>
            <a:off x="4667248" y="3135388"/>
            <a:ext cx="4755993" cy="3212734"/>
            <a:chOff x="9026" y="1615"/>
            <a:chExt cx="7498" cy="5047"/>
          </a:xfrm>
        </p:grpSpPr>
        <p:sp>
          <p:nvSpPr>
            <p:cNvPr id="64519" name="Rectangle 33"/>
            <p:cNvSpPr>
              <a:spLocks noChangeArrowheads="1"/>
            </p:cNvSpPr>
            <p:nvPr/>
          </p:nvSpPr>
          <p:spPr bwMode="auto">
            <a:xfrm>
              <a:off x="9789" y="1615"/>
              <a:ext cx="6735" cy="5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197" tIns="45609" rIns="91197" bIns="45609"/>
            <a:lstStyle/>
            <a:p>
              <a:pPr defTabSz="914400"/>
              <a:endParaRPr lang="ru-RU" sz="1800" b="1"/>
            </a:p>
          </p:txBody>
        </p:sp>
        <p:sp>
          <p:nvSpPr>
            <p:cNvPr id="64520" name="Rectangle 34"/>
            <p:cNvSpPr>
              <a:spLocks noChangeArrowheads="1"/>
            </p:cNvSpPr>
            <p:nvPr/>
          </p:nvSpPr>
          <p:spPr bwMode="auto">
            <a:xfrm>
              <a:off x="10022" y="1862"/>
              <a:ext cx="6269" cy="45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197" tIns="45609" rIns="91197" bIns="45609"/>
            <a:lstStyle/>
            <a:p>
              <a:pPr defTabSz="914400"/>
              <a:endParaRPr lang="ru-RU" sz="1800" b="1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521" name="AutoShape 35"/>
            <p:cNvCxnSpPr>
              <a:cxnSpLocks noChangeShapeType="1"/>
            </p:cNvCxnSpPr>
            <p:nvPr/>
          </p:nvCxnSpPr>
          <p:spPr bwMode="auto">
            <a:xfrm>
              <a:off x="16291" y="2240"/>
              <a:ext cx="23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522" name="AutoShape 36"/>
            <p:cNvCxnSpPr>
              <a:cxnSpLocks noChangeShapeType="1"/>
            </p:cNvCxnSpPr>
            <p:nvPr/>
          </p:nvCxnSpPr>
          <p:spPr bwMode="auto">
            <a:xfrm>
              <a:off x="16291" y="3549"/>
              <a:ext cx="23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524" name="AutoShape 38"/>
            <p:cNvCxnSpPr>
              <a:cxnSpLocks noChangeShapeType="1"/>
            </p:cNvCxnSpPr>
            <p:nvPr/>
          </p:nvCxnSpPr>
          <p:spPr bwMode="auto">
            <a:xfrm rot="10800000">
              <a:off x="9814" y="2525"/>
              <a:ext cx="225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526" name="Rectangle 40"/>
            <p:cNvSpPr>
              <a:spLocks noChangeArrowheads="1"/>
            </p:cNvSpPr>
            <p:nvPr/>
          </p:nvSpPr>
          <p:spPr bwMode="auto">
            <a:xfrm>
              <a:off x="10040" y="2637"/>
              <a:ext cx="1127" cy="669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197" tIns="45609" rIns="91197" bIns="45609"/>
            <a:lstStyle/>
            <a:p>
              <a:pPr defTabSz="914400"/>
              <a:endParaRPr lang="ru-RU" sz="1800" b="1"/>
            </a:p>
          </p:txBody>
        </p:sp>
        <p:sp>
          <p:nvSpPr>
            <p:cNvPr id="64528" name="Oval 42"/>
            <p:cNvSpPr>
              <a:spLocks noChangeArrowheads="1"/>
            </p:cNvSpPr>
            <p:nvPr/>
          </p:nvSpPr>
          <p:spPr bwMode="auto">
            <a:xfrm>
              <a:off x="10377" y="3311"/>
              <a:ext cx="451" cy="466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197" tIns="45609" rIns="91197" bIns="45609"/>
            <a:lstStyle/>
            <a:p>
              <a:pPr defTabSz="914400"/>
              <a:endParaRPr lang="ru-RU" sz="1800" b="1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15220" y="1852"/>
              <a:ext cx="961" cy="388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91197" tIns="45609" rIns="91197" bIns="45609"/>
            <a:lstStyle/>
            <a:p>
              <a:pPr defTabSz="914400">
                <a:defRPr/>
              </a:pPr>
              <a:endParaRPr lang="ru-RU" sz="1800" b="1"/>
            </a:p>
          </p:txBody>
        </p:sp>
        <p:sp>
          <p:nvSpPr>
            <p:cNvPr id="64530" name="Rectangle 44"/>
            <p:cNvSpPr>
              <a:spLocks noChangeArrowheads="1"/>
            </p:cNvSpPr>
            <p:nvPr/>
          </p:nvSpPr>
          <p:spPr bwMode="auto">
            <a:xfrm>
              <a:off x="10039" y="5218"/>
              <a:ext cx="3379" cy="1122"/>
            </a:xfrm>
            <a:prstGeom prst="rect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197" tIns="45609" rIns="91197" bIns="45609"/>
            <a:lstStyle/>
            <a:p>
              <a:pPr defTabSz="914400"/>
              <a:endParaRPr lang="ru-RU" sz="1800" b="1"/>
            </a:p>
          </p:txBody>
        </p:sp>
        <p:sp>
          <p:nvSpPr>
            <p:cNvPr id="64531" name="Rectangle 45"/>
            <p:cNvSpPr>
              <a:spLocks noChangeArrowheads="1"/>
            </p:cNvSpPr>
            <p:nvPr/>
          </p:nvSpPr>
          <p:spPr bwMode="auto">
            <a:xfrm>
              <a:off x="13418" y="5218"/>
              <a:ext cx="2928" cy="1122"/>
            </a:xfrm>
            <a:prstGeom prst="rect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197" tIns="45609" rIns="91197" bIns="45609"/>
            <a:lstStyle/>
            <a:p>
              <a:pPr defTabSz="914400"/>
              <a:endParaRPr lang="ru-RU" sz="1800" b="1"/>
            </a:p>
          </p:txBody>
        </p:sp>
        <p:cxnSp>
          <p:nvCxnSpPr>
            <p:cNvPr id="64532" name="AutoShape 46"/>
            <p:cNvCxnSpPr>
              <a:cxnSpLocks noChangeShapeType="1"/>
            </p:cNvCxnSpPr>
            <p:nvPr/>
          </p:nvCxnSpPr>
          <p:spPr bwMode="auto">
            <a:xfrm rot="10800000">
              <a:off x="9026" y="1851"/>
              <a:ext cx="788" cy="6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533" name="AutoShape 47"/>
            <p:cNvCxnSpPr>
              <a:cxnSpLocks noChangeShapeType="1"/>
              <a:stCxn id="58" idx="3"/>
              <a:endCxn id="57" idx="0"/>
            </p:cNvCxnSpPr>
            <p:nvPr/>
          </p:nvCxnSpPr>
          <p:spPr bwMode="auto">
            <a:xfrm>
              <a:off x="14432" y="4851"/>
              <a:ext cx="865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534" name="Text Box 48"/>
            <p:cNvSpPr txBox="1">
              <a:spLocks noChangeArrowheads="1"/>
            </p:cNvSpPr>
            <p:nvPr/>
          </p:nvSpPr>
          <p:spPr bwMode="auto">
            <a:xfrm>
              <a:off x="11053" y="5555"/>
              <a:ext cx="1126" cy="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197" tIns="45609" rIns="91197" bIns="45609">
              <a:spAutoFit/>
            </a:bodyPr>
            <a:lstStyle/>
            <a:p>
              <a:pPr algn="ctr" defTabSz="914400"/>
              <a:r>
                <a:rPr lang="ru-RU" sz="1000" b="1" dirty="0">
                  <a:latin typeface="Times New Roman" pitchFamily="18" charset="0"/>
                </a:rPr>
                <a:t>Зона отдыха</a:t>
              </a:r>
              <a:endParaRPr lang="ru-RU" sz="1800" b="1" dirty="0"/>
            </a:p>
          </p:txBody>
        </p:sp>
        <p:sp>
          <p:nvSpPr>
            <p:cNvPr id="64535" name="Text Box 49"/>
            <p:cNvSpPr txBox="1">
              <a:spLocks noChangeArrowheads="1"/>
            </p:cNvSpPr>
            <p:nvPr/>
          </p:nvSpPr>
          <p:spPr bwMode="auto">
            <a:xfrm>
              <a:off x="10152" y="2750"/>
              <a:ext cx="901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197" tIns="45609" rIns="91197" bIns="45609">
              <a:spAutoFit/>
            </a:bodyPr>
            <a:lstStyle/>
            <a:p>
              <a:pPr algn="ctr" defTabSz="914400"/>
              <a:r>
                <a:rPr lang="ru-RU" sz="1000" b="1" dirty="0">
                  <a:latin typeface="Times New Roman" pitchFamily="18" charset="0"/>
                </a:rPr>
                <a:t>АРМ 1</a:t>
              </a:r>
              <a:endParaRPr lang="ru-RU" sz="1800" b="1" dirty="0"/>
            </a:p>
          </p:txBody>
        </p:sp>
        <p:sp>
          <p:nvSpPr>
            <p:cNvPr id="64536" name="Text Box 50"/>
            <p:cNvSpPr txBox="1">
              <a:spLocks noChangeArrowheads="1"/>
            </p:cNvSpPr>
            <p:nvPr/>
          </p:nvSpPr>
          <p:spPr bwMode="auto">
            <a:xfrm>
              <a:off x="13869" y="5667"/>
              <a:ext cx="1803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197" tIns="45609" rIns="91197" bIns="45609">
              <a:spAutoFit/>
            </a:bodyPr>
            <a:lstStyle/>
            <a:p>
              <a:pPr defTabSz="914400"/>
              <a:r>
                <a:rPr lang="ru-RU" sz="1000" b="1" dirty="0">
                  <a:latin typeface="Times New Roman" pitchFamily="18" charset="0"/>
                </a:rPr>
                <a:t>Обеденная зона</a:t>
              </a:r>
              <a:endParaRPr lang="ru-RU" sz="1800" b="1" dirty="0"/>
            </a:p>
          </p:txBody>
        </p:sp>
        <p:sp>
          <p:nvSpPr>
            <p:cNvPr id="64537" name="Text Box 51"/>
            <p:cNvSpPr txBox="1">
              <a:spLocks noChangeArrowheads="1"/>
            </p:cNvSpPr>
            <p:nvPr/>
          </p:nvSpPr>
          <p:spPr bwMode="auto">
            <a:xfrm>
              <a:off x="14966" y="2377"/>
              <a:ext cx="1411" cy="4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197" tIns="45609" rIns="91197" bIns="45609">
              <a:spAutoFit/>
            </a:bodyPr>
            <a:lstStyle/>
            <a:p>
              <a:pPr algn="ctr" defTabSz="914400"/>
              <a:r>
                <a:rPr lang="ru-RU" sz="600" b="1" dirty="0">
                  <a:latin typeface="Times New Roman" pitchFamily="18" charset="0"/>
                </a:rPr>
                <a:t>Система оповещения</a:t>
              </a:r>
              <a:endParaRPr lang="ru-RU" sz="1100" b="1" dirty="0"/>
            </a:p>
          </p:txBody>
        </p:sp>
      </p:grpSp>
      <p:cxnSp>
        <p:nvCxnSpPr>
          <p:cNvPr id="28" name="AutoShape 36"/>
          <p:cNvCxnSpPr>
            <a:cxnSpLocks noChangeShapeType="1"/>
          </p:cNvCxnSpPr>
          <p:nvPr/>
        </p:nvCxnSpPr>
        <p:spPr bwMode="auto">
          <a:xfrm>
            <a:off x="9310718" y="5572140"/>
            <a:ext cx="14779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AutoShape 36"/>
          <p:cNvCxnSpPr>
            <a:cxnSpLocks noChangeShapeType="1"/>
          </p:cNvCxnSpPr>
          <p:nvPr/>
        </p:nvCxnSpPr>
        <p:spPr bwMode="auto">
          <a:xfrm>
            <a:off x="9310718" y="6000768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6096008" y="3786190"/>
            <a:ext cx="714616" cy="425861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6167446" y="3857628"/>
            <a:ext cx="571581" cy="245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algn="ctr" defTabSz="914400"/>
            <a:r>
              <a:rPr lang="ru-RU" sz="1000" b="1" dirty="0">
                <a:latin typeface="Times New Roman" pitchFamily="18" charset="0"/>
              </a:rPr>
              <a:t>АРМ 2</a:t>
            </a:r>
            <a:endParaRPr lang="ru-RU" sz="1800" b="1" dirty="0"/>
          </a:p>
        </p:txBody>
      </p:sp>
      <p:sp>
        <p:nvSpPr>
          <p:cNvPr id="38" name="Oval 42"/>
          <p:cNvSpPr>
            <a:spLocks noChangeArrowheads="1"/>
          </p:cNvSpPr>
          <p:nvPr/>
        </p:nvSpPr>
        <p:spPr bwMode="auto">
          <a:xfrm>
            <a:off x="6310322" y="4214818"/>
            <a:ext cx="286070" cy="29663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881826" y="3786190"/>
            <a:ext cx="714616" cy="425861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6953264" y="3857628"/>
            <a:ext cx="571581" cy="245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algn="ctr" defTabSz="914400"/>
            <a:r>
              <a:rPr lang="ru-RU" sz="1000" b="1" dirty="0">
                <a:latin typeface="Times New Roman" pitchFamily="18" charset="0"/>
              </a:rPr>
              <a:t>АРМ 3</a:t>
            </a:r>
            <a:endParaRPr lang="ru-RU" sz="1800" b="1" dirty="0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096140" y="4214818"/>
            <a:ext cx="286070" cy="29663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5310190" y="4643446"/>
            <a:ext cx="714616" cy="425861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5524504" y="5072074"/>
            <a:ext cx="286070" cy="29663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5381628" y="4714884"/>
            <a:ext cx="571581" cy="245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algn="ctr" defTabSz="914400"/>
            <a:r>
              <a:rPr lang="ru-RU" sz="1000" b="1" dirty="0">
                <a:latin typeface="Times New Roman" pitchFamily="18" charset="0"/>
              </a:rPr>
              <a:t>АРМ 4</a:t>
            </a:r>
            <a:endParaRPr lang="ru-RU" sz="1800" b="1" dirty="0"/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6096008" y="4643446"/>
            <a:ext cx="714616" cy="425861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8382024" y="4643446"/>
            <a:ext cx="714616" cy="425861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51" name="Oval 42"/>
          <p:cNvSpPr>
            <a:spLocks noChangeArrowheads="1"/>
          </p:cNvSpPr>
          <p:nvPr/>
        </p:nvSpPr>
        <p:spPr bwMode="auto">
          <a:xfrm>
            <a:off x="6310322" y="5072074"/>
            <a:ext cx="286070" cy="29663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53" name="Oval 42"/>
          <p:cNvSpPr>
            <a:spLocks noChangeArrowheads="1"/>
          </p:cNvSpPr>
          <p:nvPr/>
        </p:nvSpPr>
        <p:spPr bwMode="auto">
          <a:xfrm>
            <a:off x="8596338" y="5072074"/>
            <a:ext cx="286070" cy="29663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6167446" y="4714884"/>
            <a:ext cx="571581" cy="245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algn="ctr" defTabSz="914400"/>
            <a:r>
              <a:rPr lang="ru-RU" sz="1000" b="1" dirty="0">
                <a:latin typeface="Times New Roman" pitchFamily="18" charset="0"/>
              </a:rPr>
              <a:t>АРМ 5</a:t>
            </a:r>
            <a:endParaRPr lang="ru-RU" sz="1800" b="1" dirty="0"/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8453462" y="4714884"/>
            <a:ext cx="571581" cy="245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algn="ctr" defTabSz="914400"/>
            <a:r>
              <a:rPr lang="ru-RU" sz="1000" b="1" dirty="0">
                <a:latin typeface="Times New Roman" pitchFamily="18" charset="0"/>
              </a:rPr>
              <a:t>АРМ 6</a:t>
            </a:r>
            <a:endParaRPr lang="ru-RU" sz="1800" b="1" dirty="0"/>
          </a:p>
        </p:txBody>
      </p:sp>
      <p:sp>
        <p:nvSpPr>
          <p:cNvPr id="57" name="Rectangle 210"/>
          <p:cNvSpPr>
            <a:spLocks noChangeArrowheads="1"/>
          </p:cNvSpPr>
          <p:nvPr/>
        </p:nvSpPr>
        <p:spPr bwMode="auto">
          <a:xfrm flipH="1">
            <a:off x="8024833" y="5357826"/>
            <a:ext cx="1240165" cy="71438"/>
          </a:xfrm>
          <a:prstGeom prst="rect">
            <a:avLst/>
          </a:prstGeom>
          <a:solidFill>
            <a:srgbClr val="285E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7453330" y="5072074"/>
            <a:ext cx="642942" cy="245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defTabSz="914400"/>
            <a:r>
              <a:rPr lang="ru-RU" sz="1000" b="1" dirty="0">
                <a:latin typeface="Times New Roman" pitchFamily="18" charset="0"/>
              </a:rPr>
              <a:t>Баннер</a:t>
            </a:r>
            <a:endParaRPr lang="ru-RU" sz="1800" b="1" dirty="0"/>
          </a:p>
        </p:txBody>
      </p:sp>
      <p:sp>
        <p:nvSpPr>
          <p:cNvPr id="63" name="Rectangle 210"/>
          <p:cNvSpPr>
            <a:spLocks noChangeArrowheads="1"/>
          </p:cNvSpPr>
          <p:nvPr/>
        </p:nvSpPr>
        <p:spPr bwMode="auto">
          <a:xfrm flipH="1">
            <a:off x="5667380" y="3286124"/>
            <a:ext cx="2786082" cy="45719"/>
          </a:xfrm>
          <a:prstGeom prst="rect">
            <a:avLst/>
          </a:prstGeom>
          <a:solidFill>
            <a:srgbClr val="285E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7667644" y="3500438"/>
            <a:ext cx="785818" cy="399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defTabSz="914400"/>
            <a:r>
              <a:rPr lang="ru-RU" sz="1000" b="1" dirty="0">
                <a:latin typeface="Times New Roman" pitchFamily="18" charset="0"/>
              </a:rPr>
              <a:t>Видео-стена</a:t>
            </a:r>
            <a:endParaRPr lang="ru-RU" sz="1800" b="1" dirty="0"/>
          </a:p>
        </p:txBody>
      </p:sp>
      <p:cxnSp>
        <p:nvCxnSpPr>
          <p:cNvPr id="65" name="AutoShape 47"/>
          <p:cNvCxnSpPr>
            <a:cxnSpLocks noChangeShapeType="1"/>
            <a:stCxn id="64520" idx="0"/>
          </p:cNvCxnSpPr>
          <p:nvPr/>
        </p:nvCxnSpPr>
        <p:spPr bwMode="auto">
          <a:xfrm rot="16200000" flipH="1">
            <a:off x="7352158" y="3227691"/>
            <a:ext cx="299134" cy="4289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/>
          <a:srcRect l="33126" t="9766" r="32833" b="16015"/>
          <a:stretch>
            <a:fillRect/>
          </a:stretch>
        </p:blipFill>
        <p:spPr bwMode="auto">
          <a:xfrm>
            <a:off x="238092" y="857232"/>
            <a:ext cx="3857652" cy="32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40">
            <a:extLst>
              <a:ext uri="{FF2B5EF4-FFF2-40B4-BE49-F238E27FC236}">
                <a16:creationId xmlns:a16="http://schemas.microsoft.com/office/drawing/2014/main" id="{264C2FC5-5C07-4FDC-9C80-0BA4242820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50578" y="4020028"/>
            <a:ext cx="714616" cy="425861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7DBF01CE-2D0D-4E02-AA21-5DBD4868853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738102" y="4109959"/>
            <a:ext cx="571581" cy="245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91197" tIns="45609" rIns="91197" bIns="45609">
            <a:spAutoFit/>
          </a:bodyPr>
          <a:lstStyle/>
          <a:p>
            <a:pPr algn="ctr" defTabSz="914400"/>
            <a:r>
              <a:rPr lang="ru-RU" sz="1000" b="1" dirty="0">
                <a:latin typeface="Times New Roman" pitchFamily="18" charset="0"/>
              </a:rPr>
              <a:t>АРМ 7</a:t>
            </a:r>
            <a:endParaRPr lang="ru-RU" sz="1800" b="1" dirty="0"/>
          </a:p>
        </p:txBody>
      </p:sp>
      <p:sp>
        <p:nvSpPr>
          <p:cNvPr id="52" name="Oval 42">
            <a:extLst>
              <a:ext uri="{FF2B5EF4-FFF2-40B4-BE49-F238E27FC236}">
                <a16:creationId xmlns:a16="http://schemas.microsoft.com/office/drawing/2014/main" id="{A252BEA2-ABE4-444A-939D-0A30AADAB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711" y="4111348"/>
            <a:ext cx="286070" cy="29663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197" tIns="45609" rIns="91197" bIns="45609"/>
          <a:lstStyle/>
          <a:p>
            <a:pPr defTabSz="914400"/>
            <a:endParaRPr lang="ru-RU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ЕДДС БЕЛОВСКОГО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36399"/>
              </p:ext>
            </p:extLst>
          </p:nvPr>
        </p:nvGraphicFramePr>
        <p:xfrm>
          <a:off x="128464" y="1340769"/>
          <a:ext cx="9433047" cy="148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численность оперативных дежурных (чел.)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дежурной смены (чел.)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плата оперативных дежурных (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зарплата в муниципальном округе (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Консолидированный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 муниципального округа (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25">
                <a:tc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 И ПРОГРАММНОЕ ОБЕСПЕЧЕНИЕ 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 БЕЛОВСКОГО  ГОРОДСКОГО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65504"/>
              </p:ext>
            </p:extLst>
          </p:nvPr>
        </p:nvGraphicFramePr>
        <p:xfrm>
          <a:off x="309530" y="1214422"/>
          <a:ext cx="4357719" cy="962025"/>
        </p:xfrm>
        <a:graphic>
          <a:graphicData uri="http://schemas.openxmlformats.org/drawingml/2006/table">
            <a:tbl>
              <a:tblPr/>
              <a:tblGrid>
                <a:gridCol w="46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98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том числе средства радиосвязи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0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Телефон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городской АТС 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0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Сотовый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телефон 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DEXP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90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Факс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Panasonic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KX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FC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962-1 к-т 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01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Укомплектованность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78254"/>
              </p:ext>
            </p:extLst>
          </p:nvPr>
        </p:nvGraphicFramePr>
        <p:xfrm>
          <a:off x="5222065" y="3200398"/>
          <a:ext cx="4572031" cy="528642"/>
        </p:xfrm>
        <a:graphic>
          <a:graphicData uri="http://schemas.openxmlformats.org/drawingml/2006/table">
            <a:tbl>
              <a:tblPr/>
              <a:tblGrid>
                <a:gridCol w="49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7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Метеостанция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5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Имеется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5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Укомплектованность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15894"/>
              </p:ext>
            </p:extLst>
          </p:nvPr>
        </p:nvGraphicFramePr>
        <p:xfrm>
          <a:off x="5227208" y="3848420"/>
          <a:ext cx="4572032" cy="485775"/>
        </p:xfrm>
        <a:graphic>
          <a:graphicData uri="http://schemas.openxmlformats.org/drawingml/2006/table">
            <a:tbl>
              <a:tblPr/>
              <a:tblGrid>
                <a:gridCol w="49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8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Приемник ГЛОНАСС или ГЛОНАСС/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GPS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Имеется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41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Укомплектованность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25690"/>
              </p:ext>
            </p:extLst>
          </p:nvPr>
        </p:nvGraphicFramePr>
        <p:xfrm>
          <a:off x="483341" y="4556016"/>
          <a:ext cx="9184534" cy="1958687"/>
        </p:xfrm>
        <a:graphic>
          <a:graphicData uri="http://schemas.openxmlformats.org/drawingml/2006/table">
            <a:tbl>
              <a:tblPr/>
              <a:tblGrid>
                <a:gridCol w="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75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37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Абонент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Каналы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Прямой канал 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МГТС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ВЦСС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Транкинговая</a:t>
                      </a:r>
                      <a:b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Спутниковая </a:t>
                      </a:r>
                      <a:b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Сотовая </a:t>
                      </a:r>
                      <a:b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Радиосвязь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Интернет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Интранет ЛВС МЧС России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6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ЦУКС ГУ МЧС России по Кемеровской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области – Кузбассу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7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7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7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 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7718" name="Номер слайда 2"/>
          <p:cNvSpPr txBox="1">
            <a:spLocks noGrp="1"/>
          </p:cNvSpPr>
          <p:nvPr/>
        </p:nvSpPr>
        <p:spPr bwMode="auto">
          <a:xfrm>
            <a:off x="9667875" y="6492875"/>
            <a:ext cx="238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  </a:t>
            </a:r>
            <a:fld id="{5D810528-FA82-4175-BFD9-AEB6D80AF463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6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1608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07595"/>
              </p:ext>
            </p:extLst>
          </p:nvPr>
        </p:nvGraphicFramePr>
        <p:xfrm>
          <a:off x="5238752" y="1214422"/>
          <a:ext cx="4538661" cy="1000131"/>
        </p:xfrm>
        <a:graphic>
          <a:graphicData uri="http://schemas.openxmlformats.org/drawingml/2006/table">
            <a:tbl>
              <a:tblPr/>
              <a:tblGrid>
                <a:gridCol w="48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7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4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АРМ диспетчера 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4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Принтер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Xerox Phaser3140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4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Сканер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bearpav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2400.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4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Укомплектованность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81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65871"/>
              </p:ext>
            </p:extLst>
          </p:nvPr>
        </p:nvGraphicFramePr>
        <p:xfrm>
          <a:off x="309530" y="2214554"/>
          <a:ext cx="4357719" cy="981120"/>
        </p:xfrm>
        <a:graphic>
          <a:graphicData uri="http://schemas.openxmlformats.org/drawingml/2006/table">
            <a:tbl>
              <a:tblPr/>
              <a:tblGrid>
                <a:gridCol w="46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4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состава и населения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0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SMS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-коммуникатор сотовой связи «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MEGAFON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Фппаратура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П-160,П-164, П-166 ИТС,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электросирены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 27 к-т.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Укомплектованность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77172"/>
              </p:ext>
            </p:extLst>
          </p:nvPr>
        </p:nvGraphicFramePr>
        <p:xfrm>
          <a:off x="5238751" y="2246313"/>
          <a:ext cx="4538661" cy="778981"/>
        </p:xfrm>
        <a:graphic>
          <a:graphicData uri="http://schemas.openxmlformats.org/drawingml/2006/table">
            <a:tbl>
              <a:tblPr/>
              <a:tblGrid>
                <a:gridCol w="48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20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3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ВКС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Grandstream GXV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3140 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3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ooVoo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(программа)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32">
                <a:tc gridSpan="3">
                  <a:txBody>
                    <a:bodyPr/>
                    <a:lstStyle/>
                    <a:p>
                      <a:pPr marL="0" marR="0" lvl="0" indent="0" algn="ctr" defTabSz="107156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Укомплектованность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90433"/>
              </p:ext>
            </p:extLst>
          </p:nvPr>
        </p:nvGraphicFramePr>
        <p:xfrm>
          <a:off x="309531" y="3429000"/>
          <a:ext cx="4357718" cy="838841"/>
        </p:xfrm>
        <a:graphic>
          <a:graphicData uri="http://schemas.openxmlformats.org/drawingml/2006/table">
            <a:tbl>
              <a:tblPr/>
              <a:tblGrid>
                <a:gridCol w="46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5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определения номера звонящего абонента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5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Система записи разговоров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5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Укомплектованность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7889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22838"/>
              </p:ext>
            </p:extLst>
          </p:nvPr>
        </p:nvGraphicFramePr>
        <p:xfrm>
          <a:off x="268288" y="836613"/>
          <a:ext cx="9436100" cy="939802"/>
        </p:xfrm>
        <a:graphic>
          <a:graphicData uri="http://schemas.openxmlformats.org/drawingml/2006/table">
            <a:tbl>
              <a:tblPr/>
              <a:tblGrid>
                <a:gridCol w="17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338">
                <a:tc gridSpan="5"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-0</a:t>
                      </a: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898" name="TextBox 15"/>
          <p:cNvSpPr txBox="1">
            <a:spLocks noChangeArrowheads="1"/>
          </p:cNvSpPr>
          <p:nvPr/>
        </p:nvSpPr>
        <p:spPr bwMode="auto">
          <a:xfrm>
            <a:off x="4881563" y="1844675"/>
            <a:ext cx="24241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>
                <a:solidFill>
                  <a:srgbClr val="FFFF00"/>
                </a:solidFill>
                <a:latin typeface="Times New Roman" pitchFamily="18" charset="0"/>
              </a:rPr>
              <a:t>Бачатский угольный разрез</a:t>
            </a:r>
            <a:r>
              <a:rPr lang="ru-RU" sz="1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9899" name="TextBox 15"/>
          <p:cNvSpPr txBox="1">
            <a:spLocks noChangeArrowheads="1"/>
          </p:cNvSpPr>
          <p:nvPr/>
        </p:nvSpPr>
        <p:spPr bwMode="auto">
          <a:xfrm>
            <a:off x="7308850" y="1773238"/>
            <a:ext cx="2425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>
                <a:solidFill>
                  <a:srgbClr val="FFFF00"/>
                </a:solidFill>
                <a:latin typeface="Times New Roman" pitchFamily="18" charset="0"/>
              </a:rPr>
              <a:t>ООО «Шахта Чертинская-коксовая»</a:t>
            </a:r>
            <a:r>
              <a:rPr lang="ru-RU" sz="12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9900" name="TextBox 15"/>
          <p:cNvSpPr txBox="1">
            <a:spLocks noChangeArrowheads="1"/>
          </p:cNvSpPr>
          <p:nvPr/>
        </p:nvSpPr>
        <p:spPr bwMode="auto">
          <a:xfrm>
            <a:off x="2424113" y="1844675"/>
            <a:ext cx="2424112" cy="45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ООО «Шахта «</a:t>
            </a:r>
            <a:r>
              <a:rPr lang="ru-RU" sz="1200" b="1" dirty="0" err="1">
                <a:solidFill>
                  <a:srgbClr val="FFFF00"/>
                </a:solidFill>
                <a:latin typeface="Times New Roman" pitchFamily="18" charset="0"/>
              </a:rPr>
              <a:t>Листвяжная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» ОФ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9901" name="TextBox 15"/>
          <p:cNvSpPr txBox="1">
            <a:spLocks noChangeArrowheads="1"/>
          </p:cNvSpPr>
          <p:nvPr/>
        </p:nvSpPr>
        <p:spPr bwMode="auto">
          <a:xfrm>
            <a:off x="0" y="4714884"/>
            <a:ext cx="24257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ООО «Шахта </a:t>
            </a:r>
            <a:r>
              <a:rPr lang="ru-RU" sz="1200" b="1" dirty="0" err="1">
                <a:solidFill>
                  <a:srgbClr val="FFFF00"/>
                </a:solidFill>
                <a:latin typeface="Times New Roman" pitchFamily="18" charset="0"/>
              </a:rPr>
              <a:t>Грамотеинская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»  </a:t>
            </a:r>
          </a:p>
        </p:txBody>
      </p:sp>
      <p:sp>
        <p:nvSpPr>
          <p:cNvPr id="79902" name="TextBox 15"/>
          <p:cNvSpPr txBox="1">
            <a:spLocks noChangeArrowheads="1"/>
          </p:cNvSpPr>
          <p:nvPr/>
        </p:nvSpPr>
        <p:spPr bwMode="auto">
          <a:xfrm>
            <a:off x="4855721" y="4740347"/>
            <a:ext cx="24241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 dirty="0" err="1">
                <a:solidFill>
                  <a:srgbClr val="FFFF00"/>
                </a:solidFill>
                <a:latin typeface="Times New Roman" pitchFamily="18" charset="0"/>
              </a:rPr>
              <a:t>Беловская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 ГРЭС</a:t>
            </a:r>
          </a:p>
        </p:txBody>
      </p:sp>
      <p:sp>
        <p:nvSpPr>
          <p:cNvPr id="79903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797E51DA-8B06-4D3C-9FB5-1E317A36BB37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7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9904" name="Picture 50" descr="разрезттттт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0" y="3357563"/>
            <a:ext cx="2290763" cy="447675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652642  г. Белово,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Мкр.Листвяжный,1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9906" name="Picture 2" descr="Шахта «Байкаимская» перешла в новую ла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5030788"/>
            <a:ext cx="21574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0" y="6092825"/>
            <a:ext cx="2290763" cy="452809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652617  г. Белово,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</a:rPr>
              <a:t>Пгт.Грамотеино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9908" name="Рисунок 38" descr="C:\Users\ЕДДС-3\Desktop\KNO_001986_00001_1_t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3950" y="2205038"/>
            <a:ext cx="2309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7473950" y="3500438"/>
            <a:ext cx="2293938" cy="26511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652616  мкр.Чертинский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99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4435" y="5030788"/>
            <a:ext cx="2286001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4944396" y="6245370"/>
            <a:ext cx="2286001" cy="268143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652644 Пгт.Инской,  </a:t>
            </a:r>
          </a:p>
        </p:txBody>
      </p:sp>
      <p:pic>
        <p:nvPicPr>
          <p:cNvPr id="79912" name="Рисунок 45" descr="C:\Users\ЕДДС-3\Desktop\0_6be7a_e6e4e2d7_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205038"/>
            <a:ext cx="2278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4953000" y="3500438"/>
            <a:ext cx="2290763" cy="26511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652642  пгт.Бачатский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9914" name="TextBox 15"/>
          <p:cNvSpPr txBox="1">
            <a:spLocks noChangeArrowheads="1"/>
          </p:cNvSpPr>
          <p:nvPr/>
        </p:nvSpPr>
        <p:spPr bwMode="auto">
          <a:xfrm>
            <a:off x="0" y="1916113"/>
            <a:ext cx="24241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>
                <a:solidFill>
                  <a:srgbClr val="FFFF00"/>
                </a:solidFill>
                <a:latin typeface="Times New Roman" pitchFamily="18" charset="0"/>
              </a:rPr>
              <a:t>ООО «Шахта «Листвяжная»</a:t>
            </a:r>
            <a:r>
              <a:rPr lang="ru-RU" sz="12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9915" name="Picture 2" descr="Шахта «Байкаимская» перешла в новую ла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9923" y="5030788"/>
            <a:ext cx="2286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502024" y="6248401"/>
            <a:ext cx="2293938" cy="265112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652616 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</a:rPr>
              <a:t>мкр.Бабанаково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9917" name="TextBox 15"/>
          <p:cNvSpPr txBox="1">
            <a:spLocks noChangeArrowheads="1"/>
          </p:cNvSpPr>
          <p:nvPr/>
        </p:nvSpPr>
        <p:spPr bwMode="auto">
          <a:xfrm>
            <a:off x="2361810" y="4722641"/>
            <a:ext cx="24241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71" tIns="41335" rIns="82671" bIns="41335">
            <a:spAutoFit/>
          </a:bodyPr>
          <a:lstStyle/>
          <a:p>
            <a:pPr algn="ctr"/>
            <a:r>
              <a:rPr lang="ru-RU" sz="1200" b="1" dirty="0">
                <a:solidFill>
                  <a:srgbClr val="FFFF66"/>
                </a:solidFill>
                <a:latin typeface="Times New Roman" pitchFamily="18" charset="0"/>
              </a:rPr>
              <a:t>ООО «ММК-УГОЛЬ»</a:t>
            </a:r>
            <a:r>
              <a:rPr lang="ru-RU" sz="1200" dirty="0"/>
              <a:t> </a:t>
            </a:r>
          </a:p>
        </p:txBody>
      </p:sp>
      <p:pic>
        <p:nvPicPr>
          <p:cNvPr id="79921" name="Picture 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5075" y="2276475"/>
            <a:ext cx="23034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505075" y="3357563"/>
            <a:ext cx="2282825" cy="447675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652617 г. Белово, </a:t>
            </a:r>
          </a:p>
          <a:p>
            <a:pPr algn="ctr">
              <a:buFont typeface="Arial" charset="0"/>
              <a:buNone/>
              <a:defRPr/>
            </a:pPr>
            <a:r>
              <a:rPr lang="ru-RU" sz="1200" b="1">
                <a:solidFill>
                  <a:schemeClr val="bg1"/>
                </a:solidFill>
                <a:latin typeface="Times New Roman" pitchFamily="18" charset="0"/>
              </a:rPr>
              <a:t>Пгт.Грамотеино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 txBox="1">
            <a:spLocks/>
          </p:cNvSpPr>
          <p:nvPr/>
        </p:nvSpPr>
        <p:spPr bwMode="auto">
          <a:xfrm>
            <a:off x="0" y="162786"/>
            <a:ext cx="9906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</a:p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БЕЛОВСКОГО ГОРОДСКОГО ОКРУГА </a:t>
            </a:r>
          </a:p>
          <a:p>
            <a:pPr algn="ctr" defTabSz="1241425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2017 - 2022 ГОДА</a:t>
            </a:r>
          </a:p>
        </p:txBody>
      </p:sp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0" y="-215900"/>
            <a:ext cx="21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23" name="Rectangle 18"/>
          <p:cNvSpPr>
            <a:spLocks noChangeArrowheads="1"/>
          </p:cNvSpPr>
          <p:nvPr/>
        </p:nvSpPr>
        <p:spPr bwMode="auto">
          <a:xfrm>
            <a:off x="0" y="88900"/>
            <a:ext cx="40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/>
          </a:p>
        </p:txBody>
      </p:sp>
      <p:sp>
        <p:nvSpPr>
          <p:cNvPr id="81924" name="Rectangle 23"/>
          <p:cNvSpPr>
            <a:spLocks noChangeArrowheads="1"/>
          </p:cNvSpPr>
          <p:nvPr/>
        </p:nvSpPr>
        <p:spPr bwMode="auto">
          <a:xfrm>
            <a:off x="0" y="393700"/>
            <a:ext cx="217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25" name="TextBox 23"/>
          <p:cNvSpPr txBox="1">
            <a:spLocks noChangeArrowheads="1"/>
          </p:cNvSpPr>
          <p:nvPr/>
        </p:nvSpPr>
        <p:spPr bwMode="auto">
          <a:xfrm>
            <a:off x="809596" y="2000240"/>
            <a:ext cx="8496943" cy="1493229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 lIns="107183" tIns="53594" rIns="107183" bIns="53594">
            <a:spAutoFit/>
          </a:bodyPr>
          <a:lstStyle/>
          <a:p>
            <a:pPr indent="523875" algn="just"/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2017-2022 года на территории Беловского городского округа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произошло 0 чрезвычайных ситуаций: </a:t>
            </a:r>
          </a:p>
          <a:p>
            <a:pPr indent="523875" algn="just"/>
            <a:r>
              <a:rPr lang="ru-RU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3875" algn="just"/>
            <a:r>
              <a:rPr lang="ru-RU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/>
            <a:r>
              <a:rPr lang="ru-RU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1927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1C241481-D484-4BE2-8C8B-510578EA7529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996255"/>
              </p:ext>
            </p:extLst>
          </p:nvPr>
        </p:nvGraphicFramePr>
        <p:xfrm>
          <a:off x="1595414" y="4143379"/>
          <a:ext cx="7433245" cy="237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 txBox="1">
            <a:spLocks/>
          </p:cNvSpPr>
          <p:nvPr/>
        </p:nvSpPr>
        <p:spPr bwMode="auto">
          <a:xfrm>
            <a:off x="0" y="71414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БЕЛОВСКОГО ГОРОДСКОГО 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-231576" y="816683"/>
            <a:ext cx="9705975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/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latin typeface="Times New Roman" pitchFamily="18" charset="0"/>
              </a:rPr>
              <a:t>Зал  оперативного управления ЕДДС</a:t>
            </a:r>
          </a:p>
        </p:txBody>
      </p:sp>
      <p:sp>
        <p:nvSpPr>
          <p:cNvPr id="106500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87AA218-BC4F-495D-AC6B-41001D67BD7F}" type="slidenum">
              <a:rPr lang="ru-RU" sz="14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20315" t="8789" r="20388" b="13086"/>
          <a:stretch>
            <a:fillRect/>
          </a:stretch>
        </p:blipFill>
        <p:spPr bwMode="auto">
          <a:xfrm>
            <a:off x="298269" y="1142984"/>
            <a:ext cx="3868914" cy="239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l="20351" t="7031" r="20351" b="12890"/>
          <a:stretch>
            <a:fillRect/>
          </a:stretch>
        </p:blipFill>
        <p:spPr bwMode="auto">
          <a:xfrm>
            <a:off x="5313040" y="1142984"/>
            <a:ext cx="3783364" cy="23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26" y="3873673"/>
            <a:ext cx="4747939" cy="281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56904" y="3526116"/>
            <a:ext cx="6120680" cy="575920"/>
          </a:xfrm>
          <a:prstGeom prst="rect">
            <a:avLst/>
          </a:prstGeom>
          <a:solidFill>
            <a:srgbClr val="FFFFFF">
              <a:alpha val="0"/>
            </a:srgbClr>
          </a:solidFill>
          <a:ln w="15875">
            <a:noFill/>
            <a:miter lim="800000"/>
            <a:headEnd/>
            <a:tailEnd/>
          </a:ln>
        </p:spPr>
        <p:txBody>
          <a:bodyPr wrap="square" lIns="82671" tIns="41335" rIns="82671" bIns="41335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Ситуационный зал ЕДДС Беловского городского округа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23505</TotalTime>
  <Words>1202</Words>
  <Application>Microsoft Office PowerPoint</Application>
  <PresentationFormat>Лист A4 (210x297 мм)</PresentationFormat>
  <Paragraphs>279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Презентация PowerPoint</vt:lpstr>
      <vt:lpstr>РУКОВОДСТВО МУНИЦИПАЛЬНОГО ОБРАЗОВАНИЯ И ЕДДС </vt:lpstr>
      <vt:lpstr>КРАТКАЯ  ХАРАКТЕРИСТИКА  БЕЛОВСКОГО ГОРОДСКОГО ОКРУГА </vt:lpstr>
      <vt:lpstr>РАЗМЕЩЕНИЕ ЕДДС  БЕЛОВСКОГО ГОРОДСКОГО ОКРУГА </vt:lpstr>
      <vt:lpstr>ЧИСЛЕННОСТЬ ДИСПЕТЧЕРСКОГО СОСТАВА ЕДДС БЕЛОВСКОГО ГОРОДСКОГО ОКРУГА</vt:lpstr>
      <vt:lpstr>ТЕХНИЧЕСКОЕ ОСНАЩЕНИЕ И ПРОГРАММНОЕ ОБЕСПЕЧЕНИЕ  ЕДДС  БЕЛОВСКОГО  ГОРОДСКОГО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486</cp:revision>
  <dcterms:modified xsi:type="dcterms:W3CDTF">2023-02-20T07:01:52Z</dcterms:modified>
</cp:coreProperties>
</file>