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5" r:id="rId3"/>
  </p:sldMasterIdLst>
  <p:notesMasterIdLst>
    <p:notesMasterId r:id="rId13"/>
  </p:notesMasterIdLst>
  <p:sldIdLst>
    <p:sldId id="256" r:id="rId4"/>
    <p:sldId id="280" r:id="rId5"/>
    <p:sldId id="281" r:id="rId6"/>
    <p:sldId id="260" r:id="rId7"/>
    <p:sldId id="285" r:id="rId8"/>
    <p:sldId id="295" r:id="rId9"/>
    <p:sldId id="296" r:id="rId10"/>
    <p:sldId id="275" r:id="rId11"/>
    <p:sldId id="298" r:id="rId12"/>
  </p:sldIdLst>
  <p:sldSz cx="12801600" cy="9601200" type="A3"/>
  <p:notesSz cx="6797675" cy="9928225"/>
  <p:defaultTextStyle>
    <a:defPPr>
      <a:defRPr lang="ru-RU"/>
    </a:defPPr>
    <a:lvl1pPr algn="l" defTabSz="1431672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714775" indent="-103929" algn="l" defTabSz="1431672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1431672" indent="-209980" algn="l" defTabSz="1431672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2148567" indent="-316030" algn="l" defTabSz="1431672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2863342" indent="-419956" algn="l" defTabSz="1431672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3054231" algn="l" defTabSz="1221692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3665077" algn="l" defTabSz="1221692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4275923" algn="l" defTabSz="1221692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4886769" algn="l" defTabSz="1221692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F"/>
    <a:srgbClr val="A3C8FF"/>
    <a:srgbClr val="FFFF99"/>
    <a:srgbClr val="CCFF99"/>
    <a:srgbClr val="FFFF66"/>
    <a:srgbClr val="CCEC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437" autoAdjust="0"/>
  </p:normalViewPr>
  <p:slideViewPr>
    <p:cSldViewPr>
      <p:cViewPr varScale="1">
        <p:scale>
          <a:sx n="78" d="100"/>
          <a:sy n="78" d="100"/>
        </p:scale>
        <p:origin x="1782" y="138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ЧС на территории Анжеро-Судженского городского округа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ЧС</c:v>
                </c:pt>
              </c:strCache>
            </c:strRef>
          </c:tx>
          <c:marker>
            <c:symbol val="none"/>
          </c:marker>
          <c:dPt>
            <c:idx val="0"/>
            <c:bubble3D val="0"/>
            <c:spPr/>
            <c:extLst>
              <c:ext xmlns:c16="http://schemas.microsoft.com/office/drawing/2014/chart" uri="{C3380CC4-5D6E-409C-BE32-E72D297353CC}">
                <c16:uniqueId val="{00000001-E926-4928-952A-8F2E24685405}"/>
              </c:ext>
            </c:extLst>
          </c:dPt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26-4928-952A-8F2E246854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пострадавших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926-4928-952A-8F2E2468540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погибших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926-4928-952A-8F2E24685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013120"/>
        <c:axId val="33027200"/>
      </c:lineChart>
      <c:catAx>
        <c:axId val="3301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5875">
            <a:solidFill>
              <a:srgbClr val="FF0000"/>
            </a:solidFill>
          </a:ln>
        </c:spPr>
        <c:crossAx val="33027200"/>
        <c:crosses val="autoZero"/>
        <c:auto val="1"/>
        <c:lblAlgn val="ctr"/>
        <c:lblOffset val="100"/>
        <c:noMultiLvlLbl val="0"/>
      </c:catAx>
      <c:valAx>
        <c:axId val="33027200"/>
        <c:scaling>
          <c:orientation val="minMax"/>
          <c:max val="3"/>
          <c:min val="0"/>
        </c:scaling>
        <c:delete val="0"/>
        <c:axPos val="l"/>
        <c:majorGridlines>
          <c:spPr>
            <a:ln w="0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FF0000"/>
            </a:solidFill>
          </a:ln>
        </c:spPr>
        <c:crossAx val="33013120"/>
        <c:crosses val="autoZero"/>
        <c:crossBetween val="between"/>
        <c:majorUnit val="1"/>
        <c:minorUnit val="0.4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720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7209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0851B98-0EA4-422B-AD0B-A56270F85C0A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720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7209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9FE11ED-B0EF-4F57-B5A3-9A107FD34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606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431672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14775" algn="l" defTabSz="1431672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31672" algn="l" defTabSz="1431672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48567" algn="l" defTabSz="1431672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63342" algn="l" defTabSz="1431672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580965" algn="l" defTabSz="143238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297156" algn="l" defTabSz="143238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13347" algn="l" defTabSz="143238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29547" algn="l" defTabSz="143238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</a:pPr>
            <a:fld id="{CB955849-DB33-4CA3-B92C-854D64CA18F9}" type="slidenum">
              <a:rPr lang="ru-RU"/>
              <a:pPr defTabSz="107156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</a:pPr>
            <a:fld id="{A294DB77-4B9E-4B20-8F3D-0F8512BF256D}" type="slidenum">
              <a:rPr lang="ru-RU"/>
              <a:pPr defTabSz="107156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FE11ED-B0EF-4F57-B5A3-9A107FD343F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613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5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1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32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4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6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8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9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13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29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C2375-EC41-4818-9563-1E05610C020A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54DA1-84E3-4FCA-93D4-F480BFA00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103E-7C4F-41BB-BEC4-845CD781F2B8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3F079-17A6-4689-AC2F-189BF7F73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8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8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36825-B8F3-4821-B09A-386FCFC306DC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008D1-CEA0-4A92-B3FB-93886F4E5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2354" y="2667008"/>
            <a:ext cx="10754680" cy="21328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1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2352" y="6082994"/>
            <a:ext cx="10754680" cy="64633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3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7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1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5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9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3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67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1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6910" y="909736"/>
            <a:ext cx="9860491" cy="2132893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1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6539" y="6082994"/>
            <a:ext cx="9860491" cy="64633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3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7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1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5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9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3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67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1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010873" y="3298196"/>
            <a:ext cx="10766160" cy="1938993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400" b="0" i="1" u="none" strike="noStrike" kern="0" cap="none" spc="-13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33400" y="1976176"/>
            <a:ext cx="11734800" cy="192514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978030"/>
            <a:ext cx="11734800" cy="192514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7" y="1976186"/>
            <a:ext cx="5760721" cy="1626599"/>
          </a:xfrm>
        </p:spPr>
        <p:txBody>
          <a:bodyPr/>
          <a:lstStyle>
            <a:lvl1pPr marL="315222" indent="-315222">
              <a:lnSpc>
                <a:spcPct val="90000"/>
              </a:lnSpc>
              <a:defRPr sz="2700"/>
            </a:lvl1pPr>
            <a:lvl2pPr marL="624310" indent="-301731">
              <a:lnSpc>
                <a:spcPct val="90000"/>
              </a:lnSpc>
              <a:defRPr sz="2100"/>
            </a:lvl2pPr>
            <a:lvl3pPr marL="884341" indent="-267386">
              <a:lnSpc>
                <a:spcPct val="90000"/>
              </a:lnSpc>
              <a:defRPr sz="1900"/>
            </a:lvl3pPr>
            <a:lvl4pPr marL="1138236" indent="-253896">
              <a:lnSpc>
                <a:spcPct val="90000"/>
              </a:lnSpc>
              <a:defRPr sz="1700"/>
            </a:lvl4pPr>
            <a:lvl5pPr marL="1405621" indent="-260027">
              <a:lnSpc>
                <a:spcPct val="90000"/>
              </a:lnSpc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7489" y="1976186"/>
            <a:ext cx="5760721" cy="1626599"/>
          </a:xfrm>
        </p:spPr>
        <p:txBody>
          <a:bodyPr/>
          <a:lstStyle>
            <a:lvl1pPr marL="322584" indent="-322584">
              <a:lnSpc>
                <a:spcPct val="90000"/>
              </a:lnSpc>
              <a:defRPr sz="2700"/>
            </a:lvl1pPr>
            <a:lvl2pPr marL="624310" indent="-315222">
              <a:lnSpc>
                <a:spcPct val="90000"/>
              </a:lnSpc>
              <a:defRPr sz="2100"/>
            </a:lvl2pPr>
            <a:lvl3pPr marL="891700" indent="-280880">
              <a:lnSpc>
                <a:spcPct val="90000"/>
              </a:lnSpc>
              <a:defRPr sz="1900"/>
            </a:lvl3pPr>
            <a:lvl4pPr marL="1138236" indent="-246537">
              <a:lnSpc>
                <a:spcPct val="90000"/>
              </a:lnSpc>
              <a:defRPr sz="1700"/>
            </a:lvl4pPr>
            <a:lvl5pPr marL="1405621" indent="-253896">
              <a:lnSpc>
                <a:spcPct val="90000"/>
              </a:lnSpc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7" y="2613283"/>
            <a:ext cx="5760721" cy="3323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/>
            </a:lvl1pPr>
            <a:lvl2pPr marL="423894" indent="0">
              <a:buNone/>
              <a:defRPr sz="1900" b="1"/>
            </a:lvl2pPr>
            <a:lvl3pPr marL="847787" indent="0">
              <a:buNone/>
              <a:defRPr sz="1700" b="1"/>
            </a:lvl3pPr>
            <a:lvl4pPr marL="1271683" indent="0">
              <a:buNone/>
              <a:defRPr sz="1500" b="1"/>
            </a:lvl4pPr>
            <a:lvl5pPr marL="1695576" indent="0">
              <a:buNone/>
              <a:defRPr sz="1500" b="1"/>
            </a:lvl5pPr>
            <a:lvl6pPr marL="2119471" indent="0">
              <a:buNone/>
              <a:defRPr sz="1500" b="1"/>
            </a:lvl6pPr>
            <a:lvl7pPr marL="2543364" indent="0">
              <a:buNone/>
              <a:defRPr sz="1500" b="1"/>
            </a:lvl7pPr>
            <a:lvl8pPr marL="2967258" indent="0">
              <a:buNone/>
              <a:defRPr sz="1500" b="1"/>
            </a:lvl8pPr>
            <a:lvl9pPr marL="3391154" indent="0">
              <a:buNone/>
              <a:defRPr sz="15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405" y="3044832"/>
            <a:ext cx="5760721" cy="1441933"/>
          </a:xfrm>
        </p:spPr>
        <p:txBody>
          <a:bodyPr/>
          <a:lstStyle>
            <a:lvl1pPr marL="261253" indent="-261253">
              <a:defRPr sz="2100"/>
            </a:lvl1pPr>
            <a:lvl2pPr marL="521281" indent="-246537">
              <a:defRPr sz="1900"/>
            </a:lvl2pPr>
            <a:lvl3pPr marL="754327" indent="-225681">
              <a:defRPr sz="1700"/>
            </a:lvl3pPr>
            <a:lvl4pPr marL="973877" indent="-212191">
              <a:defRPr sz="1600"/>
            </a:lvl4pPr>
            <a:lvl5pPr marL="1186072" indent="-191342"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4382" y="2613283"/>
            <a:ext cx="5763827" cy="3323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/>
            </a:lvl1pPr>
            <a:lvl2pPr marL="423894" indent="0">
              <a:buNone/>
              <a:defRPr sz="1900" b="1"/>
            </a:lvl2pPr>
            <a:lvl3pPr marL="847787" indent="0">
              <a:buNone/>
              <a:defRPr sz="1700" b="1"/>
            </a:lvl3pPr>
            <a:lvl4pPr marL="1271683" indent="0">
              <a:buNone/>
              <a:defRPr sz="1500" b="1"/>
            </a:lvl4pPr>
            <a:lvl5pPr marL="1695576" indent="0">
              <a:buNone/>
              <a:defRPr sz="1500" b="1"/>
            </a:lvl5pPr>
            <a:lvl6pPr marL="2119471" indent="0">
              <a:buNone/>
              <a:defRPr sz="1500" b="1"/>
            </a:lvl6pPr>
            <a:lvl7pPr marL="2543364" indent="0">
              <a:buNone/>
              <a:defRPr sz="1500" b="1"/>
            </a:lvl7pPr>
            <a:lvl8pPr marL="2967258" indent="0">
              <a:buNone/>
              <a:defRPr sz="1500" b="1"/>
            </a:lvl8pPr>
            <a:lvl9pPr marL="3391154" indent="0">
              <a:buNone/>
              <a:defRPr sz="15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3038" y="3044832"/>
            <a:ext cx="5765164" cy="1441933"/>
          </a:xfrm>
        </p:spPr>
        <p:txBody>
          <a:bodyPr/>
          <a:lstStyle>
            <a:lvl1pPr marL="274747" indent="-274747">
              <a:defRPr sz="2100"/>
            </a:lvl1pPr>
            <a:lvl2pPr marL="528640" indent="-253896">
              <a:defRPr sz="1900"/>
            </a:lvl2pPr>
            <a:lvl3pPr marL="761684" indent="-226910">
              <a:defRPr sz="1700"/>
            </a:lvl3pPr>
            <a:lvl4pPr marL="973877" indent="-219553">
              <a:defRPr sz="1600"/>
            </a:lvl4pPr>
            <a:lvl5pPr marL="1186072" indent="-204833"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5168D-E384-4B65-A9B3-FE514230668F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494D3-BFF0-44ED-A43A-3DA5E86F4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33400" y="1976182"/>
            <a:ext cx="11734800" cy="192514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33400" y="1976182"/>
            <a:ext cx="11734800" cy="192514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12" y="8734429"/>
            <a:ext cx="12801601" cy="866775"/>
          </a:xfrm>
          <a:solidFill>
            <a:srgbClr val="FFFF99"/>
          </a:solidFill>
        </p:spPr>
        <p:txBody>
          <a:bodyPr lIns="199571" tIns="99788" rIns="199571" bIns="997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6910" y="909736"/>
            <a:ext cx="9860491" cy="2132893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1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6539" y="6082994"/>
            <a:ext cx="9860491" cy="64633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3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7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1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5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9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3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67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1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010873" y="3298196"/>
            <a:ext cx="10766160" cy="1938993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400" b="0" i="1" u="none" strike="noStrike" kern="0" cap="none" spc="-13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953" y="6171960"/>
            <a:ext cx="10882049" cy="761747"/>
          </a:xfrm>
        </p:spPr>
        <p:txBody>
          <a:bodyPr/>
          <a:lstStyle>
            <a:lvl1pPr algn="l">
              <a:defRPr sz="5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0953" y="5784497"/>
            <a:ext cx="10882049" cy="387799"/>
          </a:xfrm>
        </p:spPr>
        <p:txBody>
          <a:bodyPr anchor="b"/>
          <a:lstStyle>
            <a:lvl1pPr marL="0" indent="0">
              <a:buNone/>
              <a:defRPr sz="2700"/>
            </a:lvl1pPr>
            <a:lvl2pPr marL="568360" indent="0">
              <a:buNone/>
              <a:defRPr sz="2500"/>
            </a:lvl2pPr>
            <a:lvl3pPr marL="1136674" indent="0">
              <a:buNone/>
              <a:defRPr sz="2000"/>
            </a:lvl3pPr>
            <a:lvl4pPr marL="1704964" indent="0">
              <a:buNone/>
              <a:defRPr sz="1900"/>
            </a:lvl4pPr>
            <a:lvl5pPr marL="2273457" indent="0">
              <a:buNone/>
              <a:defRPr sz="1900"/>
            </a:lvl5pPr>
            <a:lvl6pPr marL="2841777" indent="0">
              <a:buNone/>
              <a:defRPr sz="1900"/>
            </a:lvl6pPr>
            <a:lvl7pPr marL="3409966" indent="0">
              <a:buNone/>
              <a:defRPr sz="1900"/>
            </a:lvl7pPr>
            <a:lvl8pPr marL="3978243" indent="0">
              <a:buNone/>
              <a:defRPr sz="1900"/>
            </a:lvl8pPr>
            <a:lvl9pPr marL="4546653" indent="0">
              <a:buNone/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0080" y="8743315"/>
            <a:ext cx="2987040" cy="666750"/>
          </a:xfrm>
          <a:prstGeom prst="rect">
            <a:avLst/>
          </a:prstGeom>
        </p:spPr>
        <p:txBody>
          <a:bodyPr lIns="143302" tIns="71651" rIns="143302" bIns="71651"/>
          <a:lstStyle>
            <a:lvl1pPr defTabSz="1433084" eaLnBrk="0" hangingPunct="0">
              <a:defRPr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73880" y="8743315"/>
            <a:ext cx="4053840" cy="666750"/>
          </a:xfrm>
          <a:prstGeom prst="rect">
            <a:avLst/>
          </a:prstGeom>
        </p:spPr>
        <p:txBody>
          <a:bodyPr lIns="143302" tIns="71651" rIns="143302" bIns="71651"/>
          <a:lstStyle>
            <a:lvl1pPr defTabSz="1433084" eaLnBrk="0" hangingPunct="0">
              <a:defRPr sz="27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74480" y="8743315"/>
            <a:ext cx="2987040" cy="666750"/>
          </a:xfrm>
          <a:prstGeom prst="rect">
            <a:avLst/>
          </a:prstGeom>
        </p:spPr>
        <p:txBody>
          <a:bodyPr lIns="143302" tIns="71651" rIns="143302" bIns="71651"/>
          <a:lstStyle>
            <a:lvl1pPr defTabSz="1433084" eaLnBrk="0" hangingPunct="0">
              <a:defRPr sz="27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02F0DDA-C16F-427A-BCCF-99ADA5C9FD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2354" y="2667005"/>
            <a:ext cx="10754680" cy="21328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3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2352" y="6082992"/>
            <a:ext cx="10754680" cy="64633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1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2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3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45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0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2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90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6910" y="909730"/>
            <a:ext cx="9860491" cy="2132893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3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6539" y="6082992"/>
            <a:ext cx="9860491" cy="64633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1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2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3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45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0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2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90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010872" y="3298196"/>
            <a:ext cx="10766160" cy="1938993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500" b="0" i="1" u="none" strike="noStrike" kern="0" cap="none" spc="-11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33400" y="1976176"/>
            <a:ext cx="11734800" cy="166661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978029"/>
            <a:ext cx="11734800" cy="166661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9" y="6169664"/>
            <a:ext cx="10881360" cy="1906905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1619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3238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485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8647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5809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2971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50133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7295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F0E1-D683-4B62-AE71-99453586A7C0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752D0-7CAC-401C-834C-86421E198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6" y="1976179"/>
            <a:ext cx="5760721" cy="1391150"/>
          </a:xfrm>
        </p:spPr>
        <p:txBody>
          <a:bodyPr/>
          <a:lstStyle>
            <a:lvl1pPr marL="268694" indent="-268694">
              <a:lnSpc>
                <a:spcPct val="90000"/>
              </a:lnSpc>
              <a:defRPr sz="2100"/>
            </a:lvl1pPr>
            <a:lvl2pPr marL="532160" indent="-257192">
              <a:lnSpc>
                <a:spcPct val="90000"/>
              </a:lnSpc>
              <a:defRPr sz="1900"/>
            </a:lvl2pPr>
            <a:lvl3pPr marL="753805" indent="-227918">
              <a:lnSpc>
                <a:spcPct val="90000"/>
              </a:lnSpc>
              <a:defRPr sz="1600"/>
            </a:lvl3pPr>
            <a:lvl4pPr marL="970226" indent="-216418">
              <a:lnSpc>
                <a:spcPct val="90000"/>
              </a:lnSpc>
              <a:defRPr sz="1500"/>
            </a:lvl4pPr>
            <a:lvl5pPr marL="1198143" indent="-221645">
              <a:lnSpc>
                <a:spcPct val="90000"/>
              </a:lnSpc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7486" y="1976179"/>
            <a:ext cx="5760721" cy="1391150"/>
          </a:xfrm>
        </p:spPr>
        <p:txBody>
          <a:bodyPr/>
          <a:lstStyle>
            <a:lvl1pPr marL="274968" indent="-274968">
              <a:lnSpc>
                <a:spcPct val="90000"/>
              </a:lnSpc>
              <a:defRPr sz="2100"/>
            </a:lvl1pPr>
            <a:lvl2pPr marL="532160" indent="-268694">
              <a:lnSpc>
                <a:spcPct val="90000"/>
              </a:lnSpc>
              <a:defRPr sz="1900"/>
            </a:lvl2pPr>
            <a:lvl3pPr marL="760079" indent="-239418">
              <a:lnSpc>
                <a:spcPct val="90000"/>
              </a:lnSpc>
              <a:defRPr sz="1600"/>
            </a:lvl3pPr>
            <a:lvl4pPr marL="970226" indent="-210147">
              <a:lnSpc>
                <a:spcPct val="90000"/>
              </a:lnSpc>
              <a:defRPr sz="1500"/>
            </a:lvl4pPr>
            <a:lvl5pPr marL="1198143" indent="-216418">
              <a:lnSpc>
                <a:spcPct val="90000"/>
              </a:lnSpc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6" y="2668677"/>
            <a:ext cx="5760721" cy="2769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361325" indent="0">
              <a:buNone/>
              <a:defRPr sz="1600" b="1"/>
            </a:lvl2pPr>
            <a:lvl3pPr marL="722648" indent="0">
              <a:buNone/>
              <a:defRPr sz="1500" b="1"/>
            </a:lvl3pPr>
            <a:lvl4pPr marL="1083974" indent="0">
              <a:buNone/>
              <a:defRPr sz="1200" b="1"/>
            </a:lvl4pPr>
            <a:lvl5pPr marL="1445299" indent="0">
              <a:buNone/>
              <a:defRPr sz="1200" b="1"/>
            </a:lvl5pPr>
            <a:lvl6pPr marL="1806624" indent="0">
              <a:buNone/>
              <a:defRPr sz="1200" b="1"/>
            </a:lvl6pPr>
            <a:lvl7pPr marL="2167950" indent="0">
              <a:buNone/>
              <a:defRPr sz="1200" b="1"/>
            </a:lvl7pPr>
            <a:lvl8pPr marL="2529271" indent="0">
              <a:buNone/>
              <a:defRPr sz="1200" b="1"/>
            </a:lvl8pPr>
            <a:lvl9pPr marL="2890596" indent="0">
              <a:buNone/>
              <a:defRPr sz="12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403" y="3044829"/>
            <a:ext cx="5760721" cy="1337904"/>
          </a:xfrm>
        </p:spPr>
        <p:txBody>
          <a:bodyPr/>
          <a:lstStyle>
            <a:lvl1pPr marL="222690" indent="-222690">
              <a:defRPr sz="1900"/>
            </a:lvl1pPr>
            <a:lvl2pPr marL="444337" indent="-210147">
              <a:defRPr sz="1600"/>
            </a:lvl2pPr>
            <a:lvl3pPr marL="642983" indent="-192372">
              <a:defRPr sz="1500"/>
            </a:lvl3pPr>
            <a:lvl4pPr marL="830128" indent="-180871">
              <a:defRPr sz="1500"/>
            </a:lvl4pPr>
            <a:lvl5pPr marL="1010999" indent="-163098"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4381" y="2668677"/>
            <a:ext cx="5763827" cy="2769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361325" indent="0">
              <a:buNone/>
              <a:defRPr sz="1600" b="1"/>
            </a:lvl2pPr>
            <a:lvl3pPr marL="722648" indent="0">
              <a:buNone/>
              <a:defRPr sz="1500" b="1"/>
            </a:lvl3pPr>
            <a:lvl4pPr marL="1083974" indent="0">
              <a:buNone/>
              <a:defRPr sz="1200" b="1"/>
            </a:lvl4pPr>
            <a:lvl5pPr marL="1445299" indent="0">
              <a:buNone/>
              <a:defRPr sz="1200" b="1"/>
            </a:lvl5pPr>
            <a:lvl6pPr marL="1806624" indent="0">
              <a:buNone/>
              <a:defRPr sz="1200" b="1"/>
            </a:lvl6pPr>
            <a:lvl7pPr marL="2167950" indent="0">
              <a:buNone/>
              <a:defRPr sz="1200" b="1"/>
            </a:lvl7pPr>
            <a:lvl8pPr marL="2529271" indent="0">
              <a:buNone/>
              <a:defRPr sz="1200" b="1"/>
            </a:lvl8pPr>
            <a:lvl9pPr marL="2890596" indent="0">
              <a:buNone/>
              <a:defRPr sz="12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3038" y="3044829"/>
            <a:ext cx="5765164" cy="1337904"/>
          </a:xfrm>
        </p:spPr>
        <p:txBody>
          <a:bodyPr/>
          <a:lstStyle>
            <a:lvl1pPr marL="234193" indent="-234193">
              <a:defRPr sz="1900"/>
            </a:lvl1pPr>
            <a:lvl2pPr marL="450612" indent="-216418">
              <a:defRPr sz="1600"/>
            </a:lvl2pPr>
            <a:lvl3pPr marL="649257" indent="-193419">
              <a:defRPr sz="1500"/>
            </a:lvl3pPr>
            <a:lvl4pPr marL="830128" indent="-187145">
              <a:defRPr sz="1500"/>
            </a:lvl4pPr>
            <a:lvl5pPr marL="1010999" indent="-174598"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33400" y="1976177"/>
            <a:ext cx="11734800" cy="1666610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33400" y="1976177"/>
            <a:ext cx="11734800" cy="1666610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10" y="8734431"/>
            <a:ext cx="12801601" cy="866775"/>
          </a:xfrm>
          <a:solidFill>
            <a:srgbClr val="FFFF99"/>
          </a:solidFill>
        </p:spPr>
        <p:txBody>
          <a:bodyPr lIns="170114" tIns="85058" rIns="170114" bIns="8505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6910" y="909730"/>
            <a:ext cx="9860491" cy="2132893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3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6539" y="6082992"/>
            <a:ext cx="9860491" cy="64633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1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2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3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45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0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2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90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010872" y="3298196"/>
            <a:ext cx="10766160" cy="1938993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500" b="0" i="1" u="none" strike="noStrike" kern="0" cap="none" spc="-11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950" y="6171963"/>
            <a:ext cx="10882049" cy="650947"/>
          </a:xfrm>
        </p:spPr>
        <p:txBody>
          <a:bodyPr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0950" y="5881444"/>
            <a:ext cx="10882049" cy="290849"/>
          </a:xfrm>
        </p:spPr>
        <p:txBody>
          <a:bodyPr anchor="b"/>
          <a:lstStyle>
            <a:lvl1pPr marL="0" indent="0">
              <a:buNone/>
              <a:defRPr sz="2100"/>
            </a:lvl1pPr>
            <a:lvl2pPr marL="484466" indent="0">
              <a:buNone/>
              <a:defRPr sz="2100"/>
            </a:lvl2pPr>
            <a:lvl3pPr marL="968895" indent="0">
              <a:buNone/>
              <a:defRPr sz="1700"/>
            </a:lvl3pPr>
            <a:lvl4pPr marL="1453301" indent="0">
              <a:buNone/>
              <a:defRPr sz="1600"/>
            </a:lvl4pPr>
            <a:lvl5pPr marL="1937881" indent="0">
              <a:buNone/>
              <a:defRPr sz="1600"/>
            </a:lvl5pPr>
            <a:lvl6pPr marL="2422314" indent="0">
              <a:buNone/>
              <a:defRPr sz="1600"/>
            </a:lvl6pPr>
            <a:lvl7pPr marL="2906634" indent="0">
              <a:buNone/>
              <a:defRPr sz="1600"/>
            </a:lvl7pPr>
            <a:lvl8pPr marL="3391031" indent="0">
              <a:buNone/>
              <a:defRPr sz="1600"/>
            </a:lvl8pPr>
            <a:lvl9pPr marL="3875539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0080" y="8743315"/>
            <a:ext cx="2987040" cy="666750"/>
          </a:xfrm>
          <a:prstGeom prst="rect">
            <a:avLst/>
          </a:prstGeom>
        </p:spPr>
        <p:txBody>
          <a:bodyPr lIns="122151" tIns="61076" rIns="122151" bIns="61076"/>
          <a:lstStyle>
            <a:lvl1pPr defTabSz="1433413">
              <a:defRPr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73880" y="8743315"/>
            <a:ext cx="4053840" cy="666750"/>
          </a:xfrm>
          <a:prstGeom prst="rect">
            <a:avLst/>
          </a:prstGeom>
        </p:spPr>
        <p:txBody>
          <a:bodyPr lIns="122151" tIns="61076" rIns="122151" bIns="61076"/>
          <a:lstStyle>
            <a:lvl1pPr defTabSz="1433413">
              <a:defRPr sz="21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74480" y="8743315"/>
            <a:ext cx="2987040" cy="666750"/>
          </a:xfrm>
          <a:prstGeom prst="rect">
            <a:avLst/>
          </a:prstGeom>
        </p:spPr>
        <p:txBody>
          <a:bodyPr lIns="122151" tIns="61076" rIns="122151" bIns="61076"/>
          <a:lstStyle>
            <a:lvl1pPr defTabSz="1433413">
              <a:defRPr sz="21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58E4A48-71E0-404E-A688-4F6971DBA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EF36-D6B4-44B4-B8D0-EE5CA689B5F1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6300D-0834-4523-B0AD-ECD2AED08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1" y="2149160"/>
            <a:ext cx="5656263" cy="895668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16191" indent="0">
              <a:buNone/>
              <a:defRPr sz="3100" b="1"/>
            </a:lvl2pPr>
            <a:lvl3pPr marL="1432384" indent="0">
              <a:buNone/>
              <a:defRPr sz="2800" b="1"/>
            </a:lvl3pPr>
            <a:lvl4pPr marL="2148575" indent="0">
              <a:buNone/>
              <a:defRPr sz="2500" b="1"/>
            </a:lvl4pPr>
            <a:lvl5pPr marL="2864769" indent="0">
              <a:buNone/>
              <a:defRPr sz="2500" b="1"/>
            </a:lvl5pPr>
            <a:lvl6pPr marL="3580965" indent="0">
              <a:buNone/>
              <a:defRPr sz="2500" b="1"/>
            </a:lvl6pPr>
            <a:lvl7pPr marL="4297156" indent="0">
              <a:buNone/>
              <a:defRPr sz="2500" b="1"/>
            </a:lvl7pPr>
            <a:lvl8pPr marL="5013347" indent="0">
              <a:buNone/>
              <a:defRPr sz="2500" b="1"/>
            </a:lvl8pPr>
            <a:lvl9pPr marL="5729547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1" y="3044825"/>
            <a:ext cx="5656263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41" y="2149160"/>
            <a:ext cx="5658486" cy="895668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16191" indent="0">
              <a:buNone/>
              <a:defRPr sz="3100" b="1"/>
            </a:lvl2pPr>
            <a:lvl3pPr marL="1432384" indent="0">
              <a:buNone/>
              <a:defRPr sz="2800" b="1"/>
            </a:lvl3pPr>
            <a:lvl4pPr marL="2148575" indent="0">
              <a:buNone/>
              <a:defRPr sz="2500" b="1"/>
            </a:lvl4pPr>
            <a:lvl5pPr marL="2864769" indent="0">
              <a:buNone/>
              <a:defRPr sz="2500" b="1"/>
            </a:lvl5pPr>
            <a:lvl6pPr marL="3580965" indent="0">
              <a:buNone/>
              <a:defRPr sz="2500" b="1"/>
            </a:lvl6pPr>
            <a:lvl7pPr marL="4297156" indent="0">
              <a:buNone/>
              <a:defRPr sz="2500" b="1"/>
            </a:lvl7pPr>
            <a:lvl8pPr marL="5013347" indent="0">
              <a:buNone/>
              <a:defRPr sz="2500" b="1"/>
            </a:lvl8pPr>
            <a:lvl9pPr marL="5729547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41" y="3044825"/>
            <a:ext cx="5658486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0ED00-5FA1-4D67-B03A-9B47E5EF26B6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1400D-C64C-4CFB-9D25-D7E9D5A44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8979B-D9E0-4ADC-93F0-CBDBA18820BA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FBD64-2727-40DA-B99B-66502F123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44419-9978-477E-88D6-70418DB6C453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A0CE4-1C45-419E-87B7-F03FF0A1B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9" y="382271"/>
            <a:ext cx="4211639" cy="162687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2" y="382286"/>
            <a:ext cx="7156450" cy="8194358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9" y="2009156"/>
            <a:ext cx="4211639" cy="6567488"/>
          </a:xfrm>
        </p:spPr>
        <p:txBody>
          <a:bodyPr/>
          <a:lstStyle>
            <a:lvl1pPr marL="0" indent="0">
              <a:buNone/>
              <a:defRPr sz="2100"/>
            </a:lvl1pPr>
            <a:lvl2pPr marL="716191" indent="0">
              <a:buNone/>
              <a:defRPr sz="1900"/>
            </a:lvl2pPr>
            <a:lvl3pPr marL="1432384" indent="0">
              <a:buNone/>
              <a:defRPr sz="1600"/>
            </a:lvl3pPr>
            <a:lvl4pPr marL="2148575" indent="0">
              <a:buNone/>
              <a:defRPr sz="1500"/>
            </a:lvl4pPr>
            <a:lvl5pPr marL="2864769" indent="0">
              <a:buNone/>
              <a:defRPr sz="1500"/>
            </a:lvl5pPr>
            <a:lvl6pPr marL="3580965" indent="0">
              <a:buNone/>
              <a:defRPr sz="1500"/>
            </a:lvl6pPr>
            <a:lvl7pPr marL="4297156" indent="0">
              <a:buNone/>
              <a:defRPr sz="1500"/>
            </a:lvl7pPr>
            <a:lvl8pPr marL="5013347" indent="0">
              <a:buNone/>
              <a:defRPr sz="1500"/>
            </a:lvl8pPr>
            <a:lvl9pPr marL="5729547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86F0-8DFA-4F77-851F-5DA97E7746B9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D1933-3646-4C8C-9E9E-F1F0D333F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8" y="6720849"/>
            <a:ext cx="7680960" cy="793435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8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16191" indent="0">
              <a:buNone/>
              <a:defRPr sz="4400"/>
            </a:lvl2pPr>
            <a:lvl3pPr marL="1432384" indent="0">
              <a:buNone/>
              <a:defRPr sz="3700"/>
            </a:lvl3pPr>
            <a:lvl4pPr marL="2148575" indent="0">
              <a:buNone/>
              <a:defRPr sz="3100"/>
            </a:lvl4pPr>
            <a:lvl5pPr marL="2864769" indent="0">
              <a:buNone/>
              <a:defRPr sz="3100"/>
            </a:lvl5pPr>
            <a:lvl6pPr marL="3580965" indent="0">
              <a:buNone/>
              <a:defRPr sz="3100"/>
            </a:lvl6pPr>
            <a:lvl7pPr marL="4297156" indent="0">
              <a:buNone/>
              <a:defRPr sz="3100"/>
            </a:lvl7pPr>
            <a:lvl8pPr marL="5013347" indent="0">
              <a:buNone/>
              <a:defRPr sz="3100"/>
            </a:lvl8pPr>
            <a:lvl9pPr marL="5729547" indent="0">
              <a:buNone/>
              <a:defRPr sz="3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8" y="7514288"/>
            <a:ext cx="7680960" cy="1126808"/>
          </a:xfrm>
        </p:spPr>
        <p:txBody>
          <a:bodyPr/>
          <a:lstStyle>
            <a:lvl1pPr marL="0" indent="0">
              <a:buNone/>
              <a:defRPr sz="2100"/>
            </a:lvl1pPr>
            <a:lvl2pPr marL="716191" indent="0">
              <a:buNone/>
              <a:defRPr sz="1900"/>
            </a:lvl2pPr>
            <a:lvl3pPr marL="1432384" indent="0">
              <a:buNone/>
              <a:defRPr sz="1600"/>
            </a:lvl3pPr>
            <a:lvl4pPr marL="2148575" indent="0">
              <a:buNone/>
              <a:defRPr sz="1500"/>
            </a:lvl4pPr>
            <a:lvl5pPr marL="2864769" indent="0">
              <a:buNone/>
              <a:defRPr sz="1500"/>
            </a:lvl5pPr>
            <a:lvl6pPr marL="3580965" indent="0">
              <a:buNone/>
              <a:defRPr sz="1500"/>
            </a:lvl6pPr>
            <a:lvl7pPr marL="4297156" indent="0">
              <a:buNone/>
              <a:defRPr sz="1500"/>
            </a:lvl7pPr>
            <a:lvl8pPr marL="5013347" indent="0">
              <a:buNone/>
              <a:defRPr sz="1500"/>
            </a:lvl8pPr>
            <a:lvl9pPr marL="5729547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9E364-9CF8-4386-B656-6AC7518AFECB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615A8-556C-4AAD-86B8-CB67BD1A8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40080" y="384493"/>
            <a:ext cx="1152144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239" tIns="71618" rIns="143239" bIns="716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40080" y="2240282"/>
            <a:ext cx="11521440" cy="633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239" tIns="71618" rIns="143239" bIns="71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143239" tIns="71618" rIns="143239" bIns="71618" rtlCol="0" anchor="ctr"/>
          <a:lstStyle>
            <a:lvl1pPr algn="l" defTabSz="1432384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7325EE-FF6B-4560-A40D-975D8F8EB49D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143239" tIns="71618" rIns="143239" bIns="71618" rtlCol="0" anchor="ctr"/>
          <a:lstStyle>
            <a:lvl1pPr algn="ctr" defTabSz="143238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43239" tIns="71618" rIns="143239" bIns="71618" rtlCol="0" anchor="ctr"/>
          <a:lstStyle>
            <a:lvl1pPr algn="r" defTabSz="1432384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E1E978-F696-4D46-9430-63808D37B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3" r:id="rId3"/>
    <p:sldLayoutId id="2147483712" r:id="rId4"/>
    <p:sldLayoutId id="2147483711" r:id="rId5"/>
    <p:sldLayoutId id="2147483710" r:id="rId6"/>
    <p:sldLayoutId id="2147483709" r:id="rId7"/>
    <p:sldLayoutId id="2147483708" r:id="rId8"/>
    <p:sldLayoutId id="2147483707" r:id="rId9"/>
    <p:sldLayoutId id="2147483706" r:id="rId10"/>
    <p:sldLayoutId id="2147483705" r:id="rId11"/>
  </p:sldLayoutIdLst>
  <p:txStyles>
    <p:titleStyle>
      <a:lvl1pPr algn="ctr" defTabSz="1431672" rtl="0" fontAlgn="base">
        <a:spcBef>
          <a:spcPct val="0"/>
        </a:spcBef>
        <a:spcAft>
          <a:spcPct val="0"/>
        </a:spcAft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31672" rtl="0" fontAlgn="base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pitchFamily="34" charset="0"/>
        </a:defRPr>
      </a:lvl2pPr>
      <a:lvl3pPr algn="ctr" defTabSz="1431672" rtl="0" fontAlgn="base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pitchFamily="34" charset="0"/>
        </a:defRPr>
      </a:lvl3pPr>
      <a:lvl4pPr algn="ctr" defTabSz="1431672" rtl="0" fontAlgn="base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pitchFamily="34" charset="0"/>
        </a:defRPr>
      </a:lvl4pPr>
      <a:lvl5pPr algn="ctr" defTabSz="1431672" rtl="0" fontAlgn="base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pitchFamily="34" charset="0"/>
        </a:defRPr>
      </a:lvl5pPr>
      <a:lvl6pPr marL="610845" algn="ctr" defTabSz="1431672" rtl="0" fontAlgn="base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pitchFamily="34" charset="0"/>
        </a:defRPr>
      </a:lvl6pPr>
      <a:lvl7pPr marL="1221692" algn="ctr" defTabSz="1431672" rtl="0" fontAlgn="base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pitchFamily="34" charset="0"/>
        </a:defRPr>
      </a:lvl7pPr>
      <a:lvl8pPr marL="1832539" algn="ctr" defTabSz="1431672" rtl="0" fontAlgn="base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pitchFamily="34" charset="0"/>
        </a:defRPr>
      </a:lvl8pPr>
      <a:lvl9pPr marL="2443384" algn="ctr" defTabSz="1431672" rtl="0" fontAlgn="base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pitchFamily="34" charset="0"/>
        </a:defRPr>
      </a:lvl9pPr>
    </p:titleStyle>
    <p:bodyStyle>
      <a:lvl1pPr marL="536613" indent="-536613" algn="l" defTabSz="1431672" rtl="0" fontAlgn="base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62304" indent="-447531" algn="l" defTabSz="1431672" rtl="0" fontAlgn="base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790120" indent="-356327" algn="l" defTabSz="1431672" rtl="0" fontAlgn="base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504894" indent="-356327" algn="l" defTabSz="1431672" rtl="0" fontAlgn="base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21790" indent="-356327" algn="l" defTabSz="1431672" rtl="0" fontAlgn="base">
        <a:spcBef>
          <a:spcPct val="20000"/>
        </a:spcBef>
        <a:spcAft>
          <a:spcPct val="0"/>
        </a:spcAft>
        <a:buFont typeface="Arial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39061" indent="-358095" algn="l" defTabSz="1432384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55251" indent="-358095" algn="l" defTabSz="1432384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371445" indent="-358095" algn="l" defTabSz="1432384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087642" indent="-358095" algn="l" defTabSz="1432384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3238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6191" algn="l" defTabSz="143238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2384" algn="l" defTabSz="143238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575" algn="l" defTabSz="143238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64769" algn="l" defTabSz="143238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80965" algn="l" defTabSz="143238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97156" algn="l" defTabSz="143238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13347" algn="l" defTabSz="143238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29547" algn="l" defTabSz="143238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22263"/>
            <a:ext cx="11734800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533400" y="1978026"/>
            <a:ext cx="11734800" cy="19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16" r:id="rId13"/>
    <p:sldLayoutId id="2147483753" r:id="rId14"/>
  </p:sldLayoutIdLst>
  <p:transition spd="slow"/>
  <p:txStyles>
    <p:titleStyle>
      <a:lvl1pPr algn="l" defTabSz="84415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400" kern="1200" spc="-139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84415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84415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84415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84415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716543" algn="l" defTabSz="84592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433084" algn="l" defTabSz="84592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2149628" algn="l" defTabSz="84592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866171" algn="l" defTabSz="84592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64811" indent="-364811" algn="l" defTabSz="84415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844155" indent="-364811" algn="l" defTabSz="84415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66547" indent="-318149" algn="l" defTabSz="84415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6817" indent="-318149" algn="l" defTabSz="84415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98602" indent="-309665" algn="l" defTabSz="84415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417" indent="-211947" algn="l" defTabSz="84778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5312" indent="-211947" algn="l" defTabSz="84778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79205" indent="-211947" algn="l" defTabSz="84778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3100" indent="-211947" algn="l" defTabSz="84778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7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3894" algn="l" defTabSz="847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7787" algn="l" defTabSz="847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683" algn="l" defTabSz="847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5576" algn="l" defTabSz="847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9471" algn="l" defTabSz="847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3364" algn="l" defTabSz="847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7258" algn="l" defTabSz="847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1154" algn="l" defTabSz="847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22263"/>
            <a:ext cx="11734800" cy="5124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 bwMode="auto">
          <a:xfrm>
            <a:off x="533400" y="1978025"/>
            <a:ext cx="11734800" cy="166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28" r:id="rId2"/>
    <p:sldLayoutId id="2147483727" r:id="rId3"/>
    <p:sldLayoutId id="2147483726" r:id="rId4"/>
    <p:sldLayoutId id="2147483725" r:id="rId5"/>
    <p:sldLayoutId id="2147483724" r:id="rId6"/>
    <p:sldLayoutId id="2147483723" r:id="rId7"/>
    <p:sldLayoutId id="2147483722" r:id="rId8"/>
    <p:sldLayoutId id="2147483721" r:id="rId9"/>
    <p:sldLayoutId id="2147483720" r:id="rId10"/>
    <p:sldLayoutId id="2147483719" r:id="rId11"/>
    <p:sldLayoutId id="2147483718" r:id="rId12"/>
    <p:sldLayoutId id="2147483717" r:id="rId13"/>
    <p:sldLayoutId id="2147483754" r:id="rId14"/>
  </p:sldLayoutIdLst>
  <p:transition spd="slow">
    <p:fade/>
  </p:transition>
  <p:hf sldNum="0" hdr="0" dt="0"/>
  <p:txStyles>
    <p:titleStyle>
      <a:lvl1pPr algn="l" defTabSz="721138" rtl="0" fontAlgn="base">
        <a:lnSpc>
          <a:spcPct val="90000"/>
        </a:lnSpc>
        <a:spcBef>
          <a:spcPct val="0"/>
        </a:spcBef>
        <a:spcAft>
          <a:spcPct val="0"/>
        </a:spcAft>
        <a:defRPr lang="en-US" sz="3700" kern="1200" spc="-119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721138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721138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721138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721138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  <a:cs typeface="Arial" charset="0"/>
        </a:defRPr>
      </a:lvl5pPr>
      <a:lvl6pPr marL="610845" algn="l" defTabSz="721138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  <a:cs typeface="Arial" charset="0"/>
        </a:defRPr>
      </a:lvl6pPr>
      <a:lvl7pPr marL="1221692" algn="l" defTabSz="721138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  <a:cs typeface="Arial" charset="0"/>
        </a:defRPr>
      </a:lvl7pPr>
      <a:lvl8pPr marL="1832539" algn="l" defTabSz="721138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  <a:cs typeface="Arial" charset="0"/>
        </a:defRPr>
      </a:lvl8pPr>
      <a:lvl9pPr marL="2443384" algn="l" defTabSz="721138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11787" indent="-311787" algn="l" defTabSz="721138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21138" indent="-311787" algn="l" defTabSz="721138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4747" indent="-271487" algn="l" defTabSz="721138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68354" indent="-271487" algn="l" defTabSz="721138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33479" indent="-265125" algn="l" defTabSz="721138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987287" indent="-180661" algn="l" defTabSz="72264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48611" indent="-180661" algn="l" defTabSz="72264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09935" indent="-180661" algn="l" defTabSz="72264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262" indent="-180661" algn="l" defTabSz="72264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26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1325" algn="l" defTabSz="7226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22648" algn="l" defTabSz="7226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83974" algn="l" defTabSz="7226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45299" algn="l" defTabSz="7226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06624" algn="l" defTabSz="7226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67950" algn="l" defTabSz="7226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29271" algn="l" defTabSz="7226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90596" algn="l" defTabSz="7226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6"/>
          <p:cNvSpPr>
            <a:spLocks noChangeArrowheads="1"/>
          </p:cNvSpPr>
          <p:nvPr/>
        </p:nvSpPr>
        <p:spPr bwMode="auto">
          <a:xfrm>
            <a:off x="-28419" y="3288432"/>
            <a:ext cx="12801600" cy="31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3239" tIns="71618" rIns="143239" bIns="71618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Единой дежурно-диспетчерской службы</a:t>
            </a:r>
          </a:p>
          <a:p>
            <a:pPr algn="ctr">
              <a:lnSpc>
                <a:spcPct val="110000"/>
              </a:lnSpc>
            </a:pPr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Анжеро-Судженского городского округа</a:t>
            </a:r>
          </a:p>
          <a:p>
            <a:pPr algn="ctr">
              <a:lnSpc>
                <a:spcPct val="110000"/>
              </a:lnSpc>
            </a:pPr>
            <a:r>
              <a:rPr lang="ru-RU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Кемеровской </a:t>
            </a:r>
            <a:r>
              <a:rPr lang="ru-RU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области – Кузбасса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52" name="Picture 4" descr="http://wiki.iteach.ru/images/e/e2/%D0%93%D0%B5%D1%80%D0%B1_%D0%B0%D0%BD%D0%B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399" y="576145"/>
            <a:ext cx="1488904" cy="201622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411" y="464117"/>
            <a:ext cx="1923162" cy="224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801600" cy="1373505"/>
          </a:xfrm>
        </p:spPr>
        <p:txBody>
          <a:bodyPr/>
          <a:lstStyle/>
          <a:p>
            <a:pPr defTabSz="1658617"/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РУКОВОДСТВО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</a:t>
            </a:r>
            <a:endParaRPr lang="ru-RU" sz="3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24066" y="1776488"/>
            <a:ext cx="9903600" cy="213120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930" tIns="82964" rIns="165930" bIns="82964" anchor="ctr"/>
          <a:lstStyle/>
          <a:p>
            <a:pPr algn="ctr" defTabSz="912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Анжеро-Судженского городского округа</a:t>
            </a:r>
          </a:p>
          <a:p>
            <a:pPr algn="ctr" defTabSz="912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КЧС и ПБ</a:t>
            </a:r>
          </a:p>
          <a:p>
            <a:pPr algn="ctr" defTabSz="16592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Рыбалко Александр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Николаевич</a:t>
            </a:r>
          </a:p>
          <a:p>
            <a:pPr algn="ctr" defTabSz="16592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тел: 8 (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38453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6-12-14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2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814560" y="9090026"/>
            <a:ext cx="2987040" cy="5111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31672" fontAlgn="base">
              <a:spcBef>
                <a:spcPct val="0"/>
              </a:spcBef>
              <a:spcAft>
                <a:spcPct val="0"/>
              </a:spcAft>
            </a:pPr>
            <a:fld id="{6509E573-41BF-41DB-A0CE-DB8384D493D7}" type="slidenum">
              <a:rPr lang="ru-RU">
                <a:solidFill>
                  <a:srgbClr val="FFFF00"/>
                </a:solidFill>
              </a:rPr>
              <a:pPr defTabSz="1431672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11183" y="4469600"/>
            <a:ext cx="9903600" cy="213120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930" tIns="82964" rIns="165930" bIns="82964" anchor="ctr"/>
          <a:lstStyle/>
          <a:p>
            <a:pPr algn="ctr" defTabSz="16592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Директор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МКУ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Анжеро-Судженского городского округа «Управление по делам ГО и ЧС»</a:t>
            </a:r>
          </a:p>
          <a:p>
            <a:pPr algn="ctr" defTabSz="16592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Сафронова Светлана Владимировна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6595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(38453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6-21-00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ww.anzhero.ru/pages/images/A.N.-Rybalko-151020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136" y="1776488"/>
            <a:ext cx="2085919" cy="21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ГО1\Desktop\ima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136" y="4469600"/>
            <a:ext cx="2102838" cy="21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1087" y="7104856"/>
            <a:ext cx="9903600" cy="204479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930" tIns="82964" rIns="165930" bIns="82964" anchor="ctr"/>
          <a:lstStyle/>
          <a:p>
            <a:pPr algn="ctr" defTabSz="16592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ЕДДС Анжеро-Судженского городского округа</a:t>
            </a:r>
          </a:p>
          <a:p>
            <a:pPr algn="ctr" defTabSz="16592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САШИЛОВ Максим Сергеевич</a:t>
            </a:r>
          </a:p>
          <a:p>
            <a:pPr algn="ctr" defTabSz="16595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тел: 8 (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38453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6-41-93</a:t>
            </a:r>
          </a:p>
        </p:txBody>
      </p:sp>
      <p:pic>
        <p:nvPicPr>
          <p:cNvPr id="2" name="Picture 2" descr="C:\Users\User3\Desktop\Конкурс ЕДДС 2021\IMG_20210810_1021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217" y="7104856"/>
            <a:ext cx="2102838" cy="196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АКСИМ\ЕДДС\Паспорта территории\другое\АСГ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200" y="4289025"/>
            <a:ext cx="7776864" cy="453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801600" cy="1373505"/>
          </a:xfrm>
        </p:spPr>
        <p:txBody>
          <a:bodyPr/>
          <a:lstStyle/>
          <a:p>
            <a:pPr defTabSz="1658617"/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КРАТКАЯ  ХАРАКТЕРИСТИКА 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АНЖЕРО-СУДЖЕНСКОГО </a:t>
            </a: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</p:txBody>
      </p:sp>
      <p:graphicFrame>
        <p:nvGraphicFramePr>
          <p:cNvPr id="148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813944"/>
              </p:ext>
            </p:extLst>
          </p:nvPr>
        </p:nvGraphicFramePr>
        <p:xfrm>
          <a:off x="71803" y="1273493"/>
          <a:ext cx="12656596" cy="3119365"/>
        </p:xfrm>
        <a:graphic>
          <a:graphicData uri="http://schemas.openxmlformats.org/drawingml/2006/table">
            <a:tbl>
              <a:tblPr/>
              <a:tblGrid>
                <a:gridCol w="1708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62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31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71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871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36385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образование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Территория (тыс.кв.км)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 (тыс.чел)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т.ч.сельское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(тыс.чел)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 образования (сельсоветы)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  (ПГТ)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Населенные пункты 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(села, деревни)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 км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насел.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899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Анжеро-Судженский городской округ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0,339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74,9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221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97,3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081">
                <a:tc gridSpan="9">
                  <a:txBody>
                    <a:bodyPr/>
                    <a:lstStyle/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27175" algn="l"/>
                        </a:tabLst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администрации: </a:t>
                      </a: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652470, г. Анжеро-Судженск, ул. Ленина, 6 Координаты: </a:t>
                      </a:r>
                      <a:r>
                        <a:rPr lang="ru-RU" sz="14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56° 4’ 51" (56° 4’ 86) , 86° 1’ 42" (86° 1’ 70)</a:t>
                      </a:r>
                      <a:endParaRPr kumimoji="0" lang="ru-RU" altLang="zh-CN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электронной почты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en-US" sz="140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adm</a:t>
                      </a: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@</a:t>
                      </a:r>
                      <a:r>
                        <a:rPr lang="en-US" sz="140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anzhero</a:t>
                      </a: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40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ru</a:t>
                      </a: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Телефон: </a:t>
                      </a: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тел.: (8-384-53) 6-12-14, 6-12-20</a:t>
                      </a: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Факс: </a:t>
                      </a: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(8-384-53) 6-10-14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9" name="Text Box 1050"/>
          <p:cNvSpPr txBox="1">
            <a:spLocks noChangeArrowheads="1"/>
          </p:cNvSpPr>
          <p:nvPr/>
        </p:nvSpPr>
        <p:spPr bwMode="auto">
          <a:xfrm>
            <a:off x="9506829" y="5252564"/>
            <a:ext cx="3233225" cy="430811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239" tIns="71618" rIns="143239" bIns="71618" anchor="ctr"/>
          <a:lstStyle>
            <a:defPPr>
              <a:defRPr lang="ru-RU"/>
            </a:defPPr>
            <a:lvl1pPr algn="ctr" defTabSz="1211324">
              <a:defRPr sz="1900" b="1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134"/>
              </a:spcAft>
              <a:defRPr/>
            </a:pPr>
            <a:r>
              <a:rPr lang="ru-RU" sz="1400" dirty="0"/>
              <a:t>Социально значимые объекты/в том числе с круглосуточным пребыванием людей: </a:t>
            </a:r>
          </a:p>
          <a:p>
            <a:pPr algn="l" fontAlgn="auto">
              <a:spcBef>
                <a:spcPts val="0"/>
              </a:spcBef>
              <a:spcAft>
                <a:spcPts val="134"/>
              </a:spcAft>
              <a:defRPr/>
            </a:pPr>
            <a:r>
              <a:rPr lang="ru-RU" sz="1400" b="0" dirty="0"/>
              <a:t> общеобразовательные школы –</a:t>
            </a:r>
            <a:r>
              <a:rPr lang="ru-RU" sz="1400" b="0" dirty="0" smtClean="0"/>
              <a:t>13;</a:t>
            </a:r>
            <a:endParaRPr lang="ru-RU" sz="1400" b="0" dirty="0"/>
          </a:p>
          <a:p>
            <a:pPr algn="l" fontAlgn="auto">
              <a:spcBef>
                <a:spcPts val="0"/>
              </a:spcBef>
              <a:spcAft>
                <a:spcPts val="134"/>
              </a:spcAft>
              <a:defRPr/>
            </a:pPr>
            <a:r>
              <a:rPr lang="ru-RU" sz="1400" b="0" dirty="0"/>
              <a:t> детские сады –29;</a:t>
            </a:r>
          </a:p>
          <a:p>
            <a:pPr algn="l" fontAlgn="auto">
              <a:spcBef>
                <a:spcPts val="0"/>
              </a:spcBef>
              <a:spcAft>
                <a:spcPts val="134"/>
              </a:spcAft>
              <a:defRPr/>
            </a:pPr>
            <a:r>
              <a:rPr lang="ru-RU" sz="1400" b="0" dirty="0"/>
              <a:t> учреждения здравоохранения – 17</a:t>
            </a:r>
          </a:p>
          <a:p>
            <a:pPr algn="l" fontAlgn="auto">
              <a:spcBef>
                <a:spcPts val="0"/>
              </a:spcBef>
              <a:spcAft>
                <a:spcPts val="134"/>
              </a:spcAft>
              <a:defRPr/>
            </a:pPr>
            <a:r>
              <a:rPr lang="ru-RU" sz="1400" b="0" dirty="0"/>
              <a:t>из них:</a:t>
            </a:r>
          </a:p>
          <a:p>
            <a:pPr algn="l" fontAlgn="auto">
              <a:spcBef>
                <a:spcPts val="0"/>
              </a:spcBef>
              <a:spcAft>
                <a:spcPts val="134"/>
              </a:spcAft>
              <a:defRPr/>
            </a:pPr>
            <a:r>
              <a:rPr lang="ru-RU" sz="1400" b="0" dirty="0"/>
              <a:t>муниципальных – 1 стационар на </a:t>
            </a:r>
            <a:r>
              <a:rPr lang="ru-RU" sz="1400" b="0" dirty="0" smtClean="0"/>
              <a:t>335 коек, </a:t>
            </a:r>
            <a:r>
              <a:rPr lang="ru-RU" sz="1400" b="0" dirty="0"/>
              <a:t>11 поликлинических отделений</a:t>
            </a:r>
          </a:p>
          <a:p>
            <a:pPr algn="l" fontAlgn="auto">
              <a:spcBef>
                <a:spcPts val="0"/>
              </a:spcBef>
              <a:spcAft>
                <a:spcPts val="134"/>
              </a:spcAft>
              <a:defRPr/>
            </a:pPr>
            <a:r>
              <a:rPr lang="ru-RU" sz="1400" b="0" dirty="0"/>
              <a:t>музеи – 1;</a:t>
            </a:r>
          </a:p>
          <a:p>
            <a:pPr algn="l" fontAlgn="auto">
              <a:spcBef>
                <a:spcPts val="0"/>
              </a:spcBef>
              <a:spcAft>
                <a:spcPts val="134"/>
              </a:spcAft>
              <a:defRPr/>
            </a:pPr>
            <a:r>
              <a:rPr lang="ru-RU" sz="1400" b="0" dirty="0"/>
              <a:t> кинотеатры – 1;</a:t>
            </a:r>
          </a:p>
          <a:p>
            <a:pPr algn="l" fontAlgn="auto">
              <a:spcBef>
                <a:spcPts val="0"/>
              </a:spcBef>
              <a:spcAft>
                <a:spcPts val="134"/>
              </a:spcAft>
              <a:defRPr/>
            </a:pPr>
            <a:r>
              <a:rPr lang="ru-RU" sz="1400" b="0" dirty="0"/>
              <a:t> библиотеки – </a:t>
            </a:r>
            <a:r>
              <a:rPr lang="ru-RU" sz="1400" dirty="0"/>
              <a:t>3</a:t>
            </a:r>
            <a:r>
              <a:rPr lang="ru-RU" sz="1400" b="0" dirty="0"/>
              <a:t>;</a:t>
            </a:r>
          </a:p>
          <a:p>
            <a:pPr algn="l" fontAlgn="auto">
              <a:spcBef>
                <a:spcPts val="0"/>
              </a:spcBef>
              <a:spcAft>
                <a:spcPts val="134"/>
              </a:spcAft>
              <a:defRPr/>
            </a:pPr>
            <a:r>
              <a:rPr lang="ru-RU" sz="1400" b="0" dirty="0" smtClean="0"/>
              <a:t>объекты </a:t>
            </a:r>
            <a:r>
              <a:rPr lang="ru-RU" sz="1400" b="0" dirty="0"/>
              <a:t>религиозного культа (храмы, монастыри) – 4 </a:t>
            </a:r>
            <a:r>
              <a:rPr lang="ru-RU" sz="1400" b="0" dirty="0" smtClean="0"/>
              <a:t>:(</a:t>
            </a:r>
            <a:r>
              <a:rPr lang="ru-RU" sz="1400" b="0" dirty="0"/>
              <a:t>православные христианские</a:t>
            </a:r>
            <a:r>
              <a:rPr lang="ru-RU" sz="1400" b="0" dirty="0" smtClean="0"/>
              <a:t>) - 3</a:t>
            </a:r>
          </a:p>
          <a:p>
            <a:pPr algn="l" fontAlgn="auto">
              <a:spcBef>
                <a:spcPts val="0"/>
              </a:spcBef>
              <a:spcAft>
                <a:spcPts val="134"/>
              </a:spcAft>
              <a:defRPr/>
            </a:pPr>
            <a:r>
              <a:rPr lang="ru-RU" sz="1400" b="0" dirty="0" smtClean="0"/>
              <a:t>(мусульманское </a:t>
            </a:r>
            <a:r>
              <a:rPr lang="ru-RU" sz="1400" b="0" dirty="0"/>
              <a:t>молитвенное богослужение</a:t>
            </a:r>
            <a:r>
              <a:rPr lang="ru-RU" sz="1400" b="0" dirty="0" smtClean="0"/>
              <a:t>) - 1</a:t>
            </a:r>
            <a:endParaRPr lang="ru-RU" sz="1400" b="0" dirty="0"/>
          </a:p>
        </p:txBody>
      </p:sp>
      <p:sp>
        <p:nvSpPr>
          <p:cNvPr id="170" name="Text Box 1051"/>
          <p:cNvSpPr txBox="1">
            <a:spLocks noChangeArrowheads="1"/>
          </p:cNvSpPr>
          <p:nvPr/>
        </p:nvSpPr>
        <p:spPr bwMode="auto">
          <a:xfrm>
            <a:off x="9531448" y="4402274"/>
            <a:ext cx="3208606" cy="790759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239" tIns="71618" rIns="143239" bIns="71618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defRPr/>
            </a:pPr>
            <a:r>
              <a:rPr lang="ru-RU" sz="1400" b="1" dirty="0"/>
              <a:t>Потенциально опасные </a:t>
            </a:r>
            <a:r>
              <a:rPr lang="ru-RU" sz="1400" b="1" dirty="0" smtClean="0"/>
              <a:t>объекты: </a:t>
            </a:r>
            <a:r>
              <a:rPr lang="ru-RU" sz="1400" dirty="0" smtClean="0"/>
              <a:t>химически опасных </a:t>
            </a:r>
            <a:r>
              <a:rPr lang="ru-RU" sz="1400" dirty="0"/>
              <a:t>– </a:t>
            </a:r>
            <a:r>
              <a:rPr lang="ru-RU" sz="1400" dirty="0" smtClean="0"/>
              <a:t>0;</a:t>
            </a:r>
            <a:endParaRPr lang="ru-RU" sz="1400" dirty="0"/>
          </a:p>
          <a:p>
            <a:pPr fontAlgn="auto">
              <a:spcBef>
                <a:spcPts val="0"/>
              </a:spcBef>
              <a:defRPr/>
            </a:pPr>
            <a:r>
              <a:rPr lang="ru-RU" sz="1400" dirty="0" smtClean="0"/>
              <a:t>взрывопожароопасных </a:t>
            </a:r>
            <a:r>
              <a:rPr lang="ru-RU" sz="1400" dirty="0"/>
              <a:t>– </a:t>
            </a:r>
            <a:r>
              <a:rPr lang="ru-RU" sz="1400" dirty="0" smtClean="0"/>
              <a:t>9</a:t>
            </a:r>
            <a:endParaRPr lang="ru-RU" sz="1400" dirty="0"/>
          </a:p>
        </p:txBody>
      </p:sp>
      <p:sp>
        <p:nvSpPr>
          <p:cNvPr id="61480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814560" y="9090027"/>
            <a:ext cx="2987040" cy="5111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31672" fontAlgn="base">
              <a:spcBef>
                <a:spcPct val="0"/>
              </a:spcBef>
              <a:spcAft>
                <a:spcPct val="0"/>
              </a:spcAft>
            </a:pPr>
            <a:fld id="{0506F936-2CEE-4613-8CAC-404C164FA107}" type="slidenum">
              <a:rPr lang="ru-RU">
                <a:solidFill>
                  <a:srgbClr val="FFFF00"/>
                </a:solidFill>
              </a:rPr>
              <a:pPr defTabSz="1431672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321" name="Table 7"/>
          <p:cNvGraphicFramePr/>
          <p:nvPr>
            <p:extLst>
              <p:ext uri="{D42A27DB-BD31-4B8C-83A1-F6EECF244321}">
                <p14:modId xmlns:p14="http://schemas.microsoft.com/office/powerpoint/2010/main" val="641684956"/>
              </p:ext>
            </p:extLst>
          </p:nvPr>
        </p:nvGraphicFramePr>
        <p:xfrm>
          <a:off x="194704" y="8666640"/>
          <a:ext cx="9158423" cy="914400"/>
        </p:xfrm>
        <a:graphic>
          <a:graphicData uri="http://schemas.openxmlformats.org/drawingml/2006/table">
            <a:tbl>
              <a:tblPr/>
              <a:tblGrid>
                <a:gridCol w="9158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4480">
                <a:tc>
                  <a:txBody>
                    <a:bodyPr/>
                    <a:lstStyle/>
                    <a:p>
                      <a:pPr marL="0" marR="0" indent="0" algn="just" defTabSz="1432384" rtl="0" eaLnBrk="1" fontAlgn="auto" latinLnBrk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Анжеро-Судженский городской округ входит в состав Кемеровской области</a:t>
                      </a:r>
                      <a:r>
                        <a:rPr lang="ru-RU" sz="1800" i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80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Кузбасса. Граничит 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 </a:t>
                      </a:r>
                      <a:r>
                        <a:rPr lang="ru-RU" sz="18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Яйским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ru-RU" sz="18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Яшкинским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муниципальными округами, а так же </a:t>
                      </a:r>
                      <a:r>
                        <a:rPr lang="ru-RU" sz="18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Тайгинским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городским округом. </a:t>
                      </a:r>
                      <a:endParaRPr lang="ru-RU" sz="1800" i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5840" marR="105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0" name="Group 508"/>
          <p:cNvGrpSpPr>
            <a:grpSpLocks/>
          </p:cNvGrpSpPr>
          <p:nvPr/>
        </p:nvGrpSpPr>
        <p:grpSpPr bwMode="auto">
          <a:xfrm>
            <a:off x="3376464" y="5217282"/>
            <a:ext cx="720725" cy="485775"/>
            <a:chOff x="5301" y="663"/>
            <a:chExt cx="423" cy="441"/>
          </a:xfrm>
        </p:grpSpPr>
        <p:sp>
          <p:nvSpPr>
            <p:cNvPr id="11" name="Rectangle 509"/>
            <p:cNvSpPr>
              <a:spLocks noChangeArrowheads="1"/>
            </p:cNvSpPr>
            <p:nvPr/>
          </p:nvSpPr>
          <p:spPr bwMode="auto">
            <a:xfrm>
              <a:off x="5301" y="663"/>
              <a:ext cx="423" cy="34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162" tIns="32581" rIns="65162" bIns="32581" anchor="ctr"/>
            <a:lstStyle/>
            <a:p>
              <a:pPr algn="ctr" defTabSz="652463"/>
              <a:r>
                <a:rPr lang="ru-RU" altLang="ru-RU" sz="600" b="1" dirty="0" err="1" smtClean="0"/>
                <a:t>КЧСиПБ</a:t>
              </a:r>
              <a:r>
                <a:rPr lang="ru-RU" altLang="ru-RU" sz="600" b="1" dirty="0" smtClean="0"/>
                <a:t> АСГО</a:t>
              </a:r>
            </a:p>
            <a:p>
              <a:pPr algn="ctr" defTabSz="652463"/>
              <a:r>
                <a:rPr lang="ru-RU" altLang="ru-RU" sz="600" b="1" dirty="0" err="1" smtClean="0"/>
                <a:t>УГОиЧС</a:t>
              </a:r>
              <a:r>
                <a:rPr lang="ru-RU" altLang="ru-RU" sz="600" b="1" dirty="0" smtClean="0"/>
                <a:t> АСГО</a:t>
              </a:r>
            </a:p>
            <a:p>
              <a:pPr algn="ctr" defTabSz="652463"/>
              <a:r>
                <a:rPr lang="ru-RU" altLang="ru-RU" sz="600" b="1" dirty="0" smtClean="0"/>
                <a:t>ЕДДС АСГО</a:t>
              </a:r>
              <a:endParaRPr lang="ru-RU" altLang="ru-RU" sz="600" b="1" dirty="0"/>
            </a:p>
          </p:txBody>
        </p:sp>
        <p:sp>
          <p:nvSpPr>
            <p:cNvPr id="12" name="Line 510"/>
            <p:cNvSpPr>
              <a:spLocks noChangeShapeType="1"/>
            </p:cNvSpPr>
            <p:nvPr/>
          </p:nvSpPr>
          <p:spPr bwMode="auto">
            <a:xfrm>
              <a:off x="5301" y="902"/>
              <a:ext cx="0" cy="20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499"/>
          <p:cNvGrpSpPr>
            <a:grpSpLocks/>
          </p:cNvGrpSpPr>
          <p:nvPr/>
        </p:nvGrpSpPr>
        <p:grpSpPr bwMode="auto">
          <a:xfrm>
            <a:off x="3232448" y="4845085"/>
            <a:ext cx="791766" cy="623441"/>
            <a:chOff x="3212" y="2012"/>
            <a:chExt cx="753" cy="518"/>
          </a:xfrm>
        </p:grpSpPr>
        <p:pic>
          <p:nvPicPr>
            <p:cNvPr id="17" name="Picture 500" descr="СП111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" y="2017"/>
              <a:ext cx="661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501"/>
            <p:cNvSpPr txBox="1">
              <a:spLocks noChangeArrowheads="1"/>
            </p:cNvSpPr>
            <p:nvPr/>
          </p:nvSpPr>
          <p:spPr bwMode="auto">
            <a:xfrm>
              <a:off x="3212" y="2012"/>
              <a:ext cx="753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146" tIns="32573" rIns="65146" bIns="32573">
              <a:spAutoFit/>
            </a:bodyPr>
            <a:lstStyle/>
            <a:p>
              <a:endParaRPr lang="ru-RU" altLang="ru-RU" sz="400" b="1" dirty="0" smtClean="0"/>
            </a:p>
            <a:p>
              <a:r>
                <a:rPr lang="ru-RU" altLang="ru-RU" sz="400" b="1" dirty="0" smtClean="0"/>
                <a:t>2ПСО </a:t>
              </a:r>
              <a:r>
                <a:rPr lang="ru-RU" altLang="ru-RU" sz="400" b="1" dirty="0"/>
                <a:t>ФПС ГПС ГУ МЧС России по КО-Кузбассу</a:t>
              </a:r>
              <a:r>
                <a:rPr lang="ru-RU" altLang="ru-RU" sz="600" b="1" dirty="0"/>
                <a:t>»</a:t>
              </a:r>
              <a:endParaRPr lang="ru-RU" altLang="ru-RU" sz="600" b="1" dirty="0">
                <a:latin typeface="Arial Unicode MS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801600" cy="1373505"/>
          </a:xfrm>
        </p:spPr>
        <p:txBody>
          <a:bodyPr/>
          <a:lstStyle/>
          <a:p>
            <a:pPr defTabSz="1658617"/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РАЗМЕЩЕНИЕ ЕДДС 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АНЖЕРО-СУДЖЕНСКОГО </a:t>
            </a: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ГОРОДСКОГО ОКРУГА 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842781" y="1327057"/>
            <a:ext cx="6859878" cy="2117035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239" tIns="71618" rIns="143239" bIns="71618" anchor="ctr"/>
          <a:lstStyle/>
          <a:p>
            <a:pPr algn="ctr" defTabSz="1618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</a:p>
          <a:p>
            <a:pPr algn="ctr" defTabSz="1618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Российская </a:t>
            </a:r>
            <a:r>
              <a:rPr lang="ru-RU" sz="1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Федерация, 652470, Кемеровская область – Кузбасс, </a:t>
            </a:r>
          </a:p>
          <a:p>
            <a:pPr algn="ctr" defTabSz="1618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Анжеро-Судженск, </a:t>
            </a:r>
            <a:r>
              <a:rPr lang="ru-RU" sz="1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Ленина, д.6.</a:t>
            </a:r>
            <a:endParaRPr lang="ru-RU" sz="18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618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Электронный </a:t>
            </a:r>
            <a:r>
              <a:rPr lang="ru-RU" sz="1800" spc="-1" dirty="0">
                <a:solidFill>
                  <a:srgbClr val="000000"/>
                </a:solidFill>
                <a:latin typeface="Times New Roman"/>
                <a:ea typeface="DejaVu Sans"/>
              </a:rPr>
              <a:t>адрес ЕДДС:</a:t>
            </a:r>
            <a:endParaRPr lang="ru-RU" sz="1800" spc="-1" dirty="0">
              <a:latin typeface="Arial"/>
            </a:endParaRPr>
          </a:p>
          <a:p>
            <a:pPr algn="ctr" defTabSz="1618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asugoedds@yandex.ru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618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тел. 8 (38453</a:t>
            </a:r>
            <a:r>
              <a:rPr lang="ru-RU" sz="1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6-41-93, 8 (38453</a:t>
            </a:r>
            <a:r>
              <a:rPr lang="ru-RU" sz="1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6-21-00</a:t>
            </a:r>
          </a:p>
        </p:txBody>
      </p:sp>
      <p:sp>
        <p:nvSpPr>
          <p:cNvPr id="63494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814560" y="9090027"/>
            <a:ext cx="2987040" cy="5111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31672" fontAlgn="base">
              <a:spcBef>
                <a:spcPct val="0"/>
              </a:spcBef>
              <a:spcAft>
                <a:spcPct val="0"/>
              </a:spcAft>
            </a:pPr>
            <a:fld id="{821604FB-0D34-4010-A14D-E3966C277821}" type="slidenum">
              <a:rPr lang="ru-RU">
                <a:solidFill>
                  <a:srgbClr val="FFFF00"/>
                </a:solidFill>
              </a:rPr>
              <a:pPr defTabSz="1431672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solidFill>
                <a:srgbClr val="FFFF00"/>
              </a:solidFill>
            </a:endParaRPr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0" y="42914"/>
            <a:ext cx="246789" cy="5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2169" tIns="61085" rIns="122169" bIns="6108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3"/>
          <p:cNvSpPr>
            <a:spLocks noChangeArrowheads="1"/>
          </p:cNvSpPr>
          <p:nvPr/>
        </p:nvSpPr>
        <p:spPr bwMode="auto">
          <a:xfrm>
            <a:off x="0" y="362956"/>
            <a:ext cx="246789" cy="5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2169" tIns="61085" rIns="122169" bIns="6108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79009" y="5140585"/>
            <a:ext cx="5563772" cy="4060567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239" tIns="71618" rIns="143239" bIns="71618" anchor="ctr"/>
          <a:lstStyle/>
          <a:p>
            <a:pPr algn="ctr" defTabSz="1618319">
              <a:defRPr/>
            </a:pPr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ЕДДС Анжеро-Судженского городского округа размещена 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здании администрации городского округа.</a:t>
            </a:r>
            <a:endParaRPr lang="ru-RU" sz="19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618319">
              <a:defRPr/>
            </a:pP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618319">
              <a:defRPr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–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54,0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кв. м.</a:t>
            </a:r>
          </a:p>
          <a:p>
            <a:pPr algn="ctr" defTabSz="1618319">
              <a:defRPr/>
            </a:pP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зала 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ОДС –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25,4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кв. м.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781" y="3648472"/>
            <a:ext cx="6958819" cy="55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ГО1\Desktop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5025" y="3815007"/>
            <a:ext cx="6886575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ГО1\Desktop\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4" y="1327057"/>
            <a:ext cx="5401711" cy="377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2848" y="3815561"/>
            <a:ext cx="1705127" cy="26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5216" y="3818583"/>
            <a:ext cx="17065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8" name="Прямоугольник 487"/>
          <p:cNvSpPr/>
          <p:nvPr/>
        </p:nvSpPr>
        <p:spPr bwMode="auto">
          <a:xfrm>
            <a:off x="9945946" y="7568120"/>
            <a:ext cx="1467868" cy="369378"/>
          </a:xfrm>
          <a:prstGeom prst="rect">
            <a:avLst/>
          </a:prstGeom>
          <a:solidFill>
            <a:srgbClr val="B3B3B3"/>
          </a:solidFill>
          <a:ln w="9525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6970" y="7495095"/>
            <a:ext cx="871537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58507" y="6439416"/>
            <a:ext cx="244152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801600" cy="1373505"/>
          </a:xfrm>
        </p:spPr>
        <p:txBody>
          <a:bodyPr/>
          <a:lstStyle/>
          <a:p>
            <a:pPr defTabSz="1658617"/>
            <a:r>
              <a:rPr lang="ru-RU" alt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ЧИСЛЕННОСТЬ ДИСПЕТЧЕРСКОГО СОСТАВА </a:t>
            </a:r>
            <a:r>
              <a:rPr lang="ru-RU" alt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АНЖЕРО-СУДЖЕНСКОГО ГОРОДСКОГО 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sz="3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6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814560" y="9090027"/>
            <a:ext cx="2987040" cy="5111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31672" fontAlgn="base">
              <a:spcBef>
                <a:spcPct val="0"/>
              </a:spcBef>
              <a:spcAft>
                <a:spcPct val="0"/>
              </a:spcAft>
            </a:pPr>
            <a:fld id="{5630ECF1-FF8A-4BAF-A58B-044A403613FB}" type="slidenum">
              <a:rPr lang="ru-RU">
                <a:solidFill>
                  <a:srgbClr val="FFFF00"/>
                </a:solidFill>
              </a:rPr>
              <a:pPr defTabSz="1431672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solidFill>
                <a:srgbClr val="FFFF00"/>
              </a:solidFill>
            </a:endParaRPr>
          </a:p>
        </p:txBody>
      </p:sp>
      <p:graphicFrame>
        <p:nvGraphicFramePr>
          <p:cNvPr id="14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327855"/>
              </p:ext>
            </p:extLst>
          </p:nvPr>
        </p:nvGraphicFramePr>
        <p:xfrm>
          <a:off x="496144" y="2208312"/>
          <a:ext cx="11881320" cy="1872361"/>
        </p:xfrm>
        <a:graphic>
          <a:graphicData uri="http://schemas.openxmlformats.org/drawingml/2006/table">
            <a:tbl>
              <a:tblPr/>
              <a:tblGrid>
                <a:gridCol w="2376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6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Штатная численность оперативных дежурных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(чел.)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дежурной смены (чел.)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Заработная плата оперативных дежурных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Средняя зарплата в городском округе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Консолидированный бюджет городского округа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(млн.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2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4,45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4324,6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801600" cy="1373505"/>
          </a:xfrm>
        </p:spPr>
        <p:txBody>
          <a:bodyPr/>
          <a:lstStyle/>
          <a:p>
            <a:pPr defTabSz="1658617"/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ТЕХНИЧЕСКОЕ 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ОСНАЩЕНИЕ</a:t>
            </a: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АНЖЕРО-СУДЖЕНСКОГО ГОРОДСКОГО ОКРУГА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227983"/>
              </p:ext>
            </p:extLst>
          </p:nvPr>
        </p:nvGraphicFramePr>
        <p:xfrm>
          <a:off x="400008" y="1480055"/>
          <a:ext cx="5908472" cy="1952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связи и автоматизации управления, 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средства радиосвязи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Телефонный аппарат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Факсимильный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аппарат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Сотовый телефон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097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IP-телефон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Grandstream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GXP2140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27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618328"/>
              </p:ext>
            </p:extLst>
          </p:nvPr>
        </p:nvGraphicFramePr>
        <p:xfrm>
          <a:off x="6472808" y="1488232"/>
          <a:ext cx="6048673" cy="1389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Оргтехника (компьютеры, принтеры, сканеры)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АРМ оперативного дежурного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309" marR="12309" marT="1333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МФУ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HP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309" marR="12309" marT="1333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7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977194"/>
              </p:ext>
            </p:extLst>
          </p:nvPr>
        </p:nvGraphicFramePr>
        <p:xfrm>
          <a:off x="6472808" y="2928392"/>
          <a:ext cx="6048673" cy="1069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7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Система видеоконференцсвязи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ВКС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POLICOM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309" marR="12309" marT="1333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92">
                <a:tc gridSpan="3">
                  <a:txBody>
                    <a:bodyPr/>
                    <a:lstStyle/>
                    <a:p>
                      <a:pPr marL="0" marR="0" indent="0" algn="ctr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540338"/>
              </p:ext>
            </p:extLst>
          </p:nvPr>
        </p:nvGraphicFramePr>
        <p:xfrm>
          <a:off x="424136" y="3720480"/>
          <a:ext cx="5908472" cy="1427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5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оповещения руководящего 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состава и населения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П-160, П-164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309" marR="12309" marT="1333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АСО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PVR-4 USB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9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430914"/>
              </p:ext>
            </p:extLst>
          </p:nvPr>
        </p:nvGraphicFramePr>
        <p:xfrm>
          <a:off x="424136" y="5376664"/>
          <a:ext cx="5908470" cy="1189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0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регистрации (записи) входящих 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исходящих переговоров, а также 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определения номера звонящего абонента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ICON TRX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запись переговоров с 8-и линий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18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-100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591444"/>
              </p:ext>
            </p:extLst>
          </p:nvPr>
        </p:nvGraphicFramePr>
        <p:xfrm>
          <a:off x="6472808" y="4080520"/>
          <a:ext cx="6048673" cy="796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Метеостанция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Нет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309" marR="12309" marT="1333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4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- 0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002171"/>
              </p:ext>
            </p:extLst>
          </p:nvPr>
        </p:nvGraphicFramePr>
        <p:xfrm>
          <a:off x="6472808" y="4944616"/>
          <a:ext cx="6048673" cy="796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Приемник ГЛОНАСС или ГЛОНАСС/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GPS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Имеется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4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805324"/>
              </p:ext>
            </p:extLst>
          </p:nvPr>
        </p:nvGraphicFramePr>
        <p:xfrm>
          <a:off x="424136" y="6672808"/>
          <a:ext cx="12097343" cy="2760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3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28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77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82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63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63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2763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513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Абонент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Каналы связи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Прямой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канал связи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МГТС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ВЦСС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Транкинговая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связь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Спутниковая </a:t>
                      </a:r>
                      <a:b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Сотовая </a:t>
                      </a:r>
                      <a:b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Радиосвязь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Интернет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Интранет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ЛВС МЧС России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0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ЦУКС ГУ МЧС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России по Кемеровской области-Кузбассу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0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9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ЕДДС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соседних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муниципальных образований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0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0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ДДС потенциально опасных объектов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9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Объекты с массовым пребыванием людей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6790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814560" y="9090027"/>
            <a:ext cx="2987040" cy="5111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31672" fontAlgn="base">
              <a:spcBef>
                <a:spcPct val="0"/>
              </a:spcBef>
              <a:spcAft>
                <a:spcPct val="0"/>
              </a:spcAft>
            </a:pPr>
            <a:fld id="{48BCF285-E60F-404A-991B-55DA20F7F398}" type="slidenum">
              <a:rPr lang="ru-RU">
                <a:solidFill>
                  <a:srgbClr val="FFFF00"/>
                </a:solidFill>
              </a:rPr>
              <a:pPr defTabSz="1431672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solidFill>
                <a:srgbClr val="FFFF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633629"/>
              </p:ext>
            </p:extLst>
          </p:nvPr>
        </p:nvGraphicFramePr>
        <p:xfrm>
          <a:off x="6472808" y="5808712"/>
          <a:ext cx="6048673" cy="796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АРМ Системы 112 в сборе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Имеется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4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 txBox="1">
            <a:spLocks/>
          </p:cNvSpPr>
          <p:nvPr/>
        </p:nvSpPr>
        <p:spPr bwMode="auto">
          <a:xfrm>
            <a:off x="0" y="2"/>
            <a:ext cx="12801600" cy="137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239" tIns="71618" rIns="143239" bIns="71618" anchor="ctr"/>
          <a:lstStyle/>
          <a:p>
            <a:pPr algn="ctr" defTabSz="1658617"/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ПОТЕНЦИАЛЬНО ОПАСНЫЕ ОБЪЕКТЫ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457836"/>
              </p:ext>
            </p:extLst>
          </p:nvPr>
        </p:nvGraphicFramePr>
        <p:xfrm>
          <a:off x="346711" y="1171258"/>
          <a:ext cx="12194892" cy="1317021"/>
        </p:xfrm>
        <a:graphic>
          <a:graphicData uri="http://schemas.openxmlformats.org/drawingml/2006/table">
            <a:tbl>
              <a:tblPr/>
              <a:tblGrid>
                <a:gridCol w="2237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9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55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9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3245">
                <a:tc gridSpan="5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538" marR="7538" marT="81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5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количество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Потенциально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опасные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значимые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Критически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важные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Туристические маршруты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5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59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Химически-опасных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объектов - 0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38" marR="7538" marT="81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8877" name="TextBox 15"/>
          <p:cNvSpPr txBox="1">
            <a:spLocks noChangeArrowheads="1"/>
          </p:cNvSpPr>
          <p:nvPr/>
        </p:nvSpPr>
        <p:spPr bwMode="auto">
          <a:xfrm>
            <a:off x="59243" y="2683568"/>
            <a:ext cx="2421244" cy="35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453" tIns="55227" rIns="110453" bIns="55227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Анжеромаш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78878" name="TextBox 15"/>
          <p:cNvSpPr txBox="1">
            <a:spLocks noChangeArrowheads="1"/>
          </p:cNvSpPr>
          <p:nvPr/>
        </p:nvSpPr>
        <p:spPr bwMode="auto">
          <a:xfrm>
            <a:off x="2480486" y="2638892"/>
            <a:ext cx="2760078" cy="35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453" tIns="55227" rIns="110453" bIns="55227">
            <a:spAutoFit/>
          </a:bodyPr>
          <a:lstStyle/>
          <a:p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</a:rPr>
              <a:t>ООО «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ГОФ Анжерская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</a:rPr>
              <a:t>»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8880" name="TextBox 15"/>
          <p:cNvSpPr txBox="1">
            <a:spLocks noChangeArrowheads="1"/>
          </p:cNvSpPr>
          <p:nvPr/>
        </p:nvSpPr>
        <p:spPr bwMode="auto">
          <a:xfrm>
            <a:off x="4759022" y="2544132"/>
            <a:ext cx="2867771" cy="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453" tIns="55227" rIns="110453" bIns="55227">
            <a:spAutoFit/>
          </a:bodyPr>
          <a:lstStyle/>
          <a:p>
            <a:pPr algn="ctr"/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</a:rPr>
              <a:t>ПС 500кВ 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</a:rPr>
              <a:t>Ново-Анжерская КПМЭС </a:t>
            </a: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</a:rPr>
              <a:t>филиал </a:t>
            </a:r>
            <a:endParaRPr lang="ru-RU" sz="14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</a:rPr>
              <a:t>ПАО </a:t>
            </a: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</a:rPr>
              <a:t>«ФСК ЕЭС»</a:t>
            </a:r>
            <a:endParaRPr lang="ru-RU" sz="1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8910" y="5239373"/>
            <a:ext cx="1860923" cy="357754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110453" tIns="55227" rIns="110453" bIns="5522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432384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ул.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Войкова,6а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2752669" y="5288824"/>
            <a:ext cx="1880058" cy="326976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110453" tIns="55227" rIns="110453" bIns="5522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432384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ул. Войкова, 14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5240564" y="5276200"/>
            <a:ext cx="1904688" cy="326976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110453" tIns="55227" rIns="110453" bIns="5522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432384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ул. Ново-Анжерская</a:t>
            </a:r>
          </a:p>
        </p:txBody>
      </p:sp>
      <p:sp>
        <p:nvSpPr>
          <p:cNvPr id="78888" name="TextBox 15"/>
          <p:cNvSpPr txBox="1">
            <a:spLocks noChangeArrowheads="1"/>
          </p:cNvSpPr>
          <p:nvPr/>
        </p:nvSpPr>
        <p:spPr bwMode="auto">
          <a:xfrm>
            <a:off x="6260893" y="5891536"/>
            <a:ext cx="3342315" cy="48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453" tIns="55227" rIns="110453" bIns="55227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</a:rPr>
              <a:t>АО «Кузнецкие ферросплавы» филиал «Антоновское рудоуправление»</a:t>
            </a:r>
            <a:endParaRPr lang="ru-RU" sz="1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1279101" y="8513233"/>
            <a:ext cx="1860923" cy="296199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110453" tIns="55227" rIns="110453" bIns="55227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 defTabSz="1432384" fontAlgn="auto">
              <a:spcAft>
                <a:spcPts val="0"/>
              </a:spcAft>
              <a:defRPr/>
            </a:pPr>
            <a:r>
              <a:rPr lang="ru-RU" dirty="0" smtClean="0"/>
              <a:t>г. Анжеро-Судженк-2</a:t>
            </a:r>
            <a:endParaRPr lang="ru-RU" dirty="0"/>
          </a:p>
        </p:txBody>
      </p: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6976865" y="8523309"/>
            <a:ext cx="2032948" cy="480865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110453" tIns="55227" rIns="110453" bIns="55227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 defTabSz="1432384" fontAlgn="auto">
              <a:spcAft>
                <a:spcPts val="0"/>
              </a:spcAft>
              <a:defRPr/>
            </a:pPr>
            <a:r>
              <a:rPr lang="ru-RU" dirty="0" smtClean="0"/>
              <a:t>пгт. Рудничный</a:t>
            </a:r>
          </a:p>
          <a:p>
            <a:pPr defTabSz="1432384" fontAlgn="auto">
              <a:spcAft>
                <a:spcPts val="0"/>
              </a:spcAft>
              <a:defRPr/>
            </a:pPr>
            <a:r>
              <a:rPr lang="ru-RU" dirty="0" smtClean="0"/>
              <a:t>ул. </a:t>
            </a:r>
            <a:r>
              <a:rPr lang="ru-RU" dirty="0" err="1" smtClean="0"/>
              <a:t>Усынина</a:t>
            </a:r>
            <a:r>
              <a:rPr lang="ru-RU" dirty="0" smtClean="0"/>
              <a:t>, 3</a:t>
            </a:r>
            <a:endParaRPr lang="ru-RU" dirty="0"/>
          </a:p>
        </p:txBody>
      </p:sp>
      <p:sp>
        <p:nvSpPr>
          <p:cNvPr id="78897" name="Номер слайда 2"/>
          <p:cNvSpPr txBox="1">
            <a:spLocks/>
          </p:cNvSpPr>
          <p:nvPr/>
        </p:nvSpPr>
        <p:spPr bwMode="auto">
          <a:xfrm>
            <a:off x="9578176" y="9015642"/>
            <a:ext cx="298704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239" tIns="71618" rIns="143239" bIns="71618" anchor="ctr"/>
          <a:lstStyle/>
          <a:p>
            <a:pPr algn="r"/>
            <a:fld id="{E3E99255-4427-4605-8F6C-C991BCCB82A9}" type="slidenum">
              <a:rPr lang="ru-RU" sz="1900">
                <a:solidFill>
                  <a:srgbClr val="FFFF00"/>
                </a:solidFill>
                <a:latin typeface="Calibri" pitchFamily="34" charset="0"/>
              </a:rPr>
              <a:pPr algn="r"/>
              <a:t>7</a:t>
            </a:fld>
            <a:endParaRPr lang="ru-RU" sz="190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82946" name="Picture 2" descr="http://www.playcast.ru/uploads/2015/02/01/119026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71" y="3223147"/>
            <a:ext cx="1861130" cy="2016224"/>
          </a:xfrm>
          <a:prstGeom prst="rect">
            <a:avLst/>
          </a:prstGeom>
          <a:noFill/>
        </p:spPr>
      </p:pic>
      <p:pic>
        <p:nvPicPr>
          <p:cNvPr id="82948" name="Picture 4" descr="http://www.anzhero.ru/files/wsm14188002483340673-a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5" y="3264838"/>
            <a:ext cx="1860923" cy="2016000"/>
          </a:xfrm>
          <a:prstGeom prst="rect">
            <a:avLst/>
          </a:prstGeom>
          <a:noFill/>
        </p:spPr>
      </p:pic>
      <p:pic>
        <p:nvPicPr>
          <p:cNvPr id="82950" name="Picture 6" descr="http://www.vest-news.ru/files/news_images/2014/06/10/60462_18297.jp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0565" y="3272822"/>
            <a:ext cx="1904688" cy="2016000"/>
          </a:xfrm>
          <a:prstGeom prst="rect">
            <a:avLst/>
          </a:prstGeom>
          <a:noFill/>
        </p:spPr>
      </p:pic>
      <p:pic>
        <p:nvPicPr>
          <p:cNvPr id="82952" name="Picture 8" descr="http://fs.4geo.ru/get/news/image/1303536645_large.JPEG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912" y="3306440"/>
            <a:ext cx="1860923" cy="2016000"/>
          </a:xfrm>
          <a:prstGeom prst="rect">
            <a:avLst/>
          </a:prstGeom>
          <a:noFill/>
        </p:spPr>
      </p:pic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7889704" y="5322442"/>
            <a:ext cx="1861130" cy="326976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110453" tIns="55227" rIns="110453" bIns="5522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432384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ул. Тульская, 9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7167082" y="2600099"/>
            <a:ext cx="3132699" cy="6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453" tIns="55227" rIns="110453" bIns="55227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</a:rPr>
              <a:t>ООО «НПЗ 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</a:rPr>
              <a:t>«Северный Кузбасс»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82954" name="Picture 10" descr="http://img.rg.ru/img/content/99/35/79/Foto_RG600.jpg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607" y="6507309"/>
            <a:ext cx="1860923" cy="2016000"/>
          </a:xfrm>
          <a:prstGeom prst="rect">
            <a:avLst/>
          </a:prstGeom>
          <a:noFill/>
        </p:spPr>
      </p:pic>
      <p:pic>
        <p:nvPicPr>
          <p:cNvPr id="82962" name="Picture 18" descr="http://www.anzhero.ru/files/wsm14368584118686997-a.jpg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6864" y="6501681"/>
            <a:ext cx="2029311" cy="2016000"/>
          </a:xfrm>
          <a:prstGeom prst="rect">
            <a:avLst/>
          </a:prstGeom>
          <a:noFill/>
        </p:spPr>
      </p:pic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729980" y="5891536"/>
            <a:ext cx="2881989" cy="6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453" tIns="55227" rIns="110453" bIns="55227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АЛПДС АО «</a:t>
            </a:r>
            <a:r>
              <a:rPr lang="ru-RU" sz="1600" b="1" dirty="0" err="1" smtClean="0">
                <a:solidFill>
                  <a:srgbClr val="FFFF00"/>
                </a:solidFill>
                <a:latin typeface="Times New Roman" pitchFamily="18" charset="0"/>
              </a:rPr>
              <a:t>Транснефть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-Западная Сибирь»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3609493" y="5871440"/>
            <a:ext cx="2962797" cy="6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453" tIns="55227" rIns="110453" bIns="55227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</a:rPr>
              <a:t>ООО «Анжерская нефтегазовая компания»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026" name="Рисунок 1" descr="IMG_072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4536" y="6530115"/>
            <a:ext cx="186092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15"/>
          <p:cNvSpPr txBox="1">
            <a:spLocks noChangeArrowheads="1"/>
          </p:cNvSpPr>
          <p:nvPr/>
        </p:nvSpPr>
        <p:spPr bwMode="auto">
          <a:xfrm>
            <a:off x="4024536" y="8546198"/>
            <a:ext cx="1860923" cy="296199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110453" tIns="55227" rIns="110453" bIns="55227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 defTabSz="1432384" fontAlgn="auto">
              <a:spcAft>
                <a:spcPts val="0"/>
              </a:spcAft>
              <a:defRPr/>
            </a:pPr>
            <a:r>
              <a:rPr lang="ru-RU" dirty="0" smtClean="0"/>
              <a:t>г. Анжеро-Судженк-2</a:t>
            </a:r>
            <a:endParaRPr lang="ru-RU" dirty="0"/>
          </a:p>
        </p:txBody>
      </p:sp>
      <p:pic>
        <p:nvPicPr>
          <p:cNvPr id="40" name="Рисунок 39" descr="https://rkt.bbgl.ru/upload/stations/6d21c8a67e3554c127bda438df6d04f3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7125" y="3301995"/>
            <a:ext cx="1856236" cy="202360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Box 15"/>
          <p:cNvSpPr txBox="1">
            <a:spLocks noChangeArrowheads="1"/>
          </p:cNvSpPr>
          <p:nvPr/>
        </p:nvSpPr>
        <p:spPr bwMode="auto">
          <a:xfrm>
            <a:off x="10402229" y="5325603"/>
            <a:ext cx="1860923" cy="296199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110453" tIns="55227" rIns="110453" bIns="55227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 defTabSz="1432384" fontAlgn="auto">
              <a:spcAft>
                <a:spcPts val="0"/>
              </a:spcAft>
              <a:defRPr/>
            </a:pPr>
            <a:r>
              <a:rPr lang="ru-RU" dirty="0" smtClean="0"/>
              <a:t>г. Анжеро-Судженк-2</a:t>
            </a:r>
            <a:endParaRPr lang="ru-RU" dirty="0"/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9750834" y="2613747"/>
            <a:ext cx="3132699" cy="6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453" tIns="55227" rIns="110453" bIns="55227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</a:rPr>
              <a:t>АО «</a:t>
            </a:r>
            <a:r>
              <a:rPr lang="ru-RU" sz="1600" b="1" dirty="0" err="1">
                <a:solidFill>
                  <a:srgbClr val="FFFF00"/>
                </a:solidFill>
                <a:latin typeface="Times New Roman" pitchFamily="18" charset="0"/>
              </a:rPr>
              <a:t>Нефтехимсервис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</a:rPr>
              <a:t>»</a:t>
            </a:r>
          </a:p>
          <a:p>
            <a:pPr algn="ctr"/>
            <a:r>
              <a:rPr lang="ru-RU" sz="1600" b="1" dirty="0" err="1">
                <a:solidFill>
                  <a:srgbClr val="FFFF00"/>
                </a:solidFill>
                <a:latin typeface="Times New Roman" pitchFamily="18" charset="0"/>
              </a:rPr>
              <a:t>Яйский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</a:rPr>
              <a:t> НПЗ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" name="Picture 2" descr="C:\Users\ГО1\Desktop\111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6412" y="6517179"/>
            <a:ext cx="2050565" cy="20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9400538" y="5932994"/>
            <a:ext cx="3342315" cy="48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453" tIns="55227" rIns="110453" bIns="55227">
            <a:spAutoFit/>
          </a:bodyPr>
          <a:lstStyle/>
          <a:p>
            <a:pPr algn="ctr"/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</a:rPr>
              <a:t>Филиал ФГУП «РТРС» «Кемеровский ОРТПЦ</a:t>
            </a: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</a:rPr>
              <a:t>» по АСГО</a:t>
            </a:r>
            <a:endParaRPr lang="ru-RU" sz="1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10046412" y="8530379"/>
            <a:ext cx="2077593" cy="296199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110453" tIns="55227" rIns="110453" bIns="55227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 defTabSz="1432384" fontAlgn="auto">
              <a:spcAft>
                <a:spcPts val="0"/>
              </a:spcAft>
              <a:defRPr/>
            </a:pPr>
            <a:r>
              <a:rPr lang="ru-RU" dirty="0" smtClean="0"/>
              <a:t>ул. Куйбышева, 90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Заголовок 1"/>
          <p:cNvSpPr txBox="1">
            <a:spLocks/>
          </p:cNvSpPr>
          <p:nvPr/>
        </p:nvSpPr>
        <p:spPr bwMode="auto">
          <a:xfrm>
            <a:off x="0" y="124462"/>
            <a:ext cx="12801600" cy="164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239" tIns="71618" rIns="143239" bIns="71618" anchor="ctr"/>
          <a:lstStyle/>
          <a:p>
            <a:pPr algn="ctr" defTabSz="1658617"/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 ЧРЕЗВЫЧАЙНЫХ СИТУАЦИЯХ, </a:t>
            </a:r>
          </a:p>
          <a:p>
            <a:pPr algn="ctr" defTabSz="1658617"/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ПРОИЗОШЕДШИХ НА ТЕРРИТОРИИ </a:t>
            </a:r>
            <a:endParaRPr lang="ru-RU" sz="31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658617"/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АНЖЕРО-СУДЖЕНСКОГО </a:t>
            </a: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ГОРОДСКОГО ОКРУГА </a:t>
            </a:r>
            <a:endParaRPr lang="ru-RU" sz="31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658617"/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3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0" y="-287814"/>
            <a:ext cx="289548" cy="57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43342" tIns="71670" rIns="143342" bIns="71670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0899" name="Rectangle 18"/>
          <p:cNvSpPr>
            <a:spLocks noChangeArrowheads="1"/>
          </p:cNvSpPr>
          <p:nvPr/>
        </p:nvSpPr>
        <p:spPr bwMode="auto">
          <a:xfrm>
            <a:off x="0" y="138908"/>
            <a:ext cx="544041" cy="57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43342" tIns="71670" rIns="143342" bIns="71670" anchor="ctr">
            <a:spAutoFit/>
          </a:bodyPr>
          <a:lstStyle/>
          <a:p>
            <a:pPr indent="252399">
              <a:tabLst>
                <a:tab pos="4655582" algn="ctr"/>
                <a:tab pos="9311162" algn="r"/>
              </a:tabLst>
            </a:pPr>
            <a:endParaRPr lang="ru-RU"/>
          </a:p>
        </p:txBody>
      </p:sp>
      <p:sp>
        <p:nvSpPr>
          <p:cNvPr id="80900" name="Rectangle 23"/>
          <p:cNvSpPr>
            <a:spLocks noChangeArrowheads="1"/>
          </p:cNvSpPr>
          <p:nvPr/>
        </p:nvSpPr>
        <p:spPr bwMode="auto">
          <a:xfrm>
            <a:off x="0" y="565628"/>
            <a:ext cx="289548" cy="57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43342" tIns="71670" rIns="143342" bIns="71670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0903" name="Номер слайда 2"/>
          <p:cNvSpPr txBox="1">
            <a:spLocks/>
          </p:cNvSpPr>
          <p:nvPr/>
        </p:nvSpPr>
        <p:spPr bwMode="auto">
          <a:xfrm>
            <a:off x="9814560" y="9090027"/>
            <a:ext cx="298704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239" tIns="71618" rIns="143239" bIns="71618" anchor="ctr"/>
          <a:lstStyle/>
          <a:p>
            <a:pPr algn="r"/>
            <a:fld id="{CAFE2848-537F-4274-BF80-D9BA149EEECD}" type="slidenum">
              <a:rPr lang="ru-RU" sz="1900">
                <a:solidFill>
                  <a:srgbClr val="FFFF00"/>
                </a:solidFill>
                <a:latin typeface="Calibri" pitchFamily="34" charset="0"/>
              </a:rPr>
              <a:pPr algn="r"/>
              <a:t>8</a:t>
            </a:fld>
            <a:endParaRPr lang="ru-RU" sz="19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96253" y="1977889"/>
            <a:ext cx="10435855" cy="2068214"/>
          </a:xfrm>
          <a:prstGeom prst="rect">
            <a:avLst/>
          </a:prstGeom>
          <a:solidFill>
            <a:srgbClr val="CCECFF"/>
          </a:solidFill>
          <a:ln w="19050">
            <a:solidFill>
              <a:schemeClr val="bg1"/>
            </a:solidFill>
          </a:ln>
        </p:spPr>
        <p:txBody>
          <a:bodyPr wrap="square" lIns="143203" tIns="71606" rIns="143203" bIns="71606">
            <a:spAutoFit/>
          </a:bodyPr>
          <a:lstStyle>
            <a:lvl1pPr indent="179388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701774" algn="just"/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период 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2018-2022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на территории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Анжеро-Судженского городского округа  чрезвычайных ситуаций не произошло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701774" algn="just"/>
            <a:r>
              <a:rPr lang="ru-RU" sz="2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техногенные ЧС – </a:t>
            </a:r>
            <a:r>
              <a:rPr lang="ru-RU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701774" algn="just"/>
            <a:r>
              <a:rPr lang="ru-RU" sz="2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природные ЧС – </a:t>
            </a:r>
            <a:r>
              <a:rPr lang="ru-RU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701774" algn="just"/>
            <a:r>
              <a:rPr lang="ru-RU" sz="2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биолого-социальные ЧС – </a:t>
            </a:r>
            <a:r>
              <a:rPr lang="ru-RU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99144324"/>
              </p:ext>
            </p:extLst>
          </p:nvPr>
        </p:nvGraphicFramePr>
        <p:xfrm>
          <a:off x="1318136" y="5388184"/>
          <a:ext cx="10165328" cy="3730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Заголовок 1"/>
          <p:cNvSpPr txBox="1">
            <a:spLocks/>
          </p:cNvSpPr>
          <p:nvPr/>
        </p:nvSpPr>
        <p:spPr bwMode="auto">
          <a:xfrm>
            <a:off x="0" y="2"/>
            <a:ext cx="12801600" cy="137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239" tIns="71618" rIns="143239" bIns="71618" anchor="ctr"/>
          <a:lstStyle/>
          <a:p>
            <a:pPr algn="ctr" defTabSz="1658617"/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РАБОЧИЕ МЕСТА ПЕРСОНАЛА ДЕЖУРНОЙ СМЕНЫ</a:t>
            </a:r>
          </a:p>
          <a:p>
            <a:pPr algn="ctr" defTabSz="1658617"/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АНЖЕРО-СУДЖЕНСКОГО ГОРОДСКОГО ОКРУГА</a:t>
            </a:r>
          </a:p>
        </p:txBody>
      </p:sp>
      <p:pic>
        <p:nvPicPr>
          <p:cNvPr id="2052" name="Picture 4" descr="C:\Users\User3\Desktop\Конкурс ЕДДС 2021\1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3506"/>
            <a:ext cx="6400800" cy="400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3\Desktop\Конкурс ЕДДС 2021\11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612" y="5592688"/>
            <a:ext cx="6251076" cy="387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0" name="Номер слайда 2"/>
          <p:cNvSpPr txBox="1">
            <a:spLocks/>
          </p:cNvSpPr>
          <p:nvPr/>
        </p:nvSpPr>
        <p:spPr bwMode="auto">
          <a:xfrm>
            <a:off x="9814560" y="9090027"/>
            <a:ext cx="298704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239" tIns="71618" rIns="143239" bIns="71618" anchor="ctr"/>
          <a:lstStyle/>
          <a:p>
            <a:pPr algn="r"/>
            <a:fld id="{6FC53D64-CA99-4BBD-9BEF-3440C9598E1F}" type="slidenum">
              <a:rPr lang="ru-RU" sz="1900">
                <a:solidFill>
                  <a:srgbClr val="FFFF00"/>
                </a:solidFill>
                <a:latin typeface="Calibri" pitchFamily="34" charset="0"/>
              </a:rPr>
              <a:pPr algn="r"/>
              <a:t>9</a:t>
            </a:fld>
            <a:endParaRPr lang="ru-RU" sz="1900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2055" name="Picture 7" descr="C:\Users\User3\Desktop\Конкурс ЕДДС 2021\1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78350"/>
            <a:ext cx="6400800" cy="389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3\Desktop\Конкурс ЕДДС 2021\ФОТО\11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612" y="1373508"/>
            <a:ext cx="6251075" cy="401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22238</TotalTime>
  <Words>963</Words>
  <Application>Microsoft Office PowerPoint</Application>
  <PresentationFormat>A3 (297x420 мм)</PresentationFormat>
  <Paragraphs>274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Arial Unicode MS</vt:lpstr>
      <vt:lpstr>Calibri</vt:lpstr>
      <vt:lpstr>DejaVu Sans</vt:lpstr>
      <vt:lpstr>Times New Roman</vt:lpstr>
      <vt:lpstr>Wingdings</vt:lpstr>
      <vt:lpstr>Тема Office</vt:lpstr>
      <vt:lpstr>2_Blue Segoe 4-3 template-template_April-17-2007</vt:lpstr>
      <vt:lpstr>1_Blue Segoe 4-3 template-template_April-17-2007</vt:lpstr>
      <vt:lpstr>Презентация PowerPoint</vt:lpstr>
      <vt:lpstr>РУКОВОДСТВО МУНИЦИПАЛЬНОГО ОБРАЗОВАНИЯ И ЕДДС</vt:lpstr>
      <vt:lpstr>КРАТКАЯ  ХАРАКТЕРИСТИКА  АНЖЕРО-СУДЖЕНСКОГО ГОРОДСКОГО ОКРУГА</vt:lpstr>
      <vt:lpstr>РАЗМЕЩЕНИЕ ЕДДС  АНЖЕРО-СУДЖЕНСКОГО ГОРОДСКОГО ОКРУГА </vt:lpstr>
      <vt:lpstr>ЧИСЛЕННОСТЬ ДИСПЕТЧЕРСКОГО СОСТАВА  ЕДДС АНЖЕРО-СУДЖЕНСКОГО ГОРОДСКОГО ОКРУГА</vt:lpstr>
      <vt:lpstr>ТЕХНИЧЕСКОЕ ОСНАЩЕНИЕ ЕДДС АНЖЕРО-СУДЖЕНСКОГО ГОРОДСКОГО ОКРУГА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ЕДДС</dc:creator>
  <cp:lastModifiedBy>Илья Журкин</cp:lastModifiedBy>
  <cp:revision>639</cp:revision>
  <cp:lastPrinted>2016-06-24T08:22:18Z</cp:lastPrinted>
  <dcterms:modified xsi:type="dcterms:W3CDTF">2023-02-20T07:01:16Z</dcterms:modified>
</cp:coreProperties>
</file>